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256" r:id="rId3"/>
    <p:sldId id="257" r:id="rId4"/>
    <p:sldId id="288" r:id="rId5"/>
    <p:sldId id="294" r:id="rId6"/>
    <p:sldId id="295" r:id="rId7"/>
    <p:sldId id="263" r:id="rId8"/>
    <p:sldId id="286" r:id="rId9"/>
    <p:sldId id="264" r:id="rId10"/>
    <p:sldId id="283" r:id="rId11"/>
    <p:sldId id="284" r:id="rId12"/>
    <p:sldId id="301" r:id="rId13"/>
    <p:sldId id="265" r:id="rId14"/>
    <p:sldId id="267" r:id="rId15"/>
    <p:sldId id="272" r:id="rId16"/>
    <p:sldId id="269" r:id="rId17"/>
    <p:sldId id="281" r:id="rId18"/>
    <p:sldId id="282" r:id="rId19"/>
    <p:sldId id="287" r:id="rId20"/>
    <p:sldId id="280" r:id="rId21"/>
    <p:sldId id="279" r:id="rId22"/>
    <p:sldId id="274" r:id="rId23"/>
    <p:sldId id="292" r:id="rId24"/>
    <p:sldId id="302" r:id="rId25"/>
    <p:sldId id="293" r:id="rId2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BC1F87-7AE4-42AB-9F26-1F5EDD4B8086}" v="89" dt="2024-06-24T15:42:40.08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80" autoAdjust="0"/>
    <p:restoredTop sz="72912" autoAdjust="0"/>
  </p:normalViewPr>
  <p:slideViewPr>
    <p:cSldViewPr>
      <p:cViewPr>
        <p:scale>
          <a:sx n="66" d="100"/>
          <a:sy n="66" d="100"/>
        </p:scale>
        <p:origin x="1286" y="-15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ott Rodrigues-Medaglia" userId="592844aee882ef1f" providerId="LiveId" clId="{FDBC1F87-7AE4-42AB-9F26-1F5EDD4B8086}"/>
    <pc:docChg chg="undo custSel modSld">
      <pc:chgData name="Eliott Rodrigues-Medaglia" userId="592844aee882ef1f" providerId="LiveId" clId="{FDBC1F87-7AE4-42AB-9F26-1F5EDD4B8086}" dt="2024-06-24T15:50:46.134" v="4899" actId="20577"/>
      <pc:docMkLst>
        <pc:docMk/>
      </pc:docMkLst>
      <pc:sldChg chg="modSp mod">
        <pc:chgData name="Eliott Rodrigues-Medaglia" userId="592844aee882ef1f" providerId="LiveId" clId="{FDBC1F87-7AE4-42AB-9F26-1F5EDD4B8086}" dt="2024-06-24T13:16:54.246" v="144" actId="20577"/>
        <pc:sldMkLst>
          <pc:docMk/>
          <pc:sldMk cId="4274981050" sldId="256"/>
        </pc:sldMkLst>
        <pc:spChg chg="mod">
          <ac:chgData name="Eliott Rodrigues-Medaglia" userId="592844aee882ef1f" providerId="LiveId" clId="{FDBC1F87-7AE4-42AB-9F26-1F5EDD4B8086}" dt="2024-06-24T13:16:54.246" v="144" actId="20577"/>
          <ac:spMkLst>
            <pc:docMk/>
            <pc:sldMk cId="4274981050" sldId="256"/>
            <ac:spMk id="2" creationId="{00000000-0000-0000-0000-000000000000}"/>
          </ac:spMkLst>
        </pc:spChg>
      </pc:sldChg>
      <pc:sldChg chg="modSp mod modNotesTx">
        <pc:chgData name="Eliott Rodrigues-Medaglia" userId="592844aee882ef1f" providerId="LiveId" clId="{FDBC1F87-7AE4-42AB-9F26-1F5EDD4B8086}" dt="2024-06-24T13:33:03.650" v="445" actId="20577"/>
        <pc:sldMkLst>
          <pc:docMk/>
          <pc:sldMk cId="3714561322" sldId="257"/>
        </pc:sldMkLst>
        <pc:spChg chg="mod">
          <ac:chgData name="Eliott Rodrigues-Medaglia" userId="592844aee882ef1f" providerId="LiveId" clId="{FDBC1F87-7AE4-42AB-9F26-1F5EDD4B8086}" dt="2024-06-24T13:33:03.650" v="445" actId="20577"/>
          <ac:spMkLst>
            <pc:docMk/>
            <pc:sldMk cId="3714561322" sldId="257"/>
            <ac:spMk id="3" creationId="{00000000-0000-0000-0000-000000000000}"/>
          </ac:spMkLst>
        </pc:spChg>
      </pc:sldChg>
      <pc:sldChg chg="modSp mod">
        <pc:chgData name="Eliott Rodrigues-Medaglia" userId="592844aee882ef1f" providerId="LiveId" clId="{FDBC1F87-7AE4-42AB-9F26-1F5EDD4B8086}" dt="2024-06-24T13:57:12.144" v="1823" actId="27636"/>
        <pc:sldMkLst>
          <pc:docMk/>
          <pc:sldMk cId="2349144890" sldId="263"/>
        </pc:sldMkLst>
        <pc:spChg chg="mod">
          <ac:chgData name="Eliott Rodrigues-Medaglia" userId="592844aee882ef1f" providerId="LiveId" clId="{FDBC1F87-7AE4-42AB-9F26-1F5EDD4B8086}" dt="2024-06-24T13:49:57.632" v="1252" actId="20577"/>
          <ac:spMkLst>
            <pc:docMk/>
            <pc:sldMk cId="2349144890" sldId="263"/>
            <ac:spMk id="2" creationId="{00000000-0000-0000-0000-000000000000}"/>
          </ac:spMkLst>
        </pc:spChg>
        <pc:spChg chg="mod">
          <ac:chgData name="Eliott Rodrigues-Medaglia" userId="592844aee882ef1f" providerId="LiveId" clId="{FDBC1F87-7AE4-42AB-9F26-1F5EDD4B8086}" dt="2024-06-24T13:57:12.144" v="1823" actId="27636"/>
          <ac:spMkLst>
            <pc:docMk/>
            <pc:sldMk cId="2349144890" sldId="263"/>
            <ac:spMk id="3" creationId="{00000000-0000-0000-0000-000000000000}"/>
          </ac:spMkLst>
        </pc:spChg>
      </pc:sldChg>
      <pc:sldChg chg="modSp mod">
        <pc:chgData name="Eliott Rodrigues-Medaglia" userId="592844aee882ef1f" providerId="LiveId" clId="{FDBC1F87-7AE4-42AB-9F26-1F5EDD4B8086}" dt="2024-06-24T15:10:12.898" v="2207" actId="20577"/>
        <pc:sldMkLst>
          <pc:docMk/>
          <pc:sldMk cId="1047904735" sldId="264"/>
        </pc:sldMkLst>
        <pc:spChg chg="mod">
          <ac:chgData name="Eliott Rodrigues-Medaglia" userId="592844aee882ef1f" providerId="LiveId" clId="{FDBC1F87-7AE4-42AB-9F26-1F5EDD4B8086}" dt="2024-06-24T13:59:33.210" v="1825" actId="20577"/>
          <ac:spMkLst>
            <pc:docMk/>
            <pc:sldMk cId="1047904735" sldId="264"/>
            <ac:spMk id="2" creationId="{00000000-0000-0000-0000-000000000000}"/>
          </ac:spMkLst>
        </pc:spChg>
        <pc:spChg chg="mod">
          <ac:chgData name="Eliott Rodrigues-Medaglia" userId="592844aee882ef1f" providerId="LiveId" clId="{FDBC1F87-7AE4-42AB-9F26-1F5EDD4B8086}" dt="2024-06-24T15:10:12.898" v="2207" actId="20577"/>
          <ac:spMkLst>
            <pc:docMk/>
            <pc:sldMk cId="1047904735" sldId="264"/>
            <ac:spMk id="3" creationId="{00000000-0000-0000-0000-000000000000}"/>
          </ac:spMkLst>
        </pc:spChg>
      </pc:sldChg>
      <pc:sldChg chg="modSp mod">
        <pc:chgData name="Eliott Rodrigues-Medaglia" userId="592844aee882ef1f" providerId="LiveId" clId="{FDBC1F87-7AE4-42AB-9F26-1F5EDD4B8086}" dt="2024-06-24T15:20:57.847" v="3152" actId="20577"/>
        <pc:sldMkLst>
          <pc:docMk/>
          <pc:sldMk cId="220222827" sldId="265"/>
        </pc:sldMkLst>
        <pc:spChg chg="mod">
          <ac:chgData name="Eliott Rodrigues-Medaglia" userId="592844aee882ef1f" providerId="LiveId" clId="{FDBC1F87-7AE4-42AB-9F26-1F5EDD4B8086}" dt="2024-06-24T15:15:47.595" v="2658" actId="20577"/>
          <ac:spMkLst>
            <pc:docMk/>
            <pc:sldMk cId="220222827" sldId="265"/>
            <ac:spMk id="2" creationId="{00000000-0000-0000-0000-000000000000}"/>
          </ac:spMkLst>
        </pc:spChg>
        <pc:spChg chg="mod">
          <ac:chgData name="Eliott Rodrigues-Medaglia" userId="592844aee882ef1f" providerId="LiveId" clId="{FDBC1F87-7AE4-42AB-9F26-1F5EDD4B8086}" dt="2024-06-24T15:20:57.847" v="3152" actId="20577"/>
          <ac:spMkLst>
            <pc:docMk/>
            <pc:sldMk cId="220222827" sldId="265"/>
            <ac:spMk id="3" creationId="{00000000-0000-0000-0000-000000000000}"/>
          </ac:spMkLst>
        </pc:spChg>
      </pc:sldChg>
      <pc:sldChg chg="modSp mod">
        <pc:chgData name="Eliott Rodrigues-Medaglia" userId="592844aee882ef1f" providerId="LiveId" clId="{FDBC1F87-7AE4-42AB-9F26-1F5EDD4B8086}" dt="2024-06-24T15:28:34.784" v="3262" actId="14100"/>
        <pc:sldMkLst>
          <pc:docMk/>
          <pc:sldMk cId="286349282" sldId="267"/>
        </pc:sldMkLst>
        <pc:spChg chg="mod">
          <ac:chgData name="Eliott Rodrigues-Medaglia" userId="592844aee882ef1f" providerId="LiveId" clId="{FDBC1F87-7AE4-42AB-9F26-1F5EDD4B8086}" dt="2024-06-24T15:19:50.659" v="3150" actId="20577"/>
          <ac:spMkLst>
            <pc:docMk/>
            <pc:sldMk cId="286349282" sldId="267"/>
            <ac:spMk id="4" creationId="{00000000-0000-0000-0000-000000000000}"/>
          </ac:spMkLst>
        </pc:spChg>
        <pc:spChg chg="mod">
          <ac:chgData name="Eliott Rodrigues-Medaglia" userId="592844aee882ef1f" providerId="LiveId" clId="{FDBC1F87-7AE4-42AB-9F26-1F5EDD4B8086}" dt="2024-06-24T15:28:34.784" v="3262" actId="14100"/>
          <ac:spMkLst>
            <pc:docMk/>
            <pc:sldMk cId="286349282" sldId="267"/>
            <ac:spMk id="16" creationId="{00000000-0000-0000-0000-000000000000}"/>
          </ac:spMkLst>
        </pc:spChg>
        <pc:spChg chg="mod">
          <ac:chgData name="Eliott Rodrigues-Medaglia" userId="592844aee882ef1f" providerId="LiveId" clId="{FDBC1F87-7AE4-42AB-9F26-1F5EDD4B8086}" dt="2024-06-24T15:26:45.813" v="3222" actId="20577"/>
          <ac:spMkLst>
            <pc:docMk/>
            <pc:sldMk cId="286349282" sldId="267"/>
            <ac:spMk id="26" creationId="{00000000-0000-0000-0000-000000000000}"/>
          </ac:spMkLst>
        </pc:spChg>
        <pc:spChg chg="mod">
          <ac:chgData name="Eliott Rodrigues-Medaglia" userId="592844aee882ef1f" providerId="LiveId" clId="{FDBC1F87-7AE4-42AB-9F26-1F5EDD4B8086}" dt="2024-06-24T15:25:14.338" v="3183" actId="20577"/>
          <ac:spMkLst>
            <pc:docMk/>
            <pc:sldMk cId="286349282" sldId="267"/>
            <ac:spMk id="5123" creationId="{00000000-0000-0000-0000-000000000000}"/>
          </ac:spMkLst>
        </pc:spChg>
        <pc:spChg chg="mod">
          <ac:chgData name="Eliott Rodrigues-Medaglia" userId="592844aee882ef1f" providerId="LiveId" clId="{FDBC1F87-7AE4-42AB-9F26-1F5EDD4B8086}" dt="2024-06-24T15:24:52.094" v="3181"/>
          <ac:spMkLst>
            <pc:docMk/>
            <pc:sldMk cId="286349282" sldId="267"/>
            <ac:spMk id="5133" creationId="{00000000-0000-0000-0000-000000000000}"/>
          </ac:spMkLst>
        </pc:spChg>
        <pc:spChg chg="mod">
          <ac:chgData name="Eliott Rodrigues-Medaglia" userId="592844aee882ef1f" providerId="LiveId" clId="{FDBC1F87-7AE4-42AB-9F26-1F5EDD4B8086}" dt="2024-06-24T15:21:58.232" v="3160" actId="20577"/>
          <ac:spMkLst>
            <pc:docMk/>
            <pc:sldMk cId="286349282" sldId="267"/>
            <ac:spMk id="5139" creationId="{00000000-0000-0000-0000-000000000000}"/>
          </ac:spMkLst>
        </pc:spChg>
        <pc:spChg chg="mod">
          <ac:chgData name="Eliott Rodrigues-Medaglia" userId="592844aee882ef1f" providerId="LiveId" clId="{FDBC1F87-7AE4-42AB-9F26-1F5EDD4B8086}" dt="2024-06-24T15:22:36.026" v="3163" actId="20577"/>
          <ac:spMkLst>
            <pc:docMk/>
            <pc:sldMk cId="286349282" sldId="267"/>
            <ac:spMk id="5140" creationId="{00000000-0000-0000-0000-000000000000}"/>
          </ac:spMkLst>
        </pc:spChg>
        <pc:spChg chg="mod">
          <ac:chgData name="Eliott Rodrigues-Medaglia" userId="592844aee882ef1f" providerId="LiveId" clId="{FDBC1F87-7AE4-42AB-9F26-1F5EDD4B8086}" dt="2024-06-24T15:26:19.746" v="3190" actId="20577"/>
          <ac:spMkLst>
            <pc:docMk/>
            <pc:sldMk cId="286349282" sldId="267"/>
            <ac:spMk id="5141" creationId="{00000000-0000-0000-0000-000000000000}"/>
          </ac:spMkLst>
        </pc:spChg>
        <pc:picChg chg="mod">
          <ac:chgData name="Eliott Rodrigues-Medaglia" userId="592844aee882ef1f" providerId="LiveId" clId="{FDBC1F87-7AE4-42AB-9F26-1F5EDD4B8086}" dt="2024-06-24T15:24:22.962" v="3178" actId="1076"/>
          <ac:picMkLst>
            <pc:docMk/>
            <pc:sldMk cId="286349282" sldId="267"/>
            <ac:picMk id="1032" creationId="{00000000-0000-0000-0000-000000000000}"/>
          </ac:picMkLst>
        </pc:picChg>
      </pc:sldChg>
      <pc:sldChg chg="modSp mod">
        <pc:chgData name="Eliott Rodrigues-Medaglia" userId="592844aee882ef1f" providerId="LiveId" clId="{FDBC1F87-7AE4-42AB-9F26-1F5EDD4B8086}" dt="2024-06-24T15:33:42.691" v="3771" actId="20577"/>
        <pc:sldMkLst>
          <pc:docMk/>
          <pc:sldMk cId="279348162" sldId="269"/>
        </pc:sldMkLst>
        <pc:spChg chg="mod">
          <ac:chgData name="Eliott Rodrigues-Medaglia" userId="592844aee882ef1f" providerId="LiveId" clId="{FDBC1F87-7AE4-42AB-9F26-1F5EDD4B8086}" dt="2024-06-24T15:29:14.393" v="3306" actId="20577"/>
          <ac:spMkLst>
            <pc:docMk/>
            <pc:sldMk cId="279348162" sldId="269"/>
            <ac:spMk id="7" creationId="{00000000-0000-0000-0000-000000000000}"/>
          </ac:spMkLst>
        </pc:spChg>
        <pc:spChg chg="mod">
          <ac:chgData name="Eliott Rodrigues-Medaglia" userId="592844aee882ef1f" providerId="LiveId" clId="{FDBC1F87-7AE4-42AB-9F26-1F5EDD4B8086}" dt="2024-06-24T15:33:42.691" v="3771" actId="20577"/>
          <ac:spMkLst>
            <pc:docMk/>
            <pc:sldMk cId="279348162" sldId="269"/>
            <ac:spMk id="8" creationId="{00000000-0000-0000-0000-000000000000}"/>
          </ac:spMkLst>
        </pc:spChg>
      </pc:sldChg>
      <pc:sldChg chg="modSp mod modNotes">
        <pc:chgData name="Eliott Rodrigues-Medaglia" userId="592844aee882ef1f" providerId="LiveId" clId="{FDBC1F87-7AE4-42AB-9F26-1F5EDD4B8086}" dt="2024-06-24T15:28:58.309" v="3282" actId="20577"/>
        <pc:sldMkLst>
          <pc:docMk/>
          <pc:sldMk cId="1849299500" sldId="272"/>
        </pc:sldMkLst>
        <pc:spChg chg="mod">
          <ac:chgData name="Eliott Rodrigues-Medaglia" userId="592844aee882ef1f" providerId="LiveId" clId="{FDBC1F87-7AE4-42AB-9F26-1F5EDD4B8086}" dt="2024-06-24T15:28:58.309" v="3282" actId="20577"/>
          <ac:spMkLst>
            <pc:docMk/>
            <pc:sldMk cId="1849299500" sldId="272"/>
            <ac:spMk id="2" creationId="{00000000-0000-0000-0000-000000000000}"/>
          </ac:spMkLst>
        </pc:spChg>
      </pc:sldChg>
      <pc:sldChg chg="modSp mod">
        <pc:chgData name="Eliott Rodrigues-Medaglia" userId="592844aee882ef1f" providerId="LiveId" clId="{FDBC1F87-7AE4-42AB-9F26-1F5EDD4B8086}" dt="2024-06-24T15:45:43.050" v="4325" actId="20577"/>
        <pc:sldMkLst>
          <pc:docMk/>
          <pc:sldMk cId="1236967745" sldId="274"/>
        </pc:sldMkLst>
        <pc:spChg chg="mod">
          <ac:chgData name="Eliott Rodrigues-Medaglia" userId="592844aee882ef1f" providerId="LiveId" clId="{FDBC1F87-7AE4-42AB-9F26-1F5EDD4B8086}" dt="2024-06-24T15:43:05.260" v="4029" actId="20577"/>
          <ac:spMkLst>
            <pc:docMk/>
            <pc:sldMk cId="1236967745" sldId="274"/>
            <ac:spMk id="2" creationId="{00000000-0000-0000-0000-000000000000}"/>
          </ac:spMkLst>
        </pc:spChg>
        <pc:spChg chg="mod">
          <ac:chgData name="Eliott Rodrigues-Medaglia" userId="592844aee882ef1f" providerId="LiveId" clId="{FDBC1F87-7AE4-42AB-9F26-1F5EDD4B8086}" dt="2024-06-24T15:45:43.050" v="4325" actId="20577"/>
          <ac:spMkLst>
            <pc:docMk/>
            <pc:sldMk cId="1236967745" sldId="274"/>
            <ac:spMk id="3" creationId="{00000000-0000-0000-0000-000000000000}"/>
          </ac:spMkLst>
        </pc:spChg>
      </pc:sldChg>
      <pc:sldChg chg="modSp mod">
        <pc:chgData name="Eliott Rodrigues-Medaglia" userId="592844aee882ef1f" providerId="LiveId" clId="{FDBC1F87-7AE4-42AB-9F26-1F5EDD4B8086}" dt="2024-06-24T15:42:40.087" v="3999" actId="20577"/>
        <pc:sldMkLst>
          <pc:docMk/>
          <pc:sldMk cId="780914203" sldId="279"/>
        </pc:sldMkLst>
        <pc:spChg chg="mod">
          <ac:chgData name="Eliott Rodrigues-Medaglia" userId="592844aee882ef1f" providerId="LiveId" clId="{FDBC1F87-7AE4-42AB-9F26-1F5EDD4B8086}" dt="2024-06-24T15:40:28.290" v="3953" actId="20577"/>
          <ac:spMkLst>
            <pc:docMk/>
            <pc:sldMk cId="780914203" sldId="279"/>
            <ac:spMk id="7" creationId="{424877B1-A3F6-48E5-8113-721F09EEBF04}"/>
          </ac:spMkLst>
        </pc:spChg>
        <pc:spChg chg="mod">
          <ac:chgData name="Eliott Rodrigues-Medaglia" userId="592844aee882ef1f" providerId="LiveId" clId="{FDBC1F87-7AE4-42AB-9F26-1F5EDD4B8086}" dt="2024-06-24T15:42:40.087" v="3999" actId="20577"/>
          <ac:spMkLst>
            <pc:docMk/>
            <pc:sldMk cId="780914203" sldId="279"/>
            <ac:spMk id="13" creationId="{00000000-0000-0000-0000-000000000000}"/>
          </ac:spMkLst>
        </pc:spChg>
      </pc:sldChg>
      <pc:sldChg chg="modSp mod">
        <pc:chgData name="Eliott Rodrigues-Medaglia" userId="592844aee882ef1f" providerId="LiveId" clId="{FDBC1F87-7AE4-42AB-9F26-1F5EDD4B8086}" dt="2024-06-24T15:38:38.483" v="3913" actId="20577"/>
        <pc:sldMkLst>
          <pc:docMk/>
          <pc:sldMk cId="3921348451" sldId="280"/>
        </pc:sldMkLst>
        <pc:spChg chg="mod">
          <ac:chgData name="Eliott Rodrigues-Medaglia" userId="592844aee882ef1f" providerId="LiveId" clId="{FDBC1F87-7AE4-42AB-9F26-1F5EDD4B8086}" dt="2024-06-24T15:38:38.483" v="3913" actId="20577"/>
          <ac:spMkLst>
            <pc:docMk/>
            <pc:sldMk cId="3921348451" sldId="280"/>
            <ac:spMk id="2" creationId="{6C0A1C53-54B1-49A1-8341-398595CC7B86}"/>
          </ac:spMkLst>
        </pc:spChg>
      </pc:sldChg>
      <pc:sldChg chg="modSp mod">
        <pc:chgData name="Eliott Rodrigues-Medaglia" userId="592844aee882ef1f" providerId="LiveId" clId="{FDBC1F87-7AE4-42AB-9F26-1F5EDD4B8086}" dt="2024-06-24T15:34:08.135" v="3794" actId="20577"/>
        <pc:sldMkLst>
          <pc:docMk/>
          <pc:sldMk cId="3168271446" sldId="281"/>
        </pc:sldMkLst>
        <pc:spChg chg="mod">
          <ac:chgData name="Eliott Rodrigues-Medaglia" userId="592844aee882ef1f" providerId="LiveId" clId="{FDBC1F87-7AE4-42AB-9F26-1F5EDD4B8086}" dt="2024-06-24T15:34:08.135" v="3794" actId="20577"/>
          <ac:spMkLst>
            <pc:docMk/>
            <pc:sldMk cId="3168271446" sldId="281"/>
            <ac:spMk id="2" creationId="{00000000-0000-0000-0000-000000000000}"/>
          </ac:spMkLst>
        </pc:spChg>
      </pc:sldChg>
      <pc:sldChg chg="modSp mod">
        <pc:chgData name="Eliott Rodrigues-Medaglia" userId="592844aee882ef1f" providerId="LiveId" clId="{FDBC1F87-7AE4-42AB-9F26-1F5EDD4B8086}" dt="2024-06-24T15:36:24.310" v="3885" actId="20577"/>
        <pc:sldMkLst>
          <pc:docMk/>
          <pc:sldMk cId="3602643533" sldId="282"/>
        </pc:sldMkLst>
        <pc:spChg chg="mod">
          <ac:chgData name="Eliott Rodrigues-Medaglia" userId="592844aee882ef1f" providerId="LiveId" clId="{FDBC1F87-7AE4-42AB-9F26-1F5EDD4B8086}" dt="2024-06-24T15:34:58.543" v="3814" actId="20577"/>
          <ac:spMkLst>
            <pc:docMk/>
            <pc:sldMk cId="3602643533" sldId="282"/>
            <ac:spMk id="2" creationId="{00000000-0000-0000-0000-000000000000}"/>
          </ac:spMkLst>
        </pc:spChg>
        <pc:spChg chg="mod">
          <ac:chgData name="Eliott Rodrigues-Medaglia" userId="592844aee882ef1f" providerId="LiveId" clId="{FDBC1F87-7AE4-42AB-9F26-1F5EDD4B8086}" dt="2024-06-24T15:36:24.310" v="3885" actId="20577"/>
          <ac:spMkLst>
            <pc:docMk/>
            <pc:sldMk cId="3602643533" sldId="282"/>
            <ac:spMk id="3" creationId="{00000000-0000-0000-0000-000000000000}"/>
          </ac:spMkLst>
        </pc:spChg>
      </pc:sldChg>
      <pc:sldChg chg="modSp mod">
        <pc:chgData name="Eliott Rodrigues-Medaglia" userId="592844aee882ef1f" providerId="LiveId" clId="{FDBC1F87-7AE4-42AB-9F26-1F5EDD4B8086}" dt="2024-06-24T15:10:48.934" v="2273" actId="20577"/>
        <pc:sldMkLst>
          <pc:docMk/>
          <pc:sldMk cId="4268767772" sldId="283"/>
        </pc:sldMkLst>
        <pc:spChg chg="mod">
          <ac:chgData name="Eliott Rodrigues-Medaglia" userId="592844aee882ef1f" providerId="LiveId" clId="{FDBC1F87-7AE4-42AB-9F26-1F5EDD4B8086}" dt="2024-06-24T15:10:48.934" v="2273" actId="20577"/>
          <ac:spMkLst>
            <pc:docMk/>
            <pc:sldMk cId="4268767772" sldId="283"/>
            <ac:spMk id="35848" creationId="{00000000-0000-0000-0000-000000000000}"/>
          </ac:spMkLst>
        </pc:spChg>
      </pc:sldChg>
      <pc:sldChg chg="delSp modSp mod">
        <pc:chgData name="Eliott Rodrigues-Medaglia" userId="592844aee882ef1f" providerId="LiveId" clId="{FDBC1F87-7AE4-42AB-9F26-1F5EDD4B8086}" dt="2024-06-24T15:38:01.269" v="3888" actId="21"/>
        <pc:sldMkLst>
          <pc:docMk/>
          <pc:sldMk cId="2735243049" sldId="287"/>
        </pc:sldMkLst>
        <pc:spChg chg="del">
          <ac:chgData name="Eliott Rodrigues-Medaglia" userId="592844aee882ef1f" providerId="LiveId" clId="{FDBC1F87-7AE4-42AB-9F26-1F5EDD4B8086}" dt="2024-06-24T15:37:55.967" v="3887" actId="21"/>
          <ac:spMkLst>
            <pc:docMk/>
            <pc:sldMk cId="2735243049" sldId="287"/>
            <ac:spMk id="2" creationId="{00000000-0000-0000-0000-000000000000}"/>
          </ac:spMkLst>
        </pc:spChg>
        <pc:spChg chg="del">
          <ac:chgData name="Eliott Rodrigues-Medaglia" userId="592844aee882ef1f" providerId="LiveId" clId="{FDBC1F87-7AE4-42AB-9F26-1F5EDD4B8086}" dt="2024-06-24T15:38:01.269" v="3888" actId="21"/>
          <ac:spMkLst>
            <pc:docMk/>
            <pc:sldMk cId="2735243049" sldId="287"/>
            <ac:spMk id="3" creationId="{00000000-0000-0000-0000-000000000000}"/>
          </ac:spMkLst>
        </pc:spChg>
        <pc:picChg chg="mod">
          <ac:chgData name="Eliott Rodrigues-Medaglia" userId="592844aee882ef1f" providerId="LiveId" clId="{FDBC1F87-7AE4-42AB-9F26-1F5EDD4B8086}" dt="2024-06-24T15:36:39.340" v="3886" actId="14100"/>
          <ac:picMkLst>
            <pc:docMk/>
            <pc:sldMk cId="2735243049" sldId="287"/>
            <ac:picMk id="4" creationId="{00000000-0000-0000-0000-000000000000}"/>
          </ac:picMkLst>
        </pc:picChg>
      </pc:sldChg>
      <pc:sldChg chg="modSp mod">
        <pc:chgData name="Eliott Rodrigues-Medaglia" userId="592844aee882ef1f" providerId="LiveId" clId="{FDBC1F87-7AE4-42AB-9F26-1F5EDD4B8086}" dt="2024-06-24T13:42:42.683" v="913" actId="20577"/>
        <pc:sldMkLst>
          <pc:docMk/>
          <pc:sldMk cId="3938734723" sldId="288"/>
        </pc:sldMkLst>
        <pc:spChg chg="mod">
          <ac:chgData name="Eliott Rodrigues-Medaglia" userId="592844aee882ef1f" providerId="LiveId" clId="{FDBC1F87-7AE4-42AB-9F26-1F5EDD4B8086}" dt="2024-06-24T13:42:42.683" v="913" actId="20577"/>
          <ac:spMkLst>
            <pc:docMk/>
            <pc:sldMk cId="3938734723" sldId="288"/>
            <ac:spMk id="3" creationId="{00000000-0000-0000-0000-000000000000}"/>
          </ac:spMkLst>
        </pc:spChg>
      </pc:sldChg>
      <pc:sldChg chg="modSp mod">
        <pc:chgData name="Eliott Rodrigues-Medaglia" userId="592844aee882ef1f" providerId="LiveId" clId="{FDBC1F87-7AE4-42AB-9F26-1F5EDD4B8086}" dt="2024-06-24T15:49:26.447" v="4827" actId="20577"/>
        <pc:sldMkLst>
          <pc:docMk/>
          <pc:sldMk cId="3333082861" sldId="292"/>
        </pc:sldMkLst>
        <pc:spChg chg="mod">
          <ac:chgData name="Eliott Rodrigues-Medaglia" userId="592844aee882ef1f" providerId="LiveId" clId="{FDBC1F87-7AE4-42AB-9F26-1F5EDD4B8086}" dt="2024-06-24T15:45:56.271" v="4338" actId="20577"/>
          <ac:spMkLst>
            <pc:docMk/>
            <pc:sldMk cId="3333082861" sldId="292"/>
            <ac:spMk id="2" creationId="{00000000-0000-0000-0000-000000000000}"/>
          </ac:spMkLst>
        </pc:spChg>
        <pc:spChg chg="mod">
          <ac:chgData name="Eliott Rodrigues-Medaglia" userId="592844aee882ef1f" providerId="LiveId" clId="{FDBC1F87-7AE4-42AB-9F26-1F5EDD4B8086}" dt="2024-06-24T15:49:26.447" v="4827" actId="20577"/>
          <ac:spMkLst>
            <pc:docMk/>
            <pc:sldMk cId="3333082861" sldId="292"/>
            <ac:spMk id="3" creationId="{00000000-0000-0000-0000-000000000000}"/>
          </ac:spMkLst>
        </pc:spChg>
      </pc:sldChg>
      <pc:sldChg chg="modSp mod">
        <pc:chgData name="Eliott Rodrigues-Medaglia" userId="592844aee882ef1f" providerId="LiveId" clId="{FDBC1F87-7AE4-42AB-9F26-1F5EDD4B8086}" dt="2024-06-24T15:50:46.134" v="4899" actId="20577"/>
        <pc:sldMkLst>
          <pc:docMk/>
          <pc:sldMk cId="3538798230" sldId="293"/>
        </pc:sldMkLst>
        <pc:spChg chg="mod">
          <ac:chgData name="Eliott Rodrigues-Medaglia" userId="592844aee882ef1f" providerId="LiveId" clId="{FDBC1F87-7AE4-42AB-9F26-1F5EDD4B8086}" dt="2024-06-24T15:50:46.134" v="4899" actId="20577"/>
          <ac:spMkLst>
            <pc:docMk/>
            <pc:sldMk cId="3538798230" sldId="293"/>
            <ac:spMk id="4" creationId="{00000000-0000-0000-0000-000000000000}"/>
          </ac:spMkLst>
        </pc:spChg>
      </pc:sldChg>
      <pc:sldChg chg="modSp mod modNotes">
        <pc:chgData name="Eliott Rodrigues-Medaglia" userId="592844aee882ef1f" providerId="LiveId" clId="{FDBC1F87-7AE4-42AB-9F26-1F5EDD4B8086}" dt="2024-06-24T13:47:17.069" v="1219" actId="20577"/>
        <pc:sldMkLst>
          <pc:docMk/>
          <pc:sldMk cId="1276932029" sldId="294"/>
        </pc:sldMkLst>
        <pc:spChg chg="mod">
          <ac:chgData name="Eliott Rodrigues-Medaglia" userId="592844aee882ef1f" providerId="LiveId" clId="{FDBC1F87-7AE4-42AB-9F26-1F5EDD4B8086}" dt="2024-06-24T13:45:25.116" v="1038" actId="20577"/>
          <ac:spMkLst>
            <pc:docMk/>
            <pc:sldMk cId="1276932029" sldId="294"/>
            <ac:spMk id="2" creationId="{00000000-0000-0000-0000-000000000000}"/>
          </ac:spMkLst>
        </pc:spChg>
        <pc:spChg chg="mod">
          <ac:chgData name="Eliott Rodrigues-Medaglia" userId="592844aee882ef1f" providerId="LiveId" clId="{FDBC1F87-7AE4-42AB-9F26-1F5EDD4B8086}" dt="2024-06-24T13:44:45.704" v="1005" actId="20577"/>
          <ac:spMkLst>
            <pc:docMk/>
            <pc:sldMk cId="1276932029" sldId="294"/>
            <ac:spMk id="3" creationId="{00000000-0000-0000-0000-000000000000}"/>
          </ac:spMkLst>
        </pc:spChg>
        <pc:spChg chg="mod">
          <ac:chgData name="Eliott Rodrigues-Medaglia" userId="592844aee882ef1f" providerId="LiveId" clId="{FDBC1F87-7AE4-42AB-9F26-1F5EDD4B8086}" dt="2024-06-24T13:43:55.585" v="944" actId="20577"/>
          <ac:spMkLst>
            <pc:docMk/>
            <pc:sldMk cId="1276932029" sldId="294"/>
            <ac:spMk id="6" creationId="{00000000-0000-0000-0000-000000000000}"/>
          </ac:spMkLst>
        </pc:spChg>
        <pc:spChg chg="mod">
          <ac:chgData name="Eliott Rodrigues-Medaglia" userId="592844aee882ef1f" providerId="LiveId" clId="{FDBC1F87-7AE4-42AB-9F26-1F5EDD4B8086}" dt="2024-06-24T13:43:50.332" v="942" actId="20577"/>
          <ac:spMkLst>
            <pc:docMk/>
            <pc:sldMk cId="1276932029" sldId="294"/>
            <ac:spMk id="8" creationId="{00000000-0000-0000-0000-000000000000}"/>
          </ac:spMkLst>
        </pc:spChg>
        <pc:spChg chg="mod">
          <ac:chgData name="Eliott Rodrigues-Medaglia" userId="592844aee882ef1f" providerId="LiveId" clId="{FDBC1F87-7AE4-42AB-9F26-1F5EDD4B8086}" dt="2024-06-24T13:47:01.586" v="1198" actId="14100"/>
          <ac:spMkLst>
            <pc:docMk/>
            <pc:sldMk cId="1276932029" sldId="294"/>
            <ac:spMk id="11" creationId="{00000000-0000-0000-0000-000000000000}"/>
          </ac:spMkLst>
        </pc:spChg>
        <pc:spChg chg="mod">
          <ac:chgData name="Eliott Rodrigues-Medaglia" userId="592844aee882ef1f" providerId="LiveId" clId="{FDBC1F87-7AE4-42AB-9F26-1F5EDD4B8086}" dt="2024-06-24T13:47:17.069" v="1219" actId="20577"/>
          <ac:spMkLst>
            <pc:docMk/>
            <pc:sldMk cId="1276932029" sldId="294"/>
            <ac:spMk id="12" creationId="{00000000-0000-0000-0000-000000000000}"/>
          </ac:spMkLst>
        </pc:spChg>
        <pc:spChg chg="mod">
          <ac:chgData name="Eliott Rodrigues-Medaglia" userId="592844aee882ef1f" providerId="LiveId" clId="{FDBC1F87-7AE4-42AB-9F26-1F5EDD4B8086}" dt="2024-06-24T13:46:23.798" v="1170" actId="14100"/>
          <ac:spMkLst>
            <pc:docMk/>
            <pc:sldMk cId="1276932029" sldId="294"/>
            <ac:spMk id="13" creationId="{00000000-0000-0000-0000-000000000000}"/>
          </ac:spMkLst>
        </pc:spChg>
      </pc:sldChg>
      <pc:sldChg chg="modSp mod">
        <pc:chgData name="Eliott Rodrigues-Medaglia" userId="592844aee882ef1f" providerId="LiveId" clId="{FDBC1F87-7AE4-42AB-9F26-1F5EDD4B8086}" dt="2024-06-24T13:49:35.202" v="1227" actId="20577"/>
        <pc:sldMkLst>
          <pc:docMk/>
          <pc:sldMk cId="872253173" sldId="295"/>
        </pc:sldMkLst>
        <pc:spChg chg="mod">
          <ac:chgData name="Eliott Rodrigues-Medaglia" userId="592844aee882ef1f" providerId="LiveId" clId="{FDBC1F87-7AE4-42AB-9F26-1F5EDD4B8086}" dt="2024-06-24T13:49:35.202" v="1227" actId="20577"/>
          <ac:spMkLst>
            <pc:docMk/>
            <pc:sldMk cId="872253173" sldId="295"/>
            <ac:spMk id="2" creationId="{00000000-0000-0000-0000-000000000000}"/>
          </ac:spMkLst>
        </pc:spChg>
      </pc:sldChg>
      <pc:sldChg chg="modSp mod">
        <pc:chgData name="Eliott Rodrigues-Medaglia" userId="592844aee882ef1f" providerId="LiveId" clId="{FDBC1F87-7AE4-42AB-9F26-1F5EDD4B8086}" dt="2024-06-24T15:14:38.855" v="2617" actId="20577"/>
        <pc:sldMkLst>
          <pc:docMk/>
          <pc:sldMk cId="3714909245" sldId="301"/>
        </pc:sldMkLst>
        <pc:spChg chg="mod">
          <ac:chgData name="Eliott Rodrigues-Medaglia" userId="592844aee882ef1f" providerId="LiveId" clId="{FDBC1F87-7AE4-42AB-9F26-1F5EDD4B8086}" dt="2024-06-24T15:14:38.855" v="2617" actId="20577"/>
          <ac:spMkLst>
            <pc:docMk/>
            <pc:sldMk cId="3714909245" sldId="301"/>
            <ac:spMk id="3" creationId="{00000000-0000-0000-0000-000000000000}"/>
          </ac:spMkLst>
        </pc:spChg>
      </pc:sldChg>
      <pc:sldChg chg="delSp modSp mod">
        <pc:chgData name="Eliott Rodrigues-Medaglia" userId="592844aee882ef1f" providerId="LiveId" clId="{FDBC1F87-7AE4-42AB-9F26-1F5EDD4B8086}" dt="2024-06-24T15:50:21.120" v="4894" actId="20577"/>
        <pc:sldMkLst>
          <pc:docMk/>
          <pc:sldMk cId="3509749112" sldId="302"/>
        </pc:sldMkLst>
        <pc:spChg chg="del">
          <ac:chgData name="Eliott Rodrigues-Medaglia" userId="592844aee882ef1f" providerId="LiveId" clId="{FDBC1F87-7AE4-42AB-9F26-1F5EDD4B8086}" dt="2024-06-24T15:49:41.488" v="4828" actId="21"/>
          <ac:spMkLst>
            <pc:docMk/>
            <pc:sldMk cId="3509749112" sldId="302"/>
            <ac:spMk id="2" creationId="{00000000-0000-0000-0000-000000000000}"/>
          </ac:spMkLst>
        </pc:spChg>
        <pc:spChg chg="mod">
          <ac:chgData name="Eliott Rodrigues-Medaglia" userId="592844aee882ef1f" providerId="LiveId" clId="{FDBC1F87-7AE4-42AB-9F26-1F5EDD4B8086}" dt="2024-06-24T15:50:21.120" v="4894" actId="20577"/>
          <ac:spMkLst>
            <pc:docMk/>
            <pc:sldMk cId="3509749112" sldId="302"/>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CB5BE4-3D6D-4207-8A54-42D9F2274B0D}" type="datetimeFigureOut">
              <a:rPr lang="fr-FR" smtClean="0"/>
              <a:t>24/06/2024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56E0A6-7C76-4022-AF3C-ECCAB0776EC3}" type="slidenum">
              <a:rPr lang="fr-FR" smtClean="0"/>
              <a:t>‹N°›</a:t>
            </a:fld>
            <a:endParaRPr lang="fr-FR"/>
          </a:p>
        </p:txBody>
      </p:sp>
    </p:spTree>
    <p:extLst>
      <p:ext uri="{BB962C8B-B14F-4D97-AF65-F5344CB8AC3E}">
        <p14:creationId xmlns:p14="http://schemas.microsoft.com/office/powerpoint/2010/main" val="1214743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2000" b="0" dirty="0"/>
              <a:t>Avant de commencer, je tiens à préciser que le </a:t>
            </a:r>
            <a:r>
              <a:rPr lang="fr-FR" sz="2000" b="0"/>
              <a:t>sujet de </a:t>
            </a:r>
            <a:r>
              <a:rPr lang="fr-FR" sz="2000" b="0" dirty="0"/>
              <a:t>ce cours concernera essentiellement la prise en charge de l’hypertonie déformante acquise où un nouveau protocole anesthésique a été mis en place.</a:t>
            </a:r>
          </a:p>
          <a:p>
            <a:endParaRPr lang="fr-FR" sz="2000" b="0" dirty="0"/>
          </a:p>
          <a:p>
            <a:endParaRPr lang="fr-FR" sz="2000" b="0" dirty="0"/>
          </a:p>
          <a:p>
            <a:r>
              <a:rPr lang="fr-FR" sz="2000" b="0" dirty="0" err="1"/>
              <a:t>Before</a:t>
            </a:r>
            <a:r>
              <a:rPr lang="fr-FR" sz="2000" b="0" dirty="0"/>
              <a:t> </a:t>
            </a:r>
            <a:r>
              <a:rPr lang="fr-FR" sz="2000" b="0" dirty="0" err="1"/>
              <a:t>starting</a:t>
            </a:r>
            <a:r>
              <a:rPr lang="fr-FR" sz="2000" b="0" dirty="0"/>
              <a:t>, i</a:t>
            </a:r>
            <a:r>
              <a:rPr lang="fr-FR" sz="2000" b="0" baseline="0" dirty="0"/>
              <a:t> </a:t>
            </a:r>
            <a:r>
              <a:rPr lang="fr-FR" sz="2000" b="0" baseline="0" dirty="0" err="1"/>
              <a:t>would</a:t>
            </a:r>
            <a:r>
              <a:rPr lang="fr-FR" sz="2000" b="0" baseline="0" dirty="0"/>
              <a:t> </a:t>
            </a:r>
            <a:r>
              <a:rPr lang="fr-FR" sz="2000" b="0" baseline="0" dirty="0" err="1"/>
              <a:t>like</a:t>
            </a:r>
            <a:r>
              <a:rPr lang="fr-FR" sz="2000" b="0" baseline="0" dirty="0"/>
              <a:t> </a:t>
            </a:r>
            <a:r>
              <a:rPr lang="en-US" sz="2000" b="0" baseline="0" dirty="0"/>
              <a:t> to clarify that the subject of the conference will concern the management of acquired deforming hypertonia where a new anesthetic protocol has been developed,</a:t>
            </a:r>
          </a:p>
          <a:p>
            <a:r>
              <a:rPr lang="en-US" sz="2000" b="0" baseline="0" dirty="0"/>
              <a:t>For other neuro-orthopedic surgery (</a:t>
            </a:r>
            <a:r>
              <a:rPr lang="en-US" sz="2000" b="0" baseline="0" dirty="0" err="1"/>
              <a:t>osteoma</a:t>
            </a:r>
            <a:r>
              <a:rPr lang="en-US" sz="2000" b="0" baseline="0" dirty="0"/>
              <a:t> resection, arthrodesis, etc.), the procedure remains standard.</a:t>
            </a:r>
          </a:p>
          <a:p>
            <a:endParaRPr lang="en-US" sz="2000" b="0" baseline="0" dirty="0"/>
          </a:p>
        </p:txBody>
      </p:sp>
      <p:sp>
        <p:nvSpPr>
          <p:cNvPr id="4" name="Espace réservé du numéro de diapositive 3"/>
          <p:cNvSpPr>
            <a:spLocks noGrp="1"/>
          </p:cNvSpPr>
          <p:nvPr>
            <p:ph type="sldNum" sz="quarter" idx="10"/>
          </p:nvPr>
        </p:nvSpPr>
        <p:spPr/>
        <p:txBody>
          <a:bodyPr/>
          <a:lstStyle/>
          <a:p>
            <a:fld id="{B756E0A6-7C76-4022-AF3C-ECCAB0776EC3}" type="slidenum">
              <a:rPr lang="fr-FR" smtClean="0"/>
              <a:t>1</a:t>
            </a:fld>
            <a:endParaRPr lang="fr-FR"/>
          </a:p>
        </p:txBody>
      </p:sp>
    </p:spTree>
    <p:extLst>
      <p:ext uri="{BB962C8B-B14F-4D97-AF65-F5344CB8AC3E}">
        <p14:creationId xmlns:p14="http://schemas.microsoft.com/office/powerpoint/2010/main" val="1702035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Cette manœuvre est fréquemment</a:t>
            </a:r>
            <a:r>
              <a:rPr lang="fr-FR" baseline="0" dirty="0"/>
              <a:t> effectuée.</a:t>
            </a:r>
            <a:endParaRPr lang="fr-FR" dirty="0"/>
          </a:p>
          <a:p>
            <a:r>
              <a:rPr lang="fr-FR" dirty="0"/>
              <a:t>Simple, souvent nécessaire, doit être</a:t>
            </a:r>
            <a:r>
              <a:rPr lang="fr-FR" baseline="0" dirty="0"/>
              <a:t> </a:t>
            </a:r>
            <a:r>
              <a:rPr lang="fr-FR" dirty="0"/>
              <a:t>réaliser par des professionnels qualifiés.</a:t>
            </a:r>
          </a:p>
          <a:p>
            <a:endParaRPr lang="fr-FR" dirty="0"/>
          </a:p>
          <a:p>
            <a:r>
              <a:rPr lang="en-US" dirty="0"/>
              <a:t>This maneuver is carried out frequently.</a:t>
            </a:r>
          </a:p>
          <a:p>
            <a:r>
              <a:rPr lang="en-US" dirty="0"/>
              <a:t>Simple, often necessary, to be done by qualified personnel</a:t>
            </a:r>
            <a:endParaRPr lang="fr-FR" dirty="0"/>
          </a:p>
        </p:txBody>
      </p:sp>
      <p:sp>
        <p:nvSpPr>
          <p:cNvPr id="4" name="Espace réservé du numéro de diapositive 3"/>
          <p:cNvSpPr>
            <a:spLocks noGrp="1"/>
          </p:cNvSpPr>
          <p:nvPr>
            <p:ph type="sldNum" sz="quarter" idx="10"/>
          </p:nvPr>
        </p:nvSpPr>
        <p:spPr/>
        <p:txBody>
          <a:bodyPr/>
          <a:lstStyle/>
          <a:p>
            <a:fld id="{B756E0A6-7C76-4022-AF3C-ECCAB0776EC3}" type="slidenum">
              <a:rPr lang="fr-FR" smtClean="0"/>
              <a:t>10</a:t>
            </a:fld>
            <a:endParaRPr lang="fr-FR"/>
          </a:p>
        </p:txBody>
      </p:sp>
    </p:spTree>
    <p:extLst>
      <p:ext uri="{BB962C8B-B14F-4D97-AF65-F5344CB8AC3E}">
        <p14:creationId xmlns:p14="http://schemas.microsoft.com/office/powerpoint/2010/main" val="3570587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MEOPA</a:t>
            </a:r>
          </a:p>
          <a:p>
            <a:endParaRPr lang="fr-FR" b="1" dirty="0"/>
          </a:p>
          <a:p>
            <a:r>
              <a:rPr lang="fr-FR" dirty="0"/>
              <a:t>Parlons un peu de MEOPA.</a:t>
            </a:r>
          </a:p>
          <a:p>
            <a:r>
              <a:rPr lang="fr-FR" dirty="0"/>
              <a:t>Le</a:t>
            </a:r>
            <a:r>
              <a:rPr lang="fr-FR" baseline="0" dirty="0"/>
              <a:t> NO possède</a:t>
            </a:r>
            <a:r>
              <a:rPr lang="fr-FR" dirty="0"/>
              <a:t> des propriétés analgésiques.</a:t>
            </a:r>
          </a:p>
          <a:p>
            <a:r>
              <a:rPr lang="fr-FR" dirty="0"/>
              <a:t>Fournit une sédation consciente.</a:t>
            </a:r>
          </a:p>
          <a:p>
            <a:r>
              <a:rPr lang="fr-FR" dirty="0"/>
              <a:t>Le réflexe de toux est préservé.</a:t>
            </a:r>
          </a:p>
          <a:p>
            <a:r>
              <a:rPr lang="fr-FR" dirty="0"/>
              <a:t>Il a une courte durée d'action.</a:t>
            </a:r>
          </a:p>
          <a:p>
            <a:r>
              <a:rPr lang="fr-FR" dirty="0"/>
              <a:t>Analgésie maximale atteinte en</a:t>
            </a:r>
            <a:r>
              <a:rPr lang="fr-FR" baseline="0" dirty="0"/>
              <a:t> </a:t>
            </a:r>
            <a:r>
              <a:rPr lang="fr-FR" dirty="0"/>
              <a:t>3 à 5 minutes.</a:t>
            </a:r>
          </a:p>
          <a:p>
            <a:r>
              <a:rPr lang="fr-FR" dirty="0"/>
              <a:t>L'effet disparaît entre 3 à 5 minutes à l'arrêt de son administration.</a:t>
            </a:r>
          </a:p>
          <a:p>
            <a:r>
              <a:rPr lang="fr-FR" dirty="0"/>
              <a:t>Efficace dans 80% des cas.</a:t>
            </a:r>
          </a:p>
          <a:p>
            <a:r>
              <a:rPr lang="fr-FR" dirty="0"/>
              <a:t>L'administration ne doit pas dépasser 1 heure.</a:t>
            </a:r>
          </a:p>
          <a:p>
            <a:endParaRPr lang="fr-FR" dirty="0"/>
          </a:p>
          <a:p>
            <a:endParaRPr lang="fr-FR" dirty="0"/>
          </a:p>
          <a:p>
            <a:r>
              <a:rPr lang="en-US" dirty="0"/>
              <a:t>let's talk a bit about MEOPA </a:t>
            </a:r>
          </a:p>
          <a:p>
            <a:r>
              <a:rPr lang="en-US" dirty="0"/>
              <a:t>It has analgesic properties</a:t>
            </a:r>
          </a:p>
          <a:p>
            <a:r>
              <a:rPr lang="en-US" dirty="0"/>
              <a:t>Provides conscious sedation </a:t>
            </a:r>
          </a:p>
          <a:p>
            <a:r>
              <a:rPr lang="en-US" dirty="0"/>
              <a:t>Cough reflex is preserved</a:t>
            </a:r>
          </a:p>
          <a:p>
            <a:r>
              <a:rPr lang="en-US" dirty="0"/>
              <a:t>It</a:t>
            </a:r>
            <a:r>
              <a:rPr lang="en-US" baseline="0" dirty="0"/>
              <a:t> has s</a:t>
            </a:r>
            <a:r>
              <a:rPr lang="en-US" dirty="0"/>
              <a:t>hort duration of action</a:t>
            </a:r>
          </a:p>
          <a:p>
            <a:r>
              <a:rPr lang="en-US" dirty="0"/>
              <a:t>Peak analgesia between 3 to 5 minutes</a:t>
            </a:r>
          </a:p>
          <a:p>
            <a:r>
              <a:rPr lang="en-US" dirty="0"/>
              <a:t>Effect disappears between 3 to 5 minutes when stopping</a:t>
            </a:r>
          </a:p>
          <a:p>
            <a:r>
              <a:rPr lang="en-US" dirty="0"/>
              <a:t>Effective in 80% of cases</a:t>
            </a:r>
          </a:p>
          <a:p>
            <a:r>
              <a:rPr lang="en-US" dirty="0"/>
              <a:t>The administration should not exceed 1 hour</a:t>
            </a:r>
            <a:endParaRPr lang="fr-FR" dirty="0"/>
          </a:p>
        </p:txBody>
      </p:sp>
      <p:sp>
        <p:nvSpPr>
          <p:cNvPr id="4" name="Espace réservé du numéro de diapositive 3"/>
          <p:cNvSpPr>
            <a:spLocks noGrp="1"/>
          </p:cNvSpPr>
          <p:nvPr>
            <p:ph type="sldNum" sz="quarter" idx="10"/>
          </p:nvPr>
        </p:nvSpPr>
        <p:spPr/>
        <p:txBody>
          <a:bodyPr/>
          <a:lstStyle/>
          <a:p>
            <a:fld id="{B756E0A6-7C76-4022-AF3C-ECCAB0776EC3}" type="slidenum">
              <a:rPr lang="fr-FR" smtClean="0"/>
              <a:t>11</a:t>
            </a:fld>
            <a:endParaRPr lang="fr-FR"/>
          </a:p>
        </p:txBody>
      </p:sp>
    </p:spTree>
    <p:extLst>
      <p:ext uri="{BB962C8B-B14F-4D97-AF65-F5344CB8AC3E}">
        <p14:creationId xmlns:p14="http://schemas.microsoft.com/office/powerpoint/2010/main" val="4093121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Nous allons maintenant nous intéresser à la kétamine</a:t>
            </a:r>
          </a:p>
          <a:p>
            <a:endParaRPr lang="fr-FR" b="0" dirty="0"/>
          </a:p>
          <a:p>
            <a:r>
              <a:rPr lang="fr-FR" b="0" dirty="0"/>
              <a:t>D’un point de vue pharmacologique, la kétamine est une drogue </a:t>
            </a:r>
            <a:r>
              <a:rPr lang="fr-FR" b="0" dirty="0" err="1"/>
              <a:t>lipophyle</a:t>
            </a:r>
            <a:r>
              <a:rPr lang="fr-FR" b="0" dirty="0"/>
              <a:t> qui se fixe peu aux protéines plasmatiques (10-30 %), ce qui justifie son grand volume de distribution. Son action est rapide et sa demi-vie courte. Elle est métabolisée par le foie et son accumulation dans les graisses est courante en usage prolongé. Elle est active par quasi toutes les voies d’administration (intraveineuse, intramusculaire, sublinguale, intra rectale,…). </a:t>
            </a:r>
          </a:p>
          <a:p>
            <a:endParaRPr lang="fr-FR" b="1" dirty="0"/>
          </a:p>
          <a:p>
            <a:r>
              <a:rPr lang="en-US" b="1" dirty="0"/>
              <a:t>We will now focus on ketamine</a:t>
            </a:r>
          </a:p>
          <a:p>
            <a:endParaRPr lang="en-US" dirty="0"/>
          </a:p>
          <a:p>
            <a:r>
              <a:rPr lang="en-US" dirty="0"/>
              <a:t>From a pharmacological point of view, ketamine is a lipophilic drug that binds little to plasma proteins (10-30%), which justifies its large volume of distribution. </a:t>
            </a:r>
          </a:p>
          <a:p>
            <a:r>
              <a:rPr lang="en-US" dirty="0"/>
              <a:t>Its action is rapid and its half-life is short. </a:t>
            </a:r>
          </a:p>
          <a:p>
            <a:r>
              <a:rPr lang="en-US" dirty="0"/>
              <a:t>It has a liver metabolism and its accumulation in fat is common with prolonged use. </a:t>
            </a:r>
          </a:p>
          <a:p>
            <a:r>
              <a:rPr lang="en-US" dirty="0"/>
              <a:t>It is active by almost all routes (intravenous, intramuscular, sublingual, </a:t>
            </a:r>
            <a:r>
              <a:rPr lang="en-US" dirty="0" err="1"/>
              <a:t>intrarectal</a:t>
            </a:r>
            <a:r>
              <a:rPr lang="en-US" dirty="0"/>
              <a:t>,...). </a:t>
            </a:r>
            <a:endParaRPr lang="fr-FR" dirty="0"/>
          </a:p>
        </p:txBody>
      </p:sp>
      <p:sp>
        <p:nvSpPr>
          <p:cNvPr id="4" name="Espace réservé du numéro de diapositive 3"/>
          <p:cNvSpPr>
            <a:spLocks noGrp="1"/>
          </p:cNvSpPr>
          <p:nvPr>
            <p:ph type="sldNum" sz="quarter" idx="10"/>
          </p:nvPr>
        </p:nvSpPr>
        <p:spPr/>
        <p:txBody>
          <a:bodyPr/>
          <a:lstStyle/>
          <a:p>
            <a:fld id="{B756E0A6-7C76-4022-AF3C-ECCAB0776EC3}" type="slidenum">
              <a:rPr lang="fr-FR" smtClean="0"/>
              <a:t>12</a:t>
            </a:fld>
            <a:endParaRPr lang="fr-FR"/>
          </a:p>
        </p:txBody>
      </p:sp>
    </p:spTree>
    <p:extLst>
      <p:ext uri="{BB962C8B-B14F-4D97-AF65-F5344CB8AC3E}">
        <p14:creationId xmlns:p14="http://schemas.microsoft.com/office/powerpoint/2010/main" val="3699671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96E296-2302-4DF4-828F-A82C1A5CFDF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32771" name="Rectangle 2"/>
          <p:cNvSpPr>
            <a:spLocks noGrp="1" noRot="1" noChangeAspect="1" noChangeArrowheads="1" noTextEdit="1"/>
          </p:cNvSpPr>
          <p:nvPr>
            <p:ph type="sldImg"/>
          </p:nvPr>
        </p:nvSpPr>
        <p:spPr>
          <a:xfrm>
            <a:off x="1143000" y="685800"/>
            <a:ext cx="4572000" cy="3429000"/>
          </a:xfrm>
          <a:ln/>
        </p:spPr>
      </p:sp>
      <p:sp>
        <p:nvSpPr>
          <p:cNvPr id="32772" name="Rectangle 3"/>
          <p:cNvSpPr>
            <a:spLocks noGrp="1" noChangeArrowheads="1"/>
          </p:cNvSpPr>
          <p:nvPr>
            <p:ph type="body" idx="1"/>
          </p:nvPr>
        </p:nvSpPr>
        <p:spPr>
          <a:noFill/>
          <a:ln/>
        </p:spPr>
        <p:txBody>
          <a:bodyPr/>
          <a:lstStyle/>
          <a:p>
            <a:pPr eaLnBrk="1" hangingPunct="1"/>
            <a:r>
              <a:rPr lang="fr-FR" sz="1200" b="1" i="0" kern="1200" dirty="0">
                <a:solidFill>
                  <a:schemeClr val="tx1"/>
                </a:solidFill>
                <a:latin typeface="+mn-lt"/>
                <a:ea typeface="+mn-ea"/>
                <a:cs typeface="+mn-cs"/>
              </a:rPr>
              <a:t>La kétamine : propriétés pharmacodynamiques</a:t>
            </a:r>
          </a:p>
          <a:p>
            <a:pPr eaLnBrk="1" hangingPunct="1"/>
            <a:endParaRPr lang="fr-FR" sz="1200" b="0" i="0" kern="1200" dirty="0">
              <a:solidFill>
                <a:schemeClr val="tx1"/>
              </a:solidFill>
              <a:latin typeface="+mn-lt"/>
              <a:ea typeface="+mn-ea"/>
              <a:cs typeface="+mn-cs"/>
            </a:endParaRPr>
          </a:p>
          <a:p>
            <a:pPr eaLnBrk="1" hangingPunct="1"/>
            <a:r>
              <a:rPr lang="fr-FR" sz="1200" b="0" i="0" kern="1200" dirty="0">
                <a:solidFill>
                  <a:schemeClr val="tx1"/>
                </a:solidFill>
                <a:latin typeface="+mn-lt"/>
                <a:ea typeface="+mn-ea"/>
                <a:cs typeface="+mn-cs"/>
              </a:rPr>
              <a:t>N’a pas seulement un effet sédatif et anesthésique </a:t>
            </a:r>
          </a:p>
          <a:p>
            <a:pPr eaLnBrk="1" hangingPunct="1"/>
            <a:r>
              <a:rPr lang="fr-FR" sz="1200" b="0" i="0" kern="1200" dirty="0">
                <a:solidFill>
                  <a:schemeClr val="tx1"/>
                </a:solidFill>
                <a:latin typeface="+mn-lt"/>
                <a:ea typeface="+mn-ea"/>
                <a:cs typeface="+mn-cs"/>
              </a:rPr>
              <a:t>Mais possède de nombreuses autres qualités pharmacologiques</a:t>
            </a:r>
          </a:p>
          <a:p>
            <a:pPr eaLnBrk="1" hangingPunct="1"/>
            <a:r>
              <a:rPr lang="fr-FR" sz="1200" b="0" i="0" kern="1200" dirty="0">
                <a:solidFill>
                  <a:schemeClr val="tx1"/>
                </a:solidFill>
                <a:latin typeface="+mn-lt"/>
                <a:ea typeface="+mn-ea"/>
                <a:cs typeface="+mn-cs"/>
              </a:rPr>
              <a:t>Outre cet état dissocié, l’anesthésie à la kétamine présente deux caractéristiques originales. </a:t>
            </a:r>
          </a:p>
          <a:p>
            <a:pPr eaLnBrk="1" hangingPunct="1"/>
            <a:r>
              <a:rPr lang="fr-FR" sz="1200" b="0" i="0" kern="1200" dirty="0">
                <a:solidFill>
                  <a:schemeClr val="tx1"/>
                </a:solidFill>
                <a:latin typeface="+mn-lt"/>
                <a:ea typeface="+mn-ea"/>
                <a:cs typeface="+mn-cs"/>
              </a:rPr>
              <a:t>1/Cette anesthésie permet le maintien des constantes hémodynamiques même dans les circonstances de choc. La respiration spontanée est maintenue et les réflexes laryngés sont préservés, voir exacerbés. Ceci explique pourquoi, encore à l’heure actuelle, la kétamine reste l’agent anesthésique de choix en pré-hospitalier. </a:t>
            </a:r>
          </a:p>
          <a:p>
            <a:pPr eaLnBrk="1" hangingPunct="1"/>
            <a:r>
              <a:rPr lang="fr-FR" sz="1200" b="0" i="0" kern="1200" dirty="0">
                <a:solidFill>
                  <a:schemeClr val="tx1"/>
                </a:solidFill>
                <a:latin typeface="+mn-lt"/>
                <a:ea typeface="+mn-ea"/>
                <a:cs typeface="+mn-cs"/>
              </a:rPr>
              <a:t>2/Une autre caractéristique de ce produit, moins favorable celle-là, est d’induire des manifestations </a:t>
            </a:r>
            <a:r>
              <a:rPr lang="fr-FR" sz="1200" b="0" i="0" kern="1200" dirty="0" err="1">
                <a:solidFill>
                  <a:schemeClr val="tx1"/>
                </a:solidFill>
                <a:latin typeface="+mn-lt"/>
                <a:ea typeface="+mn-ea"/>
                <a:cs typeface="+mn-cs"/>
              </a:rPr>
              <a:t>psychodysphoriques</a:t>
            </a:r>
            <a:r>
              <a:rPr lang="fr-FR" sz="1200" b="0" i="0" kern="1200" dirty="0">
                <a:solidFill>
                  <a:schemeClr val="tx1"/>
                </a:solidFill>
                <a:latin typeface="+mn-lt"/>
                <a:ea typeface="+mn-ea"/>
                <a:cs typeface="+mn-cs"/>
              </a:rPr>
              <a:t> allant de simples troubles cognitifs ou de la mémoire jusqu’à des épisodes de dépersonnalisation et des bouffées de psychose schizophrénique chez un sujet par ailleurs tout à fait normal </a:t>
            </a:r>
          </a:p>
          <a:p>
            <a:pPr eaLnBrk="1" hangingPunct="1"/>
            <a:endParaRPr lang="fr-FR" sz="1200" b="0" i="0" kern="1200" dirty="0">
              <a:solidFill>
                <a:schemeClr val="tx1"/>
              </a:solidFill>
              <a:latin typeface="+mn-lt"/>
              <a:ea typeface="+mn-ea"/>
              <a:cs typeface="+mn-cs"/>
            </a:endParaRPr>
          </a:p>
          <a:p>
            <a:pPr eaLnBrk="1" hangingPunct="1"/>
            <a:endParaRPr lang="en-US" sz="1200" b="0" i="0" kern="1200" dirty="0">
              <a:solidFill>
                <a:schemeClr val="tx1"/>
              </a:solidFill>
              <a:latin typeface="+mn-lt"/>
              <a:ea typeface="+mn-ea"/>
              <a:cs typeface="+mn-cs"/>
            </a:endParaRPr>
          </a:p>
          <a:p>
            <a:pPr eaLnBrk="1" hangingPunct="1"/>
            <a:endParaRPr lang="en-US" sz="1200" b="0" i="0" kern="1200" dirty="0">
              <a:solidFill>
                <a:schemeClr val="tx1"/>
              </a:solidFill>
              <a:latin typeface="+mn-lt"/>
              <a:ea typeface="+mn-ea"/>
              <a:cs typeface="+mn-cs"/>
            </a:endParaRPr>
          </a:p>
          <a:p>
            <a:pPr eaLnBrk="1" hangingPunct="1"/>
            <a:r>
              <a:rPr lang="en-US" sz="1200" b="0" i="0" kern="1200" dirty="0">
                <a:solidFill>
                  <a:schemeClr val="tx1"/>
                </a:solidFill>
                <a:latin typeface="+mn-lt"/>
                <a:ea typeface="+mn-ea"/>
                <a:cs typeface="+mn-cs"/>
              </a:rPr>
              <a:t>Ketamine: </a:t>
            </a:r>
            <a:r>
              <a:rPr lang="en-US" sz="1200" b="0" i="0" kern="1200" dirty="0" err="1">
                <a:solidFill>
                  <a:schemeClr val="tx1"/>
                </a:solidFill>
                <a:latin typeface="+mn-lt"/>
                <a:ea typeface="+mn-ea"/>
                <a:cs typeface="+mn-cs"/>
              </a:rPr>
              <a:t>pharmacodynamic</a:t>
            </a:r>
            <a:r>
              <a:rPr lang="en-US" sz="1200" b="0" i="0" kern="1200" dirty="0">
                <a:solidFill>
                  <a:schemeClr val="tx1"/>
                </a:solidFill>
                <a:latin typeface="+mn-lt"/>
                <a:ea typeface="+mn-ea"/>
                <a:cs typeface="+mn-cs"/>
              </a:rPr>
              <a:t> properties</a:t>
            </a:r>
          </a:p>
          <a:p>
            <a:pPr eaLnBrk="1" hangingPunct="1"/>
            <a:endParaRPr lang="en-US" sz="1200" b="0" i="0" kern="1200" dirty="0">
              <a:solidFill>
                <a:schemeClr val="tx1"/>
              </a:solidFill>
              <a:latin typeface="+mn-lt"/>
              <a:ea typeface="+mn-ea"/>
              <a:cs typeface="+mn-cs"/>
            </a:endParaRPr>
          </a:p>
          <a:p>
            <a:pPr eaLnBrk="1" hangingPunct="1"/>
            <a:r>
              <a:rPr lang="en-US" sz="1200" b="0" i="0" kern="1200" dirty="0">
                <a:solidFill>
                  <a:schemeClr val="tx1"/>
                </a:solidFill>
                <a:latin typeface="+mn-lt"/>
                <a:ea typeface="+mn-ea"/>
                <a:cs typeface="+mn-cs"/>
              </a:rPr>
              <a:t>Has not only a sedative and </a:t>
            </a:r>
            <a:r>
              <a:rPr lang="en-US" sz="1200" b="0" i="0" kern="1200" dirty="0" err="1">
                <a:solidFill>
                  <a:schemeClr val="tx1"/>
                </a:solidFill>
                <a:latin typeface="+mn-lt"/>
                <a:ea typeface="+mn-ea"/>
                <a:cs typeface="+mn-cs"/>
              </a:rPr>
              <a:t>anaesthetic</a:t>
            </a:r>
            <a:r>
              <a:rPr lang="en-US" sz="1200" b="0" i="0" kern="1200" dirty="0">
                <a:solidFill>
                  <a:schemeClr val="tx1"/>
                </a:solidFill>
                <a:latin typeface="+mn-lt"/>
                <a:ea typeface="+mn-ea"/>
                <a:cs typeface="+mn-cs"/>
              </a:rPr>
              <a:t> effect </a:t>
            </a:r>
          </a:p>
          <a:p>
            <a:pPr eaLnBrk="1" hangingPunct="1"/>
            <a:r>
              <a:rPr lang="en-US" sz="1200" b="0" i="0" kern="1200" dirty="0">
                <a:solidFill>
                  <a:schemeClr val="tx1"/>
                </a:solidFill>
                <a:latin typeface="+mn-lt"/>
                <a:ea typeface="+mn-ea"/>
                <a:cs typeface="+mn-cs"/>
              </a:rPr>
              <a:t>But has many other pharmacological qualities</a:t>
            </a:r>
          </a:p>
          <a:p>
            <a:pPr eaLnBrk="1" hangingPunct="1"/>
            <a:r>
              <a:rPr lang="en-US" sz="1200" b="0" i="0" kern="1200" dirty="0">
                <a:solidFill>
                  <a:schemeClr val="tx1"/>
                </a:solidFill>
                <a:latin typeface="+mn-lt"/>
                <a:ea typeface="+mn-ea"/>
                <a:cs typeface="+mn-cs"/>
              </a:rPr>
              <a:t>In addition to this, ketamine anesthesia has two original characteristics. </a:t>
            </a:r>
          </a:p>
          <a:p>
            <a:pPr eaLnBrk="1" hangingPunct="1"/>
            <a:r>
              <a:rPr lang="en-US" sz="1200" b="0" i="0" kern="1200" dirty="0">
                <a:solidFill>
                  <a:schemeClr val="tx1"/>
                </a:solidFill>
                <a:latin typeface="+mn-lt"/>
                <a:ea typeface="+mn-ea"/>
                <a:cs typeface="+mn-cs"/>
              </a:rPr>
              <a:t>1/This anesthesia allows the maintenance of hemodynamic constants even in circumstances of shock (</a:t>
            </a:r>
            <a:r>
              <a:rPr lang="en-US" sz="1200" b="0" i="0" kern="1200" dirty="0" err="1">
                <a:solidFill>
                  <a:schemeClr val="tx1"/>
                </a:solidFill>
                <a:latin typeface="+mn-lt"/>
                <a:ea typeface="+mn-ea"/>
                <a:cs typeface="+mn-cs"/>
              </a:rPr>
              <a:t>sympatomimetic</a:t>
            </a:r>
            <a:r>
              <a:rPr lang="en-US" sz="1200" b="0" i="0" kern="1200" baseline="0" dirty="0">
                <a:solidFill>
                  <a:schemeClr val="tx1"/>
                </a:solidFill>
                <a:latin typeface="+mn-lt"/>
                <a:ea typeface="+mn-ea"/>
                <a:cs typeface="+mn-cs"/>
              </a:rPr>
              <a:t> effect)</a:t>
            </a:r>
            <a:r>
              <a:rPr lang="en-US" sz="1200" b="0" i="0" kern="1200" dirty="0">
                <a:solidFill>
                  <a:schemeClr val="tx1"/>
                </a:solidFill>
                <a:latin typeface="+mn-lt"/>
                <a:ea typeface="+mn-ea"/>
                <a:cs typeface="+mn-cs"/>
              </a:rPr>
              <a:t>. Spontaneous breathing is maintained and laryngeal reflexes are preserved, or even exacerbated. It has also a </a:t>
            </a:r>
            <a:r>
              <a:rPr lang="en-US" sz="1200" b="0" i="0" kern="1200" dirty="0" err="1">
                <a:solidFill>
                  <a:schemeClr val="tx1"/>
                </a:solidFill>
                <a:latin typeface="+mn-lt"/>
                <a:ea typeface="+mn-ea"/>
                <a:cs typeface="+mn-cs"/>
              </a:rPr>
              <a:t>bronchodilataor</a:t>
            </a:r>
            <a:r>
              <a:rPr lang="en-US" sz="1200" b="0" i="0" kern="1200" baseline="0" dirty="0">
                <a:solidFill>
                  <a:schemeClr val="tx1"/>
                </a:solidFill>
                <a:latin typeface="+mn-lt"/>
                <a:ea typeface="+mn-ea"/>
                <a:cs typeface="+mn-cs"/>
              </a:rPr>
              <a:t> effect,</a:t>
            </a:r>
            <a:endParaRPr lang="en-US" sz="1200" b="0" i="0" kern="1200" dirty="0">
              <a:solidFill>
                <a:schemeClr val="tx1"/>
              </a:solidFill>
              <a:latin typeface="+mn-lt"/>
              <a:ea typeface="+mn-ea"/>
              <a:cs typeface="+mn-cs"/>
            </a:endParaRPr>
          </a:p>
          <a:p>
            <a:pPr eaLnBrk="1" hangingPunct="1"/>
            <a:r>
              <a:rPr lang="en-US" sz="1200" b="0" i="0" kern="1200" dirty="0">
                <a:solidFill>
                  <a:schemeClr val="tx1"/>
                </a:solidFill>
                <a:latin typeface="+mn-lt"/>
                <a:ea typeface="+mn-ea"/>
                <a:cs typeface="+mn-cs"/>
              </a:rPr>
              <a:t>2/ Another characteristic of this product, which is less </a:t>
            </a:r>
            <a:r>
              <a:rPr lang="en-US" sz="1200" b="0" i="0" kern="1200" dirty="0" err="1">
                <a:solidFill>
                  <a:schemeClr val="tx1"/>
                </a:solidFill>
                <a:latin typeface="+mn-lt"/>
                <a:ea typeface="+mn-ea"/>
                <a:cs typeface="+mn-cs"/>
              </a:rPr>
              <a:t>favourable</a:t>
            </a:r>
            <a:r>
              <a:rPr lang="en-US" sz="1200" b="0" i="0" kern="1200" dirty="0">
                <a:solidFill>
                  <a:schemeClr val="tx1"/>
                </a:solidFill>
                <a:latin typeface="+mn-lt"/>
                <a:ea typeface="+mn-ea"/>
                <a:cs typeface="+mn-cs"/>
              </a:rPr>
              <a:t>, is that it induces </a:t>
            </a:r>
            <a:r>
              <a:rPr lang="en-US" sz="1200" b="0" i="0" kern="1200" dirty="0" err="1">
                <a:solidFill>
                  <a:schemeClr val="tx1"/>
                </a:solidFill>
                <a:latin typeface="+mn-lt"/>
                <a:ea typeface="+mn-ea"/>
                <a:cs typeface="+mn-cs"/>
              </a:rPr>
              <a:t>psychodysphoric</a:t>
            </a:r>
            <a:r>
              <a:rPr lang="en-US" sz="1200" b="0" i="0" kern="1200" dirty="0">
                <a:solidFill>
                  <a:schemeClr val="tx1"/>
                </a:solidFill>
                <a:latin typeface="+mn-lt"/>
                <a:ea typeface="+mn-ea"/>
                <a:cs typeface="+mn-cs"/>
              </a:rPr>
              <a:t> manifestations ranging from simple cognitive or memory disorders to episodes of depersonalization and flushes of schizophrenic psychosis in an otherwise completely normal subject. </a:t>
            </a:r>
          </a:p>
          <a:p>
            <a:pPr eaLnBrk="1" hangingPunct="1"/>
            <a:endParaRPr lang="en-US" sz="1200" b="0" i="0" kern="1200" dirty="0">
              <a:solidFill>
                <a:schemeClr val="tx1"/>
              </a:solidFill>
              <a:latin typeface="+mn-lt"/>
              <a:ea typeface="+mn-ea"/>
              <a:cs typeface="+mn-cs"/>
            </a:endParaRPr>
          </a:p>
          <a:p>
            <a:pPr eaLnBrk="1" hangingPunct="1"/>
            <a:r>
              <a:rPr lang="en-US" sz="1200" b="0" i="0" kern="1200" dirty="0">
                <a:solidFill>
                  <a:schemeClr val="tx1"/>
                </a:solidFill>
                <a:latin typeface="+mn-lt"/>
                <a:ea typeface="+mn-ea"/>
                <a:cs typeface="+mn-cs"/>
              </a:rPr>
              <a:t>ketamine also has other effects that we will see,</a:t>
            </a:r>
            <a:endParaRPr lang="fr-FR" sz="1200" b="0" i="0" kern="1200" dirty="0">
              <a:solidFill>
                <a:schemeClr val="tx1"/>
              </a:solidFill>
              <a:latin typeface="+mn-lt"/>
              <a:ea typeface="+mn-ea"/>
              <a:cs typeface="+mn-cs"/>
            </a:endParaRPr>
          </a:p>
          <a:p>
            <a:pPr eaLnBrk="1" hangingPunct="1"/>
            <a:endParaRPr lang="fr-FR" sz="1200" b="0" i="0" kern="1200" dirty="0">
              <a:solidFill>
                <a:schemeClr val="tx1"/>
              </a:solidFill>
              <a:latin typeface="+mn-lt"/>
              <a:ea typeface="+mn-ea"/>
              <a:cs typeface="+mn-cs"/>
            </a:endParaRPr>
          </a:p>
        </p:txBody>
      </p:sp>
    </p:spTree>
    <p:extLst>
      <p:ext uri="{BB962C8B-B14F-4D97-AF65-F5344CB8AC3E}">
        <p14:creationId xmlns:p14="http://schemas.microsoft.com/office/powerpoint/2010/main" val="2376173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normAutofit fontScale="85000" lnSpcReduction="20000"/>
          </a:bodyPr>
          <a:lstStyle/>
          <a:p>
            <a:r>
              <a:rPr lang="fr-FR" sz="1200" b="1" kern="1200" baseline="0" dirty="0">
                <a:solidFill>
                  <a:schemeClr val="tx1"/>
                </a:solidFill>
                <a:latin typeface="+mn-lt"/>
                <a:ea typeface="+mn-ea"/>
                <a:cs typeface="+mn-cs"/>
              </a:rPr>
              <a:t>Les Guidelines américaines concernant l’usage de la kétamine  dans la douleur aigue:</a:t>
            </a:r>
          </a:p>
          <a:p>
            <a:r>
              <a:rPr lang="fr-FR" sz="1200" u="sng" kern="1200" baseline="0" dirty="0">
                <a:solidFill>
                  <a:schemeClr val="tx1"/>
                </a:solidFill>
                <a:latin typeface="+mn-lt"/>
                <a:ea typeface="+mn-ea"/>
                <a:cs typeface="+mn-cs"/>
              </a:rPr>
              <a:t>Indications </a:t>
            </a:r>
            <a:r>
              <a:rPr lang="fr-FR" sz="1200" kern="1200" baseline="0" dirty="0">
                <a:solidFill>
                  <a:schemeClr val="tx1"/>
                </a:solidFill>
                <a:latin typeface="+mn-lt"/>
                <a:ea typeface="+mn-ea"/>
                <a:cs typeface="+mn-cs"/>
              </a:rPr>
              <a:t>: les perfusions de kétamine </a:t>
            </a:r>
            <a:r>
              <a:rPr lang="fr-FR" sz="1200" kern="1200" baseline="0" dirty="0" err="1">
                <a:solidFill>
                  <a:schemeClr val="tx1"/>
                </a:solidFill>
                <a:latin typeface="+mn-lt"/>
                <a:ea typeface="+mn-ea"/>
                <a:cs typeface="+mn-cs"/>
              </a:rPr>
              <a:t>subanesthésique</a:t>
            </a:r>
            <a:r>
              <a:rPr lang="fr-FR" sz="1200" kern="1200" baseline="0" dirty="0">
                <a:solidFill>
                  <a:schemeClr val="tx1"/>
                </a:solidFill>
                <a:latin typeface="+mn-lt"/>
                <a:ea typeface="+mn-ea"/>
                <a:cs typeface="+mn-cs"/>
              </a:rPr>
              <a:t> doivent être envisagées pour les patients subissant une intervention chirurgicale douloureuse, pour les patients dépendants ou tolérants aux opioïdes subissant une intervention chirurgicale, avec une douleur drépanocytaire aiguë ou chronique.</a:t>
            </a:r>
          </a:p>
          <a:p>
            <a:endParaRPr lang="fr-FR" sz="1200" kern="1200" baseline="0" dirty="0">
              <a:solidFill>
                <a:schemeClr val="tx1"/>
              </a:solidFill>
              <a:latin typeface="+mn-lt"/>
              <a:ea typeface="+mn-ea"/>
              <a:cs typeface="+mn-cs"/>
            </a:endParaRPr>
          </a:p>
          <a:p>
            <a:r>
              <a:rPr lang="fr-FR" sz="1200" kern="1200" baseline="0" dirty="0">
                <a:solidFill>
                  <a:schemeClr val="tx1"/>
                </a:solidFill>
                <a:latin typeface="+mn-lt"/>
                <a:ea typeface="+mn-ea"/>
                <a:cs typeface="+mn-cs"/>
              </a:rPr>
              <a:t>Posologie : les doses de kétamine en bolus ne dépassent pas 0,35 mg/kg.</a:t>
            </a:r>
          </a:p>
          <a:p>
            <a:endParaRPr lang="fr-FR" sz="1200" kern="1200" baseline="0" dirty="0">
              <a:solidFill>
                <a:schemeClr val="tx1"/>
              </a:solidFill>
              <a:latin typeface="+mn-lt"/>
              <a:ea typeface="+mn-ea"/>
              <a:cs typeface="+mn-cs"/>
            </a:endParaRPr>
          </a:p>
          <a:p>
            <a:r>
              <a:rPr lang="fr-FR" sz="1200" u="sng" kern="1200" baseline="0" dirty="0">
                <a:solidFill>
                  <a:schemeClr val="tx1"/>
                </a:solidFill>
                <a:latin typeface="+mn-lt"/>
                <a:ea typeface="+mn-ea"/>
                <a:cs typeface="+mn-cs"/>
              </a:rPr>
              <a:t>Contre-indications relatives </a:t>
            </a:r>
            <a:r>
              <a:rPr lang="fr-FR" sz="1200" kern="1200" baseline="0" dirty="0">
                <a:solidFill>
                  <a:schemeClr val="tx1"/>
                </a:solidFill>
                <a:latin typeface="+mn-lt"/>
                <a:ea typeface="+mn-ea"/>
                <a:cs typeface="+mn-cs"/>
              </a:rPr>
              <a:t>: la kétamine doit être évitée chez les personnes souffrant de maladies cardiovasculaires mal contrôlées, ou en cas de grossesse, ou en cas de psychose active, ou en cas de dysfonctionnement hépatique grave, ou en cas de pression intracrânienne élevée et de pression intraoculaire élevée. </a:t>
            </a:r>
          </a:p>
          <a:p>
            <a:endParaRPr lang="fr-FR" sz="1200" kern="1200" baseline="0" dirty="0">
              <a:solidFill>
                <a:schemeClr val="tx1"/>
              </a:solidFill>
              <a:latin typeface="+mn-lt"/>
              <a:ea typeface="+mn-ea"/>
              <a:cs typeface="+mn-cs"/>
            </a:endParaRPr>
          </a:p>
          <a:p>
            <a:r>
              <a:rPr lang="fr-FR" sz="1200" kern="1200" baseline="0" dirty="0">
                <a:solidFill>
                  <a:schemeClr val="tx1"/>
                </a:solidFill>
                <a:latin typeface="+mn-lt"/>
                <a:ea typeface="+mn-ea"/>
                <a:cs typeface="+mn-cs"/>
              </a:rPr>
              <a:t>A utiliser sous la supervision d'un médecin expérimenté en matière de kétamine : anesthésiste, réanimateurs.</a:t>
            </a:r>
          </a:p>
          <a:p>
            <a:endParaRPr lang="fr-FR"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in airway management and Advanced Cardiac Life Support (ACLS)</a:t>
            </a:r>
          </a:p>
          <a:p>
            <a:endParaRPr lang="en-US" sz="1200"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The American recommendations for </a:t>
            </a:r>
            <a:r>
              <a:rPr lang="en-US" sz="1200" b="1" kern="1200" baseline="0" dirty="0" err="1">
                <a:solidFill>
                  <a:schemeClr val="tx1"/>
                </a:solidFill>
                <a:latin typeface="+mn-lt"/>
                <a:ea typeface="+mn-ea"/>
                <a:cs typeface="+mn-cs"/>
              </a:rPr>
              <a:t>subanesthetic</a:t>
            </a:r>
            <a:r>
              <a:rPr lang="en-US" sz="1200" b="1" kern="1200" baseline="0" dirty="0">
                <a:solidFill>
                  <a:schemeClr val="tx1"/>
                </a:solidFill>
                <a:latin typeface="+mn-lt"/>
                <a:ea typeface="+mn-ea"/>
                <a:cs typeface="+mn-cs"/>
              </a:rPr>
              <a:t> ketamine in acute pain </a:t>
            </a:r>
            <a:r>
              <a:rPr lang="en-US" sz="1200" b="0" kern="1200" baseline="0" dirty="0">
                <a:solidFill>
                  <a:schemeClr val="tx1"/>
                </a:solidFill>
                <a:latin typeface="+mn-lt"/>
                <a:ea typeface="+mn-ea"/>
                <a:cs typeface="+mn-cs"/>
              </a:rPr>
              <a:t>summarize</a:t>
            </a:r>
            <a:endParaRPr lang="en-US" sz="1200" b="1" kern="1200" baseline="0" dirty="0">
              <a:solidFill>
                <a:schemeClr val="tx1"/>
              </a:solidFill>
              <a:latin typeface="+mn-lt"/>
              <a:ea typeface="+mn-ea"/>
              <a:cs typeface="+mn-cs"/>
            </a:endParaRP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The Indications </a:t>
            </a:r>
            <a:r>
              <a:rPr lang="en-US" sz="1200" kern="1200" baseline="0" dirty="0">
                <a:solidFill>
                  <a:schemeClr val="tx1"/>
                </a:solidFill>
                <a:latin typeface="+mn-lt"/>
                <a:ea typeface="+mn-ea"/>
                <a:cs typeface="+mn-cs"/>
              </a:rPr>
              <a:t>for use: </a:t>
            </a:r>
            <a:r>
              <a:rPr lang="en-US" sz="1200" kern="1200" baseline="0" dirty="0" err="1">
                <a:solidFill>
                  <a:schemeClr val="tx1"/>
                </a:solidFill>
                <a:latin typeface="+mn-lt"/>
                <a:ea typeface="+mn-ea"/>
                <a:cs typeface="+mn-cs"/>
              </a:rPr>
              <a:t>subanesthetic</a:t>
            </a:r>
            <a:r>
              <a:rPr lang="en-US" sz="1200" kern="1200" baseline="0" dirty="0">
                <a:solidFill>
                  <a:schemeClr val="tx1"/>
                </a:solidFill>
                <a:latin typeface="+mn-lt"/>
                <a:ea typeface="+mn-ea"/>
                <a:cs typeface="+mn-cs"/>
              </a:rPr>
              <a:t> ketamine infusions should be considered for patients undergoing painful surgery, for opioid-dependent or opioid-tolerant patients undergoing surgery, with acute or chronic sickle cell pain</a:t>
            </a: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Relative contraindications: </a:t>
            </a:r>
            <a:r>
              <a:rPr lang="en-US" sz="1200" kern="1200" baseline="0" dirty="0">
                <a:solidFill>
                  <a:schemeClr val="tx1"/>
                </a:solidFill>
                <a:latin typeface="+mn-lt"/>
                <a:ea typeface="+mn-ea"/>
                <a:cs typeface="+mn-cs"/>
              </a:rPr>
              <a:t>ketamine should be avoided in individuals with poorly controlled cardiovascular disease, or in pregnancy, or in case of  active psychosis, or in severe hepatic dysfunction, or in elevated intracranial pressure and elevated intraocular pressure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Use under supervising physician experienced with ketamine: anesthesiologist, critical care physician</a:t>
            </a:r>
          </a:p>
          <a:p>
            <a:endParaRPr lang="en-US" sz="1200" kern="1200" baseline="0" dirty="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8725DB7-D3D7-4632-B342-466DA4BBE3EA}" type="slidenum">
              <a:rPr lang="fr-FR" smtClean="0"/>
              <a:pPr/>
              <a:t>14</a:t>
            </a:fld>
            <a:endParaRPr lang="fr-FR"/>
          </a:p>
        </p:txBody>
      </p:sp>
    </p:spTree>
    <p:extLst>
      <p:ext uri="{BB962C8B-B14F-4D97-AF65-F5344CB8AC3E}">
        <p14:creationId xmlns:p14="http://schemas.microsoft.com/office/powerpoint/2010/main" val="4113784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Délire sous Kétamine </a:t>
            </a:r>
          </a:p>
          <a:p>
            <a:r>
              <a:rPr lang="fr-FR" dirty="0"/>
              <a:t>- Psychédélique </a:t>
            </a:r>
          </a:p>
          <a:p>
            <a:r>
              <a:rPr lang="fr-FR" dirty="0"/>
              <a:t>- Hallucination visuelle et auditive très marques</a:t>
            </a:r>
          </a:p>
          <a:p>
            <a:r>
              <a:rPr lang="fr-FR" dirty="0"/>
              <a:t>- L'impression de dissociation entre le corps et l'esprit, sensation de </a:t>
            </a:r>
            <a:r>
              <a:rPr lang="fr-FR" dirty="0" err="1"/>
              <a:t>décorporation</a:t>
            </a:r>
            <a:r>
              <a:rPr lang="fr-FR" dirty="0"/>
              <a:t>/de se voir</a:t>
            </a:r>
          </a:p>
          <a:p>
            <a:r>
              <a:rPr lang="fr-FR" dirty="0"/>
              <a:t>- Affecte les sens, le jugement et la coordination motrice</a:t>
            </a:r>
          </a:p>
          <a:p>
            <a:r>
              <a:rPr lang="fr-FR" dirty="0"/>
              <a:t>- Dépersonnalisation ou déréalisation</a:t>
            </a:r>
          </a:p>
          <a:p>
            <a:r>
              <a:rPr lang="fr-FR" dirty="0"/>
              <a:t>- Cauchemars ou sensation de mort imminente</a:t>
            </a:r>
          </a:p>
          <a:p>
            <a:endParaRPr lang="fr-FR" dirty="0"/>
          </a:p>
          <a:p>
            <a:r>
              <a:rPr lang="fr-FR" dirty="0"/>
              <a:t>Les hallucinations peuvent être ressenties comme traumatisantes, ce qui motive souvent l'emploi associé de benzodiazépines en anesthésiologie.</a:t>
            </a:r>
          </a:p>
          <a:p>
            <a:endParaRPr lang="en-US" dirty="0"/>
          </a:p>
          <a:p>
            <a:endParaRPr lang="en-US" dirty="0"/>
          </a:p>
          <a:p>
            <a:endParaRPr lang="en-US" dirty="0"/>
          </a:p>
          <a:p>
            <a:r>
              <a:rPr lang="en-US" dirty="0"/>
              <a:t>Ketamine Delirium is </a:t>
            </a:r>
          </a:p>
          <a:p>
            <a:r>
              <a:rPr lang="en-US" dirty="0"/>
              <a:t>- Psychedelic </a:t>
            </a:r>
          </a:p>
          <a:p>
            <a:r>
              <a:rPr lang="en-US" dirty="0"/>
              <a:t>- (provides) a Very marked visual and auditory hallucination</a:t>
            </a:r>
          </a:p>
          <a:p>
            <a:r>
              <a:rPr lang="en-US" dirty="0"/>
              <a:t>- (and</a:t>
            </a:r>
            <a:r>
              <a:rPr lang="en-US" baseline="0" dirty="0"/>
              <a:t> a) </a:t>
            </a:r>
            <a:r>
              <a:rPr lang="en-US" dirty="0"/>
              <a:t>Feeling of dissociation between body and mind, feeling of </a:t>
            </a:r>
            <a:r>
              <a:rPr lang="en-US" dirty="0" err="1"/>
              <a:t>decorporation</a:t>
            </a:r>
            <a:r>
              <a:rPr lang="en-US" dirty="0"/>
              <a:t>/seeing oneself</a:t>
            </a:r>
          </a:p>
          <a:p>
            <a:r>
              <a:rPr lang="en-US" dirty="0"/>
              <a:t>- (its) Affects senses, judgment and motor coordination</a:t>
            </a:r>
          </a:p>
          <a:p>
            <a:r>
              <a:rPr lang="en-US" dirty="0"/>
              <a:t>- (Provides also) Depersonalization or </a:t>
            </a:r>
            <a:r>
              <a:rPr lang="en-US" dirty="0" err="1"/>
              <a:t>derealization</a:t>
            </a:r>
            <a:endParaRPr lang="en-US" dirty="0"/>
          </a:p>
          <a:p>
            <a:r>
              <a:rPr lang="en-US" dirty="0"/>
              <a:t>- (and) Nightmares or near-death experiences</a:t>
            </a:r>
          </a:p>
          <a:p>
            <a:endParaRPr lang="en-US" dirty="0"/>
          </a:p>
          <a:p>
            <a:r>
              <a:rPr lang="en-US" dirty="0"/>
              <a:t>Hallucinations can be experienced as traumatic, often prompting the use of benzodiazepines in anesthesiology.</a:t>
            </a:r>
          </a:p>
          <a:p>
            <a:endParaRPr lang="fr-FR" dirty="0"/>
          </a:p>
        </p:txBody>
      </p:sp>
      <p:sp>
        <p:nvSpPr>
          <p:cNvPr id="4" name="Espace réservé du numéro de diapositive 3"/>
          <p:cNvSpPr>
            <a:spLocks noGrp="1"/>
          </p:cNvSpPr>
          <p:nvPr>
            <p:ph type="sldNum" sz="quarter" idx="10"/>
          </p:nvPr>
        </p:nvSpPr>
        <p:spPr/>
        <p:txBody>
          <a:bodyPr/>
          <a:lstStyle/>
          <a:p>
            <a:fld id="{B756E0A6-7C76-4022-AF3C-ECCAB0776EC3}" type="slidenum">
              <a:rPr lang="fr-FR" smtClean="0"/>
              <a:t>15</a:t>
            </a:fld>
            <a:endParaRPr lang="fr-FR"/>
          </a:p>
        </p:txBody>
      </p:sp>
    </p:spTree>
    <p:extLst>
      <p:ext uri="{BB962C8B-B14F-4D97-AF65-F5344CB8AC3E}">
        <p14:creationId xmlns:p14="http://schemas.microsoft.com/office/powerpoint/2010/main" val="4135801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pPr marL="0" indent="0">
              <a:buNone/>
            </a:pPr>
            <a:r>
              <a:rPr lang="en-US" dirty="0" err="1"/>
              <a:t>Une</a:t>
            </a:r>
            <a:r>
              <a:rPr lang="en-US" dirty="0"/>
              <a:t> </a:t>
            </a:r>
            <a:r>
              <a:rPr lang="en-US" dirty="0" err="1"/>
              <a:t>sorte</a:t>
            </a:r>
            <a:r>
              <a:rPr lang="en-US" dirty="0"/>
              <a:t> </a:t>
            </a:r>
            <a:r>
              <a:rPr lang="en-US" dirty="0" err="1"/>
              <a:t>d'hallucinations</a:t>
            </a:r>
            <a:r>
              <a:rPr lang="en-US" dirty="0"/>
              <a:t> </a:t>
            </a:r>
            <a:r>
              <a:rPr lang="en-US" dirty="0" err="1"/>
              <a:t>visuelles</a:t>
            </a:r>
            <a:r>
              <a:rPr lang="en-US" dirty="0"/>
              <a:t> sous </a:t>
            </a:r>
            <a:r>
              <a:rPr lang="en-US" dirty="0" err="1"/>
              <a:t>Kétamine</a:t>
            </a:r>
            <a:r>
              <a:rPr lang="en-US" dirty="0"/>
              <a:t> </a:t>
            </a:r>
          </a:p>
          <a:p>
            <a:pPr marL="0" indent="0">
              <a:buNone/>
            </a:pPr>
            <a:endParaRPr lang="en-US" dirty="0"/>
          </a:p>
          <a:p>
            <a:pPr marL="0" indent="0">
              <a:buNone/>
            </a:pPr>
            <a:r>
              <a:rPr lang="en-US" dirty="0"/>
              <a:t>A</a:t>
            </a:r>
            <a:r>
              <a:rPr lang="en-US" baseline="0" dirty="0"/>
              <a:t> kind of visual hallucinations</a:t>
            </a:r>
            <a:endParaRPr lang="fr-FR" dirty="0"/>
          </a:p>
        </p:txBody>
      </p:sp>
      <p:sp>
        <p:nvSpPr>
          <p:cNvPr id="4" name="Espace réservé du numéro de diapositive 3"/>
          <p:cNvSpPr>
            <a:spLocks noGrp="1"/>
          </p:cNvSpPr>
          <p:nvPr>
            <p:ph type="sldNum" sz="quarter" idx="10"/>
          </p:nvPr>
        </p:nvSpPr>
        <p:spPr/>
        <p:txBody>
          <a:bodyPr/>
          <a:lstStyle/>
          <a:p>
            <a:fld id="{D8725DB7-D3D7-4632-B342-466DA4BBE3EA}" type="slidenum">
              <a:rPr lang="fr-FR" smtClean="0"/>
              <a:pPr/>
              <a:t>16</a:t>
            </a:fld>
            <a:endParaRPr lang="fr-FR"/>
          </a:p>
        </p:txBody>
      </p:sp>
    </p:spTree>
    <p:extLst>
      <p:ext uri="{BB962C8B-B14F-4D97-AF65-F5344CB8AC3E}">
        <p14:creationId xmlns:p14="http://schemas.microsoft.com/office/powerpoint/2010/main" val="3172491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b="1" dirty="0"/>
              <a:t>Prévention ou atténuation du délire sous kétamine :</a:t>
            </a:r>
          </a:p>
          <a:p>
            <a:r>
              <a:rPr lang="fr-FR" dirty="0"/>
              <a:t>Importance d’une ambiance sereine</a:t>
            </a:r>
          </a:p>
          <a:p>
            <a:r>
              <a:rPr lang="fr-FR" dirty="0"/>
              <a:t>L’expérience psychédélique peut être accompagnée et orientée positivement</a:t>
            </a:r>
          </a:p>
          <a:p>
            <a:r>
              <a:rPr lang="fr-FR" dirty="0"/>
              <a:t>Usage bénéfique du </a:t>
            </a:r>
            <a:r>
              <a:rPr lang="fr-FR" dirty="0" err="1"/>
              <a:t>Midazolam</a:t>
            </a:r>
            <a:endParaRPr lang="fr-FR" dirty="0"/>
          </a:p>
          <a:p>
            <a:endParaRPr lang="en-US" dirty="0"/>
          </a:p>
          <a:p>
            <a:endParaRPr lang="en-US" dirty="0"/>
          </a:p>
          <a:p>
            <a:r>
              <a:rPr lang="en-US" dirty="0"/>
              <a:t>Prevention of delirium under ketamine can be done with </a:t>
            </a:r>
          </a:p>
          <a:p>
            <a:endParaRPr lang="en-US" dirty="0"/>
          </a:p>
          <a:p>
            <a:r>
              <a:rPr lang="en-US" dirty="0"/>
              <a:t>a serene atmosphere,</a:t>
            </a:r>
          </a:p>
          <a:p>
            <a:r>
              <a:rPr lang="en-US" dirty="0"/>
              <a:t>The psychedelic experience can be accompanied and positively oriented: positive suggestion</a:t>
            </a:r>
          </a:p>
          <a:p>
            <a:r>
              <a:rPr lang="en-US" dirty="0"/>
              <a:t>Beneficial use of Midazolam (as we saw above)</a:t>
            </a:r>
            <a:endParaRPr lang="fr-FR" dirty="0"/>
          </a:p>
          <a:p>
            <a:endParaRPr lang="fr-FR" sz="12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8725DB7-D3D7-4632-B342-466DA4BBE3EA}" type="slidenum">
              <a:rPr lang="fr-FR" smtClean="0"/>
              <a:pPr/>
              <a:t>17</a:t>
            </a:fld>
            <a:endParaRPr lang="fr-FR"/>
          </a:p>
        </p:txBody>
      </p:sp>
    </p:spTree>
    <p:extLst>
      <p:ext uri="{BB962C8B-B14F-4D97-AF65-F5344CB8AC3E}">
        <p14:creationId xmlns:p14="http://schemas.microsoft.com/office/powerpoint/2010/main" val="2192708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Prévention du délire</a:t>
            </a:r>
          </a:p>
          <a:p>
            <a:r>
              <a:rPr lang="fr-FR" dirty="0"/>
              <a:t>Un exemple de suggestion positive en parlant lentement et calmement au patient</a:t>
            </a:r>
          </a:p>
          <a:p>
            <a:endParaRPr lang="fr-FR" dirty="0"/>
          </a:p>
          <a:p>
            <a:r>
              <a:rPr lang="en-US" dirty="0"/>
              <a:t>An example of positive suggestion by speaking slowly and orienting the patient delicately and calmly</a:t>
            </a:r>
            <a:endParaRPr lang="fr-FR" dirty="0"/>
          </a:p>
        </p:txBody>
      </p:sp>
      <p:sp>
        <p:nvSpPr>
          <p:cNvPr id="4" name="Espace réservé du numéro de diapositive 3"/>
          <p:cNvSpPr>
            <a:spLocks noGrp="1"/>
          </p:cNvSpPr>
          <p:nvPr>
            <p:ph type="sldNum" sz="quarter" idx="10"/>
          </p:nvPr>
        </p:nvSpPr>
        <p:spPr/>
        <p:txBody>
          <a:bodyPr/>
          <a:lstStyle/>
          <a:p>
            <a:fld id="{B756E0A6-7C76-4022-AF3C-ECCAB0776EC3}" type="slidenum">
              <a:rPr lang="fr-FR" smtClean="0"/>
              <a:t>18</a:t>
            </a:fld>
            <a:endParaRPr lang="fr-FR"/>
          </a:p>
        </p:txBody>
      </p:sp>
    </p:spTree>
    <p:extLst>
      <p:ext uri="{BB962C8B-B14F-4D97-AF65-F5344CB8AC3E}">
        <p14:creationId xmlns:p14="http://schemas.microsoft.com/office/powerpoint/2010/main" val="1762017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Trouble de stress post-traumatique</a:t>
            </a:r>
          </a:p>
          <a:p>
            <a:r>
              <a:rPr lang="fr-FR" dirty="0"/>
              <a:t>Cette étude réalisée par </a:t>
            </a:r>
            <a:r>
              <a:rPr lang="fr-FR" dirty="0" err="1"/>
              <a:t>McGhee</a:t>
            </a:r>
            <a:r>
              <a:rPr lang="fr-FR" dirty="0"/>
              <a:t> en 2008 montre que l'utilisation peropératoire de kétamine à des fins chirurgicales lors d'opérations militaires diminue la prévalence du trouble de stress post-traumatique.</a:t>
            </a:r>
          </a:p>
          <a:p>
            <a:endParaRPr lang="fr-FR" dirty="0"/>
          </a:p>
          <a:p>
            <a:endParaRPr lang="fr-FR" dirty="0"/>
          </a:p>
          <a:p>
            <a:r>
              <a:rPr lang="en-US" dirty="0"/>
              <a:t>This study made by McGhee in 2008 shows that intraoperative use of ketamine for surgery in military operations decreases the prevalence of posttraumatic stress disorder </a:t>
            </a:r>
            <a:endParaRPr lang="fr-FR" dirty="0"/>
          </a:p>
        </p:txBody>
      </p:sp>
      <p:sp>
        <p:nvSpPr>
          <p:cNvPr id="4" name="Espace réservé du numéro de diapositive 3"/>
          <p:cNvSpPr>
            <a:spLocks noGrp="1"/>
          </p:cNvSpPr>
          <p:nvPr>
            <p:ph type="sldNum" sz="quarter" idx="10"/>
          </p:nvPr>
        </p:nvSpPr>
        <p:spPr/>
        <p:txBody>
          <a:bodyPr/>
          <a:lstStyle/>
          <a:p>
            <a:fld id="{B756E0A6-7C76-4022-AF3C-ECCAB0776EC3}" type="slidenum">
              <a:rPr lang="fr-FR" smtClean="0"/>
              <a:t>19</a:t>
            </a:fld>
            <a:endParaRPr lang="fr-FR"/>
          </a:p>
        </p:txBody>
      </p:sp>
    </p:spTree>
    <p:extLst>
      <p:ext uri="{BB962C8B-B14F-4D97-AF65-F5344CB8AC3E}">
        <p14:creationId xmlns:p14="http://schemas.microsoft.com/office/powerpoint/2010/main" val="1421770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En guise de rappel:</a:t>
            </a:r>
          </a:p>
          <a:p>
            <a:r>
              <a:rPr lang="fr-FR" dirty="0"/>
              <a:t>L'hypertonie déformante acquise (ADH) touche une population souvent âgée et handicapée, entraînant un risque important de déformations ostéoarticulaires multiples dues à des contractures musculaires causant un impact fonctionnel.</a:t>
            </a:r>
          </a:p>
          <a:p>
            <a:endParaRPr lang="fr-FR" dirty="0"/>
          </a:p>
          <a:p>
            <a:r>
              <a:rPr lang="fr-FR" dirty="0"/>
              <a:t>Le traitement relève d’une prise en charge multidisciplinaire.</a:t>
            </a:r>
          </a:p>
          <a:p>
            <a:endParaRPr lang="fr-FR" dirty="0"/>
          </a:p>
          <a:p>
            <a:r>
              <a:rPr lang="fr-FR" dirty="0"/>
              <a:t>Le traitement chirurgical traditionnel s’est avéré efficace mais fastidieux.</a:t>
            </a:r>
          </a:p>
          <a:p>
            <a:endParaRPr lang="fr-FR" dirty="0"/>
          </a:p>
          <a:p>
            <a:r>
              <a:rPr lang="fr-FR" dirty="0"/>
              <a:t>Le traitement chirurgical survient en deuxième intention après échec du traitement médical (toxine botulique, kiné.).</a:t>
            </a:r>
          </a:p>
          <a:p>
            <a:endParaRPr lang="fr-FR" dirty="0"/>
          </a:p>
          <a:p>
            <a:r>
              <a:rPr lang="fr-FR" dirty="0"/>
              <a:t>Elle concerne des patients souvent âgés, ayant des pathologies multiples et avec une autonomie altérée.</a:t>
            </a:r>
            <a:endParaRPr lang="en-US" dirty="0"/>
          </a:p>
          <a:p>
            <a:endParaRPr lang="en-US" dirty="0"/>
          </a:p>
          <a:p>
            <a:endParaRPr lang="en-US" dirty="0"/>
          </a:p>
          <a:p>
            <a:r>
              <a:rPr lang="en-US" dirty="0"/>
              <a:t>I would like to remind you:</a:t>
            </a:r>
          </a:p>
          <a:p>
            <a:r>
              <a:rPr lang="en-US" dirty="0"/>
              <a:t>Acquired deforming hypertonia (ADH) affects a population that is often elderly and handicapped, leading to a significant risk of multiple </a:t>
            </a:r>
            <a:r>
              <a:rPr lang="en-US" dirty="0" err="1"/>
              <a:t>osteoarticular</a:t>
            </a:r>
            <a:r>
              <a:rPr lang="en-US" dirty="0"/>
              <a:t> deformities due to muscle contractures and functional impact. </a:t>
            </a:r>
          </a:p>
          <a:p>
            <a:r>
              <a:rPr lang="en-US" dirty="0"/>
              <a:t>Traditional surgical treatment has proven to be effective but cumbersome.</a:t>
            </a:r>
          </a:p>
          <a:p>
            <a:r>
              <a:rPr lang="en-US" dirty="0"/>
              <a:t>It</a:t>
            </a:r>
            <a:r>
              <a:rPr lang="en-US" baseline="0" dirty="0"/>
              <a:t> concerns p</a:t>
            </a:r>
            <a:r>
              <a:rPr lang="en-US" dirty="0"/>
              <a:t>atients with advanced age, multiple pathologies and impaired autonomy.</a:t>
            </a:r>
          </a:p>
          <a:p>
            <a:endParaRPr lang="en-US" dirty="0"/>
          </a:p>
          <a:p>
            <a:endParaRPr lang="en-US" dirty="0"/>
          </a:p>
        </p:txBody>
      </p:sp>
      <p:sp>
        <p:nvSpPr>
          <p:cNvPr id="4" name="Espace réservé du numéro de diapositive 3"/>
          <p:cNvSpPr>
            <a:spLocks noGrp="1"/>
          </p:cNvSpPr>
          <p:nvPr>
            <p:ph type="sldNum" sz="quarter" idx="10"/>
          </p:nvPr>
        </p:nvSpPr>
        <p:spPr/>
        <p:txBody>
          <a:bodyPr/>
          <a:lstStyle/>
          <a:p>
            <a:fld id="{B756E0A6-7C76-4022-AF3C-ECCAB0776EC3}" type="slidenum">
              <a:rPr lang="fr-FR" smtClean="0"/>
              <a:t>2</a:t>
            </a:fld>
            <a:endParaRPr lang="fr-FR"/>
          </a:p>
        </p:txBody>
      </p:sp>
    </p:spTree>
    <p:extLst>
      <p:ext uri="{BB962C8B-B14F-4D97-AF65-F5344CB8AC3E}">
        <p14:creationId xmlns:p14="http://schemas.microsoft.com/office/powerpoint/2010/main" val="1554510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Kétamine et dépression</a:t>
            </a:r>
          </a:p>
          <a:p>
            <a:r>
              <a:rPr lang="fr-FR" dirty="0"/>
              <a:t>De nombreuses études démontrent l’efficacité de la kétamine dans le traitement de la dépression sévère</a:t>
            </a:r>
          </a:p>
          <a:p>
            <a:endParaRPr lang="fr-FR" dirty="0"/>
          </a:p>
          <a:p>
            <a:endParaRPr lang="fr-FR" dirty="0"/>
          </a:p>
          <a:p>
            <a:r>
              <a:rPr lang="en-US" dirty="0"/>
              <a:t>Many studies demonstrate the effectiveness of ketamine in severe depression</a:t>
            </a:r>
            <a:endParaRPr lang="fr-FR" dirty="0"/>
          </a:p>
        </p:txBody>
      </p:sp>
      <p:sp>
        <p:nvSpPr>
          <p:cNvPr id="4" name="Espace réservé du numéro de diapositive 3"/>
          <p:cNvSpPr>
            <a:spLocks noGrp="1"/>
          </p:cNvSpPr>
          <p:nvPr>
            <p:ph type="sldNum" sz="quarter" idx="10"/>
          </p:nvPr>
        </p:nvSpPr>
        <p:spPr/>
        <p:txBody>
          <a:bodyPr/>
          <a:lstStyle/>
          <a:p>
            <a:fld id="{B756E0A6-7C76-4022-AF3C-ECCAB0776EC3}" type="slidenum">
              <a:rPr lang="fr-FR" smtClean="0"/>
              <a:t>20</a:t>
            </a:fld>
            <a:endParaRPr lang="fr-FR"/>
          </a:p>
        </p:txBody>
      </p:sp>
    </p:spTree>
    <p:extLst>
      <p:ext uri="{BB962C8B-B14F-4D97-AF65-F5344CB8AC3E}">
        <p14:creationId xmlns:p14="http://schemas.microsoft.com/office/powerpoint/2010/main" val="4090484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Avantages de la kétamine :</a:t>
            </a:r>
          </a:p>
          <a:p>
            <a:endParaRPr lang="fr-FR" dirty="0"/>
          </a:p>
          <a:p>
            <a:r>
              <a:rPr lang="fr-FR" dirty="0"/>
              <a:t>A court terme :</a:t>
            </a:r>
          </a:p>
          <a:p>
            <a:endParaRPr lang="fr-FR" dirty="0"/>
          </a:p>
          <a:p>
            <a:r>
              <a:rPr lang="fr-FR" dirty="0"/>
              <a:t>-	Stabilité hémodynamique</a:t>
            </a:r>
          </a:p>
          <a:p>
            <a:r>
              <a:rPr lang="fr-FR" dirty="0"/>
              <a:t>-	Maintien de la ventilation spontanée</a:t>
            </a:r>
          </a:p>
          <a:p>
            <a:r>
              <a:rPr lang="fr-FR" dirty="0"/>
              <a:t>-	Effet anti nociceptif</a:t>
            </a:r>
          </a:p>
          <a:p>
            <a:endParaRPr lang="fr-FR" dirty="0"/>
          </a:p>
          <a:p>
            <a:r>
              <a:rPr lang="fr-FR" dirty="0"/>
              <a:t>A long terme :</a:t>
            </a:r>
          </a:p>
          <a:p>
            <a:endParaRPr lang="fr-FR" dirty="0"/>
          </a:p>
          <a:p>
            <a:r>
              <a:rPr lang="fr-FR" dirty="0"/>
              <a:t>-	Sur la cognition : effet </a:t>
            </a:r>
            <a:r>
              <a:rPr lang="fr-FR" dirty="0" err="1"/>
              <a:t>neuroprotecteur</a:t>
            </a:r>
            <a:endParaRPr lang="fr-FR" dirty="0"/>
          </a:p>
          <a:p>
            <a:r>
              <a:rPr lang="fr-FR" dirty="0"/>
              <a:t>-	Effet antidépresseur</a:t>
            </a:r>
          </a:p>
          <a:p>
            <a:r>
              <a:rPr lang="fr-FR" dirty="0"/>
              <a:t>-	Effet anti-hyperalgésique : intérêt dans la douleur chronique</a:t>
            </a:r>
          </a:p>
          <a:p>
            <a:r>
              <a:rPr lang="fr-FR" dirty="0"/>
              <a:t>-	Diminution de la neuro-inflammation</a:t>
            </a:r>
          </a:p>
          <a:p>
            <a:pPr marL="171450" indent="-171450">
              <a:buFontTx/>
              <a:buChar char="-"/>
            </a:pPr>
            <a:r>
              <a:rPr lang="fr-FR" dirty="0"/>
              <a:t>Prévention du stress post-traumatique</a:t>
            </a:r>
          </a:p>
          <a:p>
            <a:pPr marL="171450" indent="-171450">
              <a:buFontTx/>
              <a:buChar char="-"/>
            </a:pPr>
            <a:endParaRPr lang="fr-FR" dirty="0"/>
          </a:p>
          <a:p>
            <a:pPr marL="171450" indent="-171450">
              <a:buFontTx/>
              <a:buChar char="-"/>
            </a:pPr>
            <a:endParaRPr lang="fr-FR" dirty="0"/>
          </a:p>
          <a:p>
            <a:pPr marL="0" indent="0">
              <a:buFontTx/>
              <a:buNone/>
            </a:pPr>
            <a:endParaRPr lang="fr-FR" dirty="0"/>
          </a:p>
          <a:p>
            <a:r>
              <a:rPr lang="en-US" dirty="0"/>
              <a:t>To summarize, here are the effects of ketamine </a:t>
            </a:r>
          </a:p>
          <a:p>
            <a:endParaRPr lang="en-US" dirty="0"/>
          </a:p>
          <a:p>
            <a:r>
              <a:rPr lang="en-US" dirty="0"/>
              <a:t>In the short term :</a:t>
            </a:r>
          </a:p>
          <a:p>
            <a:endParaRPr lang="en-US" dirty="0"/>
          </a:p>
          <a:p>
            <a:r>
              <a:rPr lang="en-US" dirty="0"/>
              <a:t> Hemodynamic stability</a:t>
            </a:r>
          </a:p>
          <a:p>
            <a:r>
              <a:rPr lang="en-US" dirty="0"/>
              <a:t> Maintenance of spontaneous ventilation</a:t>
            </a:r>
          </a:p>
          <a:p>
            <a:r>
              <a:rPr lang="en-US" dirty="0"/>
              <a:t> Anti-nociceptive effect</a:t>
            </a:r>
          </a:p>
          <a:p>
            <a:endParaRPr lang="en-US" dirty="0"/>
          </a:p>
          <a:p>
            <a:r>
              <a:rPr lang="en-US" dirty="0"/>
              <a:t>Long term:</a:t>
            </a:r>
          </a:p>
          <a:p>
            <a:endParaRPr lang="en-US" dirty="0"/>
          </a:p>
          <a:p>
            <a:r>
              <a:rPr lang="en-US" dirty="0"/>
              <a:t>On cognition: neuroprotective effect</a:t>
            </a:r>
          </a:p>
          <a:p>
            <a:r>
              <a:rPr lang="en-US" dirty="0"/>
              <a:t>Antidepressant effect</a:t>
            </a:r>
          </a:p>
          <a:p>
            <a:r>
              <a:rPr lang="en-US" dirty="0"/>
              <a:t>Anti-</a:t>
            </a:r>
            <a:r>
              <a:rPr lang="en-US" dirty="0" err="1"/>
              <a:t>hyperalgesic</a:t>
            </a:r>
            <a:r>
              <a:rPr lang="en-US" dirty="0"/>
              <a:t> effect: interest in chronic pain</a:t>
            </a:r>
          </a:p>
          <a:p>
            <a:r>
              <a:rPr lang="en-US" dirty="0"/>
              <a:t>Decrease in neuro-inflammation</a:t>
            </a:r>
          </a:p>
          <a:p>
            <a:r>
              <a:rPr lang="en-US" dirty="0"/>
              <a:t>Prevention of post-traumatic stress</a:t>
            </a:r>
          </a:p>
          <a:p>
            <a:endParaRPr lang="fr-FR" dirty="0"/>
          </a:p>
        </p:txBody>
      </p:sp>
      <p:sp>
        <p:nvSpPr>
          <p:cNvPr id="4" name="Espace réservé du numéro de diapositive 3"/>
          <p:cNvSpPr>
            <a:spLocks noGrp="1"/>
          </p:cNvSpPr>
          <p:nvPr>
            <p:ph type="sldNum" sz="quarter" idx="10"/>
          </p:nvPr>
        </p:nvSpPr>
        <p:spPr/>
        <p:txBody>
          <a:bodyPr/>
          <a:lstStyle/>
          <a:p>
            <a:fld id="{B756E0A6-7C76-4022-AF3C-ECCAB0776EC3}" type="slidenum">
              <a:rPr lang="fr-FR" smtClean="0"/>
              <a:t>21</a:t>
            </a:fld>
            <a:endParaRPr lang="fr-FR"/>
          </a:p>
        </p:txBody>
      </p:sp>
    </p:spTree>
    <p:extLst>
      <p:ext uri="{BB962C8B-B14F-4D97-AF65-F5344CB8AC3E}">
        <p14:creationId xmlns:p14="http://schemas.microsoft.com/office/powerpoint/2010/main" val="2781678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Messages clés</a:t>
            </a:r>
          </a:p>
          <a:p>
            <a:r>
              <a:rPr lang="fr-FR" dirty="0"/>
              <a:t>Il n'existe quasiment aucune donnée concernant l'anesthésie et l'hypertonie déformante acquise</a:t>
            </a:r>
            <a:r>
              <a:rPr lang="fr-FR" baseline="0" dirty="0"/>
              <a:t> et donc son traitement la ténotomie percutanée,</a:t>
            </a:r>
            <a:endParaRPr lang="fr-FR" dirty="0"/>
          </a:p>
          <a:p>
            <a:r>
              <a:rPr lang="fr-FR" dirty="0"/>
              <a:t>La mise en place de ce protocole d’anesthésie simplifié a permis à nos confrères MPR et chirurgiens de recruter davantage de patients.</a:t>
            </a:r>
          </a:p>
          <a:p>
            <a:r>
              <a:rPr lang="fr-FR" dirty="0"/>
              <a:t>Ces patients étaient considérés auparavant comme non opérables car trop fragiles sur le plan médical.</a:t>
            </a:r>
          </a:p>
          <a:p>
            <a:r>
              <a:rPr lang="fr-FR" dirty="0"/>
              <a:t>La kétamine avec ses diverses propriétés intéressantes représente la molécule anesthésique de choix pour ces patients.</a:t>
            </a:r>
          </a:p>
          <a:p>
            <a:endParaRPr lang="fr-FR" dirty="0"/>
          </a:p>
          <a:p>
            <a:endParaRPr lang="fr-FR" dirty="0"/>
          </a:p>
          <a:p>
            <a:endParaRPr lang="en-US" dirty="0"/>
          </a:p>
          <a:p>
            <a:r>
              <a:rPr lang="en-US" dirty="0"/>
              <a:t>There is almost no data concerning anesthesia and acquired deforming hypertonia.</a:t>
            </a:r>
          </a:p>
          <a:p>
            <a:r>
              <a:rPr lang="en-US" dirty="0"/>
              <a:t>The implementation of this simplified anesthetic protocol has allowed our PRM and surgical colleagues to recruit more patients.</a:t>
            </a:r>
          </a:p>
          <a:p>
            <a:r>
              <a:rPr lang="en-US" dirty="0"/>
              <a:t>These patients were considered non operable because they were too medically fragile.</a:t>
            </a:r>
          </a:p>
          <a:p>
            <a:r>
              <a:rPr lang="en-US" dirty="0"/>
              <a:t>Ketamine with its various interesting properties represents the anesthetic molecule of choice for these patients.</a:t>
            </a:r>
          </a:p>
          <a:p>
            <a:endParaRPr lang="en-US" dirty="0"/>
          </a:p>
          <a:p>
            <a:endParaRPr lang="fr-FR" dirty="0"/>
          </a:p>
        </p:txBody>
      </p:sp>
      <p:sp>
        <p:nvSpPr>
          <p:cNvPr id="4" name="Espace réservé du numéro de diapositive 3"/>
          <p:cNvSpPr>
            <a:spLocks noGrp="1"/>
          </p:cNvSpPr>
          <p:nvPr>
            <p:ph type="sldNum" sz="quarter" idx="10"/>
          </p:nvPr>
        </p:nvSpPr>
        <p:spPr/>
        <p:txBody>
          <a:bodyPr/>
          <a:lstStyle/>
          <a:p>
            <a:fld id="{B756E0A6-7C76-4022-AF3C-ECCAB0776EC3}" type="slidenum">
              <a:rPr lang="fr-FR" smtClean="0"/>
              <a:t>22</a:t>
            </a:fld>
            <a:endParaRPr lang="fr-FR"/>
          </a:p>
        </p:txBody>
      </p:sp>
    </p:spTree>
    <p:extLst>
      <p:ext uri="{BB962C8B-B14F-4D97-AF65-F5344CB8AC3E}">
        <p14:creationId xmlns:p14="http://schemas.microsoft.com/office/powerpoint/2010/main" val="3985608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Conclusion :</a:t>
            </a:r>
          </a:p>
          <a:p>
            <a:r>
              <a:rPr lang="fr-FR" dirty="0"/>
              <a:t>Ce protocole fonctionne chez 2/3 des patients souvent quand les troubles cognitifs sont importants</a:t>
            </a:r>
            <a:r>
              <a:rPr lang="fr-FR" baseline="0" dirty="0"/>
              <a:t> (selon notre étude </a:t>
            </a:r>
            <a:r>
              <a:rPr lang="fr-FR" baseline="0" dirty="0" err="1"/>
              <a:t>moncentrique</a:t>
            </a:r>
            <a:r>
              <a:rPr lang="fr-FR" baseline="0" dirty="0"/>
              <a:t> faite à Garches).</a:t>
            </a:r>
            <a:endParaRPr lang="fr-FR" dirty="0"/>
          </a:p>
          <a:p>
            <a:r>
              <a:rPr lang="fr-FR" dirty="0"/>
              <a:t>Il n’est pas dénué de risques et de complications.</a:t>
            </a:r>
          </a:p>
          <a:p>
            <a:r>
              <a:rPr lang="fr-FR" dirty="0"/>
              <a:t>Doit être réalisé dans un environnement réglementaire et sécurisé du bloc opératoire avec des équipes anesthésique et chirurgicales expérimentées. </a:t>
            </a:r>
          </a:p>
          <a:p>
            <a:endParaRPr lang="fr-FR" dirty="0"/>
          </a:p>
        </p:txBody>
      </p:sp>
      <p:sp>
        <p:nvSpPr>
          <p:cNvPr id="4" name="Espace réservé du numéro de diapositive 3"/>
          <p:cNvSpPr>
            <a:spLocks noGrp="1"/>
          </p:cNvSpPr>
          <p:nvPr>
            <p:ph type="sldNum" sz="quarter" idx="10"/>
          </p:nvPr>
        </p:nvSpPr>
        <p:spPr/>
        <p:txBody>
          <a:bodyPr/>
          <a:lstStyle/>
          <a:p>
            <a:fld id="{B756E0A6-7C76-4022-AF3C-ECCAB0776EC3}" type="slidenum">
              <a:rPr lang="fr-FR" smtClean="0"/>
              <a:t>23</a:t>
            </a:fld>
            <a:endParaRPr lang="fr-FR"/>
          </a:p>
        </p:txBody>
      </p:sp>
    </p:spTree>
    <p:extLst>
      <p:ext uri="{BB962C8B-B14F-4D97-AF65-F5344CB8AC3E}">
        <p14:creationId xmlns:p14="http://schemas.microsoft.com/office/powerpoint/2010/main" val="3248492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s’agit d’une nouvelle technique chirurgicale comparable à la technique de l’</a:t>
            </a:r>
            <a:r>
              <a:rPr lang="fr-FR" dirty="0" err="1"/>
              <a:t>aponévrotomie</a:t>
            </a:r>
            <a:r>
              <a:rPr lang="fr-FR" dirty="0"/>
              <a:t> dans le cadre de la maladie de </a:t>
            </a:r>
            <a:r>
              <a:rPr lang="fr-FR" dirty="0" err="1"/>
              <a:t>Dupytren</a:t>
            </a:r>
            <a:r>
              <a:rPr lang="fr-FR" dirty="0"/>
              <a:t> : réalisation de larges section perpendiculairement au tendon à l’aiguille 16 g, à l’aveugle, par repérage anatomique du chirurgien.</a:t>
            </a:r>
          </a:p>
          <a:p>
            <a:r>
              <a:rPr lang="fr-FR" dirty="0"/>
              <a:t>L’objectif est de récupérer l’amplitude articulaire désirée.</a:t>
            </a:r>
          </a:p>
          <a:p>
            <a:r>
              <a:rPr lang="fr-FR" dirty="0"/>
              <a:t>Cette technique a été validée avec une bonne efficacité et peu d’effets indésirables par des études sur des cadavres et sur des patients vivants</a:t>
            </a:r>
          </a:p>
          <a:p>
            <a:endParaRPr lang="en-US" dirty="0"/>
          </a:p>
          <a:p>
            <a:endParaRPr lang="en-US" dirty="0"/>
          </a:p>
          <a:p>
            <a:r>
              <a:rPr lang="en-US" dirty="0"/>
              <a:t>A new technique of percutaneous tenotomy with a 16G needle has been developed at the Raymond </a:t>
            </a:r>
            <a:r>
              <a:rPr lang="en-US" dirty="0" err="1"/>
              <a:t>Poincaré</a:t>
            </a:r>
            <a:r>
              <a:rPr lang="en-US" dirty="0"/>
              <a:t> Hospital by </a:t>
            </a:r>
            <a:r>
              <a:rPr lang="en-US" dirty="0" err="1"/>
              <a:t>Denormandie</a:t>
            </a:r>
            <a:r>
              <a:rPr lang="en-US" dirty="0"/>
              <a:t> and has demonstrated its effectiveness and good tolerance. </a:t>
            </a:r>
          </a:p>
          <a:p>
            <a:r>
              <a:rPr lang="en-US" dirty="0"/>
              <a:t>This procedure is short, not very painful, and reduces the destabilization of sometimes very precarious medical</a:t>
            </a:r>
            <a:r>
              <a:rPr lang="en-US" baseline="0" dirty="0"/>
              <a:t> </a:t>
            </a:r>
            <a:r>
              <a:rPr lang="en-US" dirty="0"/>
              <a:t>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technique has been validated with good efficacy and few side effects by studies on cadavers and on living patients</a:t>
            </a:r>
          </a:p>
          <a:p>
            <a:endParaRPr lang="fr-FR" dirty="0"/>
          </a:p>
        </p:txBody>
      </p:sp>
      <p:sp>
        <p:nvSpPr>
          <p:cNvPr id="4" name="Espace réservé du numéro de diapositive 3"/>
          <p:cNvSpPr>
            <a:spLocks noGrp="1"/>
          </p:cNvSpPr>
          <p:nvPr>
            <p:ph type="sldNum" sz="quarter" idx="10"/>
          </p:nvPr>
        </p:nvSpPr>
        <p:spPr/>
        <p:txBody>
          <a:bodyPr/>
          <a:lstStyle/>
          <a:p>
            <a:fld id="{B756E0A6-7C76-4022-AF3C-ECCAB0776EC3}" type="slidenum">
              <a:rPr lang="fr-FR" smtClean="0"/>
              <a:t>3</a:t>
            </a:fld>
            <a:endParaRPr lang="fr-FR"/>
          </a:p>
        </p:txBody>
      </p:sp>
    </p:spTree>
    <p:extLst>
      <p:ext uri="{BB962C8B-B14F-4D97-AF65-F5344CB8AC3E}">
        <p14:creationId xmlns:p14="http://schemas.microsoft.com/office/powerpoint/2010/main" val="3414476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0000" lnSpcReduction="20000"/>
          </a:bodyPr>
          <a:lstStyle/>
          <a:p>
            <a:r>
              <a:rPr lang="fr-FR" dirty="0"/>
              <a:t>Ce type d'intervention chez des patients aussi particuliers représente un défi pour l'anesthésiste,</a:t>
            </a:r>
          </a:p>
          <a:p>
            <a:endParaRPr lang="fr-FR" dirty="0"/>
          </a:p>
          <a:p>
            <a:r>
              <a:rPr lang="fr-FR" dirty="0"/>
              <a:t>D’un côté, nous avons un patient vulnérable :</a:t>
            </a:r>
          </a:p>
          <a:p>
            <a:r>
              <a:rPr lang="fr-FR" dirty="0"/>
              <a:t>- âgé,</a:t>
            </a:r>
          </a:p>
          <a:p>
            <a:r>
              <a:rPr lang="fr-FR" dirty="0"/>
              <a:t>- avec de multiples pathologies,</a:t>
            </a:r>
          </a:p>
          <a:p>
            <a:pPr marL="171450" indent="-171450">
              <a:buFontTx/>
              <a:buChar char="-"/>
            </a:pPr>
            <a:r>
              <a:rPr lang="fr-FR" dirty="0"/>
              <a:t>perte d'autonomie</a:t>
            </a:r>
          </a:p>
          <a:p>
            <a:pPr marL="171450" indent="-171450">
              <a:buFontTx/>
              <a:buChar char="-"/>
            </a:pPr>
            <a:r>
              <a:rPr lang="fr-FR" dirty="0"/>
              <a:t>Dépendant…</a:t>
            </a:r>
          </a:p>
          <a:p>
            <a:r>
              <a:rPr lang="fr-FR" dirty="0"/>
              <a:t>Et de l’autre côté:</a:t>
            </a:r>
          </a:p>
          <a:p>
            <a:r>
              <a:rPr lang="fr-FR" dirty="0"/>
              <a:t>L’AG n'est dans ce cas pas dénuée de risques de </a:t>
            </a:r>
          </a:p>
          <a:p>
            <a:r>
              <a:rPr lang="fr-FR" dirty="0"/>
              <a:t>- Hypotension artérielle</a:t>
            </a:r>
          </a:p>
          <a:p>
            <a:r>
              <a:rPr lang="fr-FR" dirty="0"/>
              <a:t>- Inhalation</a:t>
            </a:r>
          </a:p>
          <a:p>
            <a:r>
              <a:rPr lang="fr-FR" dirty="0"/>
              <a:t>- Dépression respiratoire</a:t>
            </a:r>
          </a:p>
          <a:p>
            <a:r>
              <a:rPr lang="fr-FR" dirty="0"/>
              <a:t>- Nausée</a:t>
            </a:r>
          </a:p>
          <a:p>
            <a:r>
              <a:rPr lang="fr-FR" dirty="0"/>
              <a:t>- Vomissements</a:t>
            </a:r>
          </a:p>
          <a:p>
            <a:pPr marL="171450" indent="-171450">
              <a:buFontTx/>
              <a:buChar char="-"/>
            </a:pPr>
            <a:r>
              <a:rPr lang="fr-FR" dirty="0"/>
              <a:t>Aggravation des troubles cognitifs</a:t>
            </a:r>
          </a:p>
          <a:p>
            <a:pPr marL="171450" indent="-171450">
              <a:buFontTx/>
              <a:buChar char="-"/>
            </a:pPr>
            <a:endParaRPr lang="fr-FR" dirty="0"/>
          </a:p>
          <a:p>
            <a:r>
              <a:rPr lang="fr-FR" dirty="0"/>
              <a:t>Le rôle de l’anesthésiste est de réaliser une intervention avec :</a:t>
            </a:r>
          </a:p>
          <a:p>
            <a:r>
              <a:rPr lang="fr-FR" dirty="0"/>
              <a:t>- Le</a:t>
            </a:r>
            <a:r>
              <a:rPr lang="fr-FR" baseline="0" dirty="0"/>
              <a:t> moins de </a:t>
            </a:r>
            <a:r>
              <a:rPr lang="fr-FR" dirty="0"/>
              <a:t>douleur possible</a:t>
            </a:r>
          </a:p>
          <a:p>
            <a:pPr marL="0" indent="0">
              <a:buFontTx/>
              <a:buNone/>
            </a:pPr>
            <a:r>
              <a:rPr lang="fr-FR" dirty="0"/>
              <a:t>-</a:t>
            </a:r>
            <a:r>
              <a:rPr lang="fr-FR" baseline="0" dirty="0"/>
              <a:t> Et une </a:t>
            </a:r>
            <a:r>
              <a:rPr lang="fr-FR" dirty="0"/>
              <a:t>Récupération rapide</a:t>
            </a:r>
          </a:p>
          <a:p>
            <a:pPr marL="171450" indent="-171450">
              <a:buFontTx/>
              <a:buChar char="-"/>
            </a:pPr>
            <a:endParaRPr lang="fr-FR" dirty="0"/>
          </a:p>
          <a:p>
            <a:pPr marL="171450" indent="-171450">
              <a:buFontTx/>
              <a:buChar char="-"/>
            </a:pPr>
            <a:r>
              <a:rPr lang="en-US" dirty="0"/>
              <a:t>This kind of intervention in such special patients represents a challenge for the anesthesiologist</a:t>
            </a:r>
            <a:r>
              <a:rPr lang="fr-FR" dirty="0"/>
              <a:t>,</a:t>
            </a:r>
          </a:p>
          <a:p>
            <a:endParaRPr lang="fr-FR" dirty="0"/>
          </a:p>
          <a:p>
            <a:r>
              <a:rPr lang="en-US" dirty="0"/>
              <a:t>We are in front of a scale.</a:t>
            </a:r>
          </a:p>
          <a:p>
            <a:endParaRPr lang="en-US" dirty="0"/>
          </a:p>
          <a:p>
            <a:r>
              <a:rPr lang="en-US" dirty="0"/>
              <a:t>On the one hand, we have a vulnerable patient</a:t>
            </a:r>
            <a:r>
              <a:rPr lang="en-US" baseline="0" dirty="0"/>
              <a:t> : </a:t>
            </a:r>
          </a:p>
          <a:p>
            <a:pPr marL="171450" indent="-171450">
              <a:buFontTx/>
              <a:buChar char="-"/>
            </a:pPr>
            <a:r>
              <a:rPr lang="en-US" baseline="0" dirty="0"/>
              <a:t>he is aged, </a:t>
            </a:r>
          </a:p>
          <a:p>
            <a:pPr marL="171450" indent="-171450">
              <a:buFontTx/>
              <a:buChar char="-"/>
            </a:pPr>
            <a:r>
              <a:rPr lang="en-US" baseline="0" dirty="0"/>
              <a:t>with multiple pathologies, </a:t>
            </a:r>
          </a:p>
          <a:p>
            <a:pPr marL="171450" indent="-171450">
              <a:buFontTx/>
              <a:buChar char="-"/>
            </a:pPr>
            <a:r>
              <a:rPr lang="en-US" baseline="0" dirty="0"/>
              <a:t>autonomy loss, </a:t>
            </a:r>
          </a:p>
          <a:p>
            <a:pPr marL="171450" indent="-171450">
              <a:buFontTx/>
              <a:buChar char="-"/>
            </a:pPr>
            <a:r>
              <a:rPr lang="en-US" baseline="0" dirty="0"/>
              <a:t>dependent…</a:t>
            </a:r>
          </a:p>
          <a:p>
            <a:endParaRPr lang="en-US" dirty="0"/>
          </a:p>
          <a:p>
            <a:r>
              <a:rPr lang="en-US" dirty="0"/>
              <a:t>On the other hand, general anesthesia in this case is not devoid of risks of - Arterial hypotension</a:t>
            </a:r>
          </a:p>
          <a:p>
            <a:r>
              <a:rPr lang="en-US" dirty="0"/>
              <a:t>- Inhalation</a:t>
            </a:r>
          </a:p>
          <a:p>
            <a:r>
              <a:rPr lang="en-US" dirty="0"/>
              <a:t>- Respiratory depression</a:t>
            </a:r>
          </a:p>
          <a:p>
            <a:r>
              <a:rPr lang="en-US" dirty="0"/>
              <a:t>- Nausea</a:t>
            </a:r>
          </a:p>
          <a:p>
            <a:r>
              <a:rPr lang="en-US" dirty="0"/>
              <a:t>- Vomiting</a:t>
            </a:r>
          </a:p>
          <a:p>
            <a:r>
              <a:rPr lang="en-US" dirty="0"/>
              <a:t>- Worsening cognitive impairment</a:t>
            </a:r>
          </a:p>
          <a:p>
            <a:endParaRPr lang="en-US" dirty="0"/>
          </a:p>
          <a:p>
            <a:r>
              <a:rPr lang="en-US" dirty="0"/>
              <a:t>The role of the anesthesiologist is to provide an intervention with:</a:t>
            </a:r>
          </a:p>
          <a:p>
            <a:r>
              <a:rPr lang="en-US" dirty="0"/>
              <a:t>- little pain</a:t>
            </a:r>
          </a:p>
          <a:p>
            <a:r>
              <a:rPr lang="en-US" dirty="0"/>
              <a:t>- fast recovery</a:t>
            </a:r>
          </a:p>
          <a:p>
            <a:endParaRPr lang="en-US" dirty="0"/>
          </a:p>
        </p:txBody>
      </p:sp>
      <p:sp>
        <p:nvSpPr>
          <p:cNvPr id="4" name="Espace réservé du numéro de diapositive 3"/>
          <p:cNvSpPr>
            <a:spLocks noGrp="1"/>
          </p:cNvSpPr>
          <p:nvPr>
            <p:ph type="sldNum" sz="quarter" idx="10"/>
          </p:nvPr>
        </p:nvSpPr>
        <p:spPr/>
        <p:txBody>
          <a:bodyPr/>
          <a:lstStyle/>
          <a:p>
            <a:fld id="{D9D60785-F510-4BB5-AD9D-609B78FC7871}" type="slidenum">
              <a:rPr lang="fr-FR" smtClean="0"/>
              <a:pPr/>
              <a:t>4</a:t>
            </a:fld>
            <a:endParaRPr lang="fr-FR"/>
          </a:p>
        </p:txBody>
      </p:sp>
    </p:spTree>
    <p:extLst>
      <p:ext uri="{BB962C8B-B14F-4D97-AF65-F5344CB8AC3E}">
        <p14:creationId xmlns:p14="http://schemas.microsoft.com/office/powerpoint/2010/main" val="2291590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C'est ce qui nous a amené à mettre en place un nouveau protocole d'anesthésie</a:t>
            </a:r>
          </a:p>
          <a:p>
            <a:endParaRPr lang="fr-FR" dirty="0"/>
          </a:p>
          <a:p>
            <a:r>
              <a:rPr lang="fr-FR" dirty="0"/>
              <a:t>Les patients sont installés sur un brancard en salle d’opération.</a:t>
            </a:r>
          </a:p>
          <a:p>
            <a:r>
              <a:rPr lang="fr-FR" dirty="0"/>
              <a:t>Ils bénéficiaient d’une surveillance standard par scope, pression artérielle non invasive au brassard, saturation pulsée en oxygène et capteur de </a:t>
            </a:r>
            <a:r>
              <a:rPr lang="fr-FR" dirty="0" err="1"/>
              <a:t>capnographie</a:t>
            </a:r>
            <a:r>
              <a:rPr lang="fr-FR" dirty="0"/>
              <a:t>. </a:t>
            </a:r>
          </a:p>
          <a:p>
            <a:r>
              <a:rPr lang="fr-FR" dirty="0"/>
              <a:t>Après mise en place d’une voie d’abord pour perfusion périphérique des traitements antalgiques post opératoire de type paracétamol et/ou </a:t>
            </a:r>
            <a:r>
              <a:rPr lang="fr-FR" dirty="0" err="1"/>
              <a:t>kétoprofène</a:t>
            </a:r>
            <a:r>
              <a:rPr lang="fr-FR" dirty="0"/>
              <a:t>, les patients étaient </a:t>
            </a:r>
            <a:r>
              <a:rPr lang="fr-FR" dirty="0" err="1"/>
              <a:t>préoxygénés</a:t>
            </a:r>
            <a:r>
              <a:rPr lang="fr-FR" dirty="0"/>
              <a:t> par un mélange d’oxygène et de protoxyde d’azote à 50/50. </a:t>
            </a:r>
          </a:p>
          <a:p>
            <a:r>
              <a:rPr lang="fr-FR" dirty="0"/>
              <a:t>L’anesthésie est débutée avec l’injection IV d’un hypnotique de type </a:t>
            </a:r>
            <a:r>
              <a:rPr lang="fr-FR" dirty="0" err="1"/>
              <a:t>midazolam</a:t>
            </a:r>
            <a:r>
              <a:rPr lang="fr-FR" dirty="0"/>
              <a:t> avec une titration de la dose entre 0,5 et 5 mg selon les patients.</a:t>
            </a:r>
          </a:p>
          <a:p>
            <a:r>
              <a:rPr lang="fr-FR" dirty="0"/>
              <a:t>La kétamine est titrée de 10mg par 10mg afin d’obtenir la perte de contact et le confort du patient pendant le geste opératoire (la dose anesthésique de la kétamine est de 3mg/kg). </a:t>
            </a:r>
          </a:p>
          <a:p>
            <a:endParaRPr lang="fr-FR" dirty="0"/>
          </a:p>
          <a:p>
            <a:r>
              <a:rPr lang="en-US" dirty="0"/>
              <a:t>This is what led us to set up a new anesthesia protocol</a:t>
            </a:r>
          </a:p>
          <a:p>
            <a:endParaRPr lang="en-US" dirty="0"/>
          </a:p>
          <a:p>
            <a:r>
              <a:rPr lang="en-US" dirty="0"/>
              <a:t>Installation of the patient on a stretcher in the operating room</a:t>
            </a:r>
          </a:p>
          <a:p>
            <a:r>
              <a:rPr lang="en-US" dirty="0"/>
              <a:t>With Standard Monitoring: scope, NIBP, </a:t>
            </a:r>
            <a:r>
              <a:rPr lang="en-US" dirty="0" err="1"/>
              <a:t>saturometer</a:t>
            </a:r>
            <a:r>
              <a:rPr lang="en-US" dirty="0"/>
              <a:t>, </a:t>
            </a:r>
            <a:r>
              <a:rPr lang="en-US" dirty="0" err="1"/>
              <a:t>capnography</a:t>
            </a:r>
            <a:endParaRPr lang="en-US" dirty="0"/>
          </a:p>
          <a:p>
            <a:r>
              <a:rPr lang="en-US" dirty="0"/>
              <a:t>And Peripheral venous line:</a:t>
            </a:r>
          </a:p>
          <a:p>
            <a:endParaRPr lang="en-US" dirty="0"/>
          </a:p>
          <a:p>
            <a:r>
              <a:rPr lang="en-US" dirty="0"/>
              <a:t>Face mask with administration of a 50/50 mixture of oxygen and nitrous oxide: MEOPA</a:t>
            </a:r>
          </a:p>
          <a:p>
            <a:r>
              <a:rPr lang="en-US" dirty="0"/>
              <a:t>IV</a:t>
            </a:r>
            <a:r>
              <a:rPr lang="en-US" baseline="0" dirty="0"/>
              <a:t> </a:t>
            </a:r>
            <a:r>
              <a:rPr lang="en-US" dirty="0"/>
              <a:t>Titration of midazolam (0.5 to 5 mg)  + ketamine 10 mg by 10 mg  with the objective of loss of contact and patient comfort </a:t>
            </a:r>
            <a:endParaRPr lang="fr-FR" dirty="0"/>
          </a:p>
        </p:txBody>
      </p:sp>
      <p:sp>
        <p:nvSpPr>
          <p:cNvPr id="4" name="Espace réservé du numéro de diapositive 3"/>
          <p:cNvSpPr>
            <a:spLocks noGrp="1"/>
          </p:cNvSpPr>
          <p:nvPr>
            <p:ph type="sldNum" sz="quarter" idx="10"/>
          </p:nvPr>
        </p:nvSpPr>
        <p:spPr/>
        <p:txBody>
          <a:bodyPr/>
          <a:lstStyle/>
          <a:p>
            <a:fld id="{B756E0A6-7C76-4022-AF3C-ECCAB0776EC3}" type="slidenum">
              <a:rPr lang="fr-FR" smtClean="0"/>
              <a:t>5</a:t>
            </a:fld>
            <a:endParaRPr lang="fr-FR"/>
          </a:p>
        </p:txBody>
      </p:sp>
    </p:spTree>
    <p:extLst>
      <p:ext uri="{BB962C8B-B14F-4D97-AF65-F5344CB8AC3E}">
        <p14:creationId xmlns:p14="http://schemas.microsoft.com/office/powerpoint/2010/main" val="2655973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Le protocole anesthésique:</a:t>
            </a:r>
          </a:p>
          <a:p>
            <a:r>
              <a:rPr lang="fr-FR" dirty="0"/>
              <a:t>Ce protocole d'anesthésie utilise la kétamine en combinaison avec un autre hypnotique tel que le </a:t>
            </a:r>
            <a:r>
              <a:rPr lang="fr-FR" dirty="0" err="1"/>
              <a:t>midazolam</a:t>
            </a:r>
            <a:r>
              <a:rPr lang="fr-FR" dirty="0"/>
              <a:t> pour obtenir une légère sédation.</a:t>
            </a:r>
          </a:p>
          <a:p>
            <a:endParaRPr lang="fr-FR" dirty="0"/>
          </a:p>
          <a:p>
            <a:r>
              <a:rPr lang="fr-FR" dirty="0"/>
              <a:t>L'objectif est de préserver la ventilation spontanée des patients afin d'éviter l'intubation orotrachéale et de raccourcir la durée de l'anesthésie.</a:t>
            </a:r>
          </a:p>
          <a:p>
            <a:endParaRPr lang="fr-FR" dirty="0"/>
          </a:p>
          <a:p>
            <a:r>
              <a:rPr lang="fr-FR" dirty="0"/>
              <a:t>Elle permet également la perte de conscience, la protection des voies respiratoires supérieures et la stabilité hémodynamique chez cette population fragile.</a:t>
            </a:r>
          </a:p>
          <a:p>
            <a:endParaRPr lang="fr-FR" dirty="0"/>
          </a:p>
          <a:p>
            <a:endParaRPr lang="fr-FR" dirty="0"/>
          </a:p>
          <a:p>
            <a:r>
              <a:rPr lang="en-US" dirty="0"/>
              <a:t>The anesthetic protocol </a:t>
            </a:r>
          </a:p>
          <a:p>
            <a:endParaRPr lang="en-US" dirty="0"/>
          </a:p>
          <a:p>
            <a:r>
              <a:rPr lang="en-US" dirty="0"/>
              <a:t>This anesthetic protocol uses ketamine in combination with a hypnotic such as midazolam to achieve a light anesthesia. </a:t>
            </a:r>
          </a:p>
          <a:p>
            <a:r>
              <a:rPr lang="en-US" dirty="0"/>
              <a:t>The aim is to preserve the spontaneous ventilation of patients in order to avoid </a:t>
            </a:r>
            <a:r>
              <a:rPr lang="en-US" dirty="0" err="1"/>
              <a:t>orotracheal</a:t>
            </a:r>
            <a:r>
              <a:rPr lang="en-US" dirty="0"/>
              <a:t> intubation and to shorten the duration of anesthesia.</a:t>
            </a:r>
          </a:p>
          <a:p>
            <a:r>
              <a:rPr lang="en-US" dirty="0"/>
              <a:t>It also allows loss of consciousness, protection of the upper airways and hemodynamic stability in this fragile population.</a:t>
            </a:r>
          </a:p>
        </p:txBody>
      </p:sp>
      <p:sp>
        <p:nvSpPr>
          <p:cNvPr id="4" name="Espace réservé du numéro de diapositive 3"/>
          <p:cNvSpPr>
            <a:spLocks noGrp="1"/>
          </p:cNvSpPr>
          <p:nvPr>
            <p:ph type="sldNum" sz="quarter" idx="10"/>
          </p:nvPr>
        </p:nvSpPr>
        <p:spPr/>
        <p:txBody>
          <a:bodyPr/>
          <a:lstStyle/>
          <a:p>
            <a:fld id="{B756E0A6-7C76-4022-AF3C-ECCAB0776EC3}" type="slidenum">
              <a:rPr lang="fr-FR" smtClean="0"/>
              <a:t>6</a:t>
            </a:fld>
            <a:endParaRPr lang="fr-FR"/>
          </a:p>
        </p:txBody>
      </p:sp>
    </p:spTree>
    <p:extLst>
      <p:ext uri="{BB962C8B-B14F-4D97-AF65-F5344CB8AC3E}">
        <p14:creationId xmlns:p14="http://schemas.microsoft.com/office/powerpoint/2010/main" val="2545576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Ici, un patient est installé en salle d'opération avec une surveillance standard, une voie</a:t>
            </a:r>
            <a:r>
              <a:rPr lang="fr-FR" baseline="0" dirty="0"/>
              <a:t> </a:t>
            </a:r>
            <a:r>
              <a:rPr lang="fr-FR" dirty="0"/>
              <a:t>veineuse périphérique, un masque facial avec du MEOPA et le début de la titration du </a:t>
            </a:r>
            <a:r>
              <a:rPr lang="fr-FR" dirty="0" err="1"/>
              <a:t>midazolam</a:t>
            </a:r>
            <a:r>
              <a:rPr lang="fr-FR" dirty="0"/>
              <a:t> et de la kétamine.</a:t>
            </a:r>
          </a:p>
          <a:p>
            <a:r>
              <a:rPr lang="fr-FR" dirty="0"/>
              <a:t>La désinfection de la jambe à opérer est effectuée.</a:t>
            </a:r>
          </a:p>
          <a:p>
            <a:r>
              <a:rPr lang="fr-FR" dirty="0"/>
              <a:t>Les chirurgiens sont prêts à opérer</a:t>
            </a:r>
          </a:p>
          <a:p>
            <a:endParaRPr lang="fr-FR" dirty="0"/>
          </a:p>
          <a:p>
            <a:r>
              <a:rPr lang="en-US" dirty="0"/>
              <a:t>Here, a patient is installed in the operating room with standard monitoring, a peripheral venous line, a face mask with MEOPA and the start of titration of midazolam and ketamine.</a:t>
            </a:r>
          </a:p>
          <a:p>
            <a:r>
              <a:rPr lang="en-US" dirty="0"/>
              <a:t>Disinfection of the leg to be operated on is done.</a:t>
            </a:r>
          </a:p>
          <a:p>
            <a:r>
              <a:rPr lang="en-US" dirty="0"/>
              <a:t>The surgeons are ready to operate.</a:t>
            </a:r>
            <a:endParaRPr lang="fr-FR" dirty="0"/>
          </a:p>
        </p:txBody>
      </p:sp>
      <p:sp>
        <p:nvSpPr>
          <p:cNvPr id="4" name="Espace réservé du numéro de diapositive 3"/>
          <p:cNvSpPr>
            <a:spLocks noGrp="1"/>
          </p:cNvSpPr>
          <p:nvPr>
            <p:ph type="sldNum" sz="quarter" idx="10"/>
          </p:nvPr>
        </p:nvSpPr>
        <p:spPr/>
        <p:txBody>
          <a:bodyPr/>
          <a:lstStyle/>
          <a:p>
            <a:fld id="{B756E0A6-7C76-4022-AF3C-ECCAB0776EC3}" type="slidenum">
              <a:rPr lang="fr-FR" smtClean="0"/>
              <a:t>7</a:t>
            </a:fld>
            <a:endParaRPr lang="fr-FR"/>
          </a:p>
        </p:txBody>
      </p:sp>
    </p:spTree>
    <p:extLst>
      <p:ext uri="{BB962C8B-B14F-4D97-AF65-F5344CB8AC3E}">
        <p14:creationId xmlns:p14="http://schemas.microsoft.com/office/powerpoint/2010/main" val="3408644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Par la suite, selon la tolérance du patient pendant le geste opératoire, un complément d’anesthésie par morphinique de type </a:t>
            </a:r>
            <a:r>
              <a:rPr lang="fr-FR" dirty="0" err="1"/>
              <a:t>sufentanil</a:t>
            </a:r>
            <a:r>
              <a:rPr lang="fr-FR" dirty="0"/>
              <a:t> ou par hypnotique de type </a:t>
            </a:r>
            <a:r>
              <a:rPr lang="fr-FR" dirty="0" err="1"/>
              <a:t>propofol</a:t>
            </a:r>
            <a:r>
              <a:rPr lang="fr-FR" dirty="0"/>
              <a:t> peuvent également être administrés en IV.</a:t>
            </a:r>
          </a:p>
          <a:p>
            <a:r>
              <a:rPr lang="fr-FR" dirty="0"/>
              <a:t>Une infiltration locale par de la </a:t>
            </a:r>
            <a:r>
              <a:rPr lang="fr-FR" dirty="0" err="1"/>
              <a:t>lidocaine</a:t>
            </a:r>
            <a:r>
              <a:rPr lang="fr-FR" dirty="0"/>
              <a:t> 1% avec un maximum de 5mg/kg peut être faite par le chirurgien.</a:t>
            </a:r>
          </a:p>
          <a:p>
            <a:r>
              <a:rPr lang="fr-FR" dirty="0"/>
              <a:t>En cas de difficulté de ventilation, l’anesthésiste ou l’infirmier anesthésiste peut réaliser une manœuvre de subluxation de mâchoire, mettre en place une canule de </a:t>
            </a:r>
            <a:r>
              <a:rPr lang="fr-FR" dirty="0" err="1"/>
              <a:t>Guedel</a:t>
            </a:r>
            <a:r>
              <a:rPr lang="fr-FR" dirty="0"/>
              <a:t>, effectuer une ventilation manuelle voire intuber et ventiler le patient si besoin.</a:t>
            </a:r>
          </a:p>
          <a:p>
            <a:endParaRPr lang="en-US" dirty="0"/>
          </a:p>
          <a:p>
            <a:endParaRPr lang="en-US" dirty="0"/>
          </a:p>
          <a:p>
            <a:r>
              <a:rPr lang="en-US" dirty="0"/>
              <a:t>Additional anesthesia if needed: morphine (</a:t>
            </a:r>
            <a:r>
              <a:rPr lang="en-US" dirty="0" err="1"/>
              <a:t>sufentanil</a:t>
            </a:r>
            <a:r>
              <a:rPr lang="en-US" dirty="0"/>
              <a:t>) and hypnotic (</a:t>
            </a:r>
            <a:r>
              <a:rPr lang="en-US" dirty="0" err="1"/>
              <a:t>propofol</a:t>
            </a:r>
            <a:r>
              <a:rPr lang="en-US" dirty="0"/>
              <a:t>) and local anesthetic by the surgeon (lidocaine)</a:t>
            </a:r>
          </a:p>
          <a:p>
            <a:r>
              <a:rPr lang="en-US" dirty="0"/>
              <a:t>If ventilation is difficult, jaw subluxation maneuver, insert a </a:t>
            </a:r>
            <a:r>
              <a:rPr lang="en-US" dirty="0" err="1"/>
              <a:t>Guedel's</a:t>
            </a:r>
            <a:r>
              <a:rPr lang="en-US" dirty="0"/>
              <a:t> cannula, perform manual ventilation or intubate and ventilate the patient if this fails</a:t>
            </a:r>
            <a:endParaRPr lang="fr-FR" dirty="0"/>
          </a:p>
        </p:txBody>
      </p:sp>
      <p:sp>
        <p:nvSpPr>
          <p:cNvPr id="4" name="Espace réservé du numéro de diapositive 3"/>
          <p:cNvSpPr>
            <a:spLocks noGrp="1"/>
          </p:cNvSpPr>
          <p:nvPr>
            <p:ph type="sldNum" sz="quarter" idx="10"/>
          </p:nvPr>
        </p:nvSpPr>
        <p:spPr/>
        <p:txBody>
          <a:bodyPr/>
          <a:lstStyle/>
          <a:p>
            <a:fld id="{B756E0A6-7C76-4022-AF3C-ECCAB0776EC3}" type="slidenum">
              <a:rPr lang="fr-FR" smtClean="0"/>
              <a:t>8</a:t>
            </a:fld>
            <a:endParaRPr lang="fr-FR"/>
          </a:p>
        </p:txBody>
      </p:sp>
    </p:spTree>
    <p:extLst>
      <p:ext uri="{BB962C8B-B14F-4D97-AF65-F5344CB8AC3E}">
        <p14:creationId xmlns:p14="http://schemas.microsoft.com/office/powerpoint/2010/main" val="3431237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Ici on voit comment la subluxation de la mâchoire libère les voies respiratoires supérieures et préserve la ventilation du patient.</a:t>
            </a:r>
          </a:p>
          <a:p>
            <a:endParaRPr lang="en-US" dirty="0"/>
          </a:p>
          <a:p>
            <a:r>
              <a:rPr lang="en-US" dirty="0"/>
              <a:t>we see how the subluxation of the jaw frees the upper airways and preserves the patient's ventilation</a:t>
            </a:r>
            <a:endParaRPr lang="fr-FR" dirty="0"/>
          </a:p>
        </p:txBody>
      </p:sp>
      <p:sp>
        <p:nvSpPr>
          <p:cNvPr id="4" name="Espace réservé du numéro de diapositive 3"/>
          <p:cNvSpPr>
            <a:spLocks noGrp="1"/>
          </p:cNvSpPr>
          <p:nvPr>
            <p:ph type="sldNum" sz="quarter" idx="10"/>
          </p:nvPr>
        </p:nvSpPr>
        <p:spPr/>
        <p:txBody>
          <a:bodyPr/>
          <a:lstStyle/>
          <a:p>
            <a:fld id="{B756E0A6-7C76-4022-AF3C-ECCAB0776EC3}" type="slidenum">
              <a:rPr lang="fr-FR" smtClean="0"/>
              <a:t>9</a:t>
            </a:fld>
            <a:endParaRPr lang="fr-FR"/>
          </a:p>
        </p:txBody>
      </p:sp>
    </p:spTree>
    <p:extLst>
      <p:ext uri="{BB962C8B-B14F-4D97-AF65-F5344CB8AC3E}">
        <p14:creationId xmlns:p14="http://schemas.microsoft.com/office/powerpoint/2010/main" val="460049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4A48F395-69D0-4859-8040-F1F2D09712E9}" type="datetimeFigureOut">
              <a:rPr lang="fr-FR" smtClean="0"/>
              <a:t>24/06/2024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EB2F93D-BE25-4DB3-A09F-5490FDB9945F}" type="slidenum">
              <a:rPr lang="fr-FR" smtClean="0"/>
              <a:t>‹N°›</a:t>
            </a:fld>
            <a:endParaRPr lang="fr-FR"/>
          </a:p>
        </p:txBody>
      </p:sp>
    </p:spTree>
    <p:extLst>
      <p:ext uri="{BB962C8B-B14F-4D97-AF65-F5344CB8AC3E}">
        <p14:creationId xmlns:p14="http://schemas.microsoft.com/office/powerpoint/2010/main" val="306812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A48F395-69D0-4859-8040-F1F2D09712E9}" type="datetimeFigureOut">
              <a:rPr lang="fr-FR" smtClean="0"/>
              <a:t>24/06/2024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EB2F93D-BE25-4DB3-A09F-5490FDB9945F}" type="slidenum">
              <a:rPr lang="fr-FR" smtClean="0"/>
              <a:t>‹N°›</a:t>
            </a:fld>
            <a:endParaRPr lang="fr-FR"/>
          </a:p>
        </p:txBody>
      </p:sp>
    </p:spTree>
    <p:extLst>
      <p:ext uri="{BB962C8B-B14F-4D97-AF65-F5344CB8AC3E}">
        <p14:creationId xmlns:p14="http://schemas.microsoft.com/office/powerpoint/2010/main" val="2047438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A48F395-69D0-4859-8040-F1F2D09712E9}" type="datetimeFigureOut">
              <a:rPr lang="fr-FR" smtClean="0"/>
              <a:t>24/06/2024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EB2F93D-BE25-4DB3-A09F-5490FDB9945F}" type="slidenum">
              <a:rPr lang="fr-FR" smtClean="0"/>
              <a:t>‹N°›</a:t>
            </a:fld>
            <a:endParaRPr lang="fr-FR"/>
          </a:p>
        </p:txBody>
      </p:sp>
    </p:spTree>
    <p:extLst>
      <p:ext uri="{BB962C8B-B14F-4D97-AF65-F5344CB8AC3E}">
        <p14:creationId xmlns:p14="http://schemas.microsoft.com/office/powerpoint/2010/main" val="467075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7"/>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F8133E0C-34DA-44D9-842A-D9444EF521A9}" type="datetimeFigureOut">
              <a:rPr lang="fr-FR" smtClean="0"/>
              <a:pPr/>
              <a:t>24/06/2024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320EEC-0217-4AEB-9F6D-21CFED708FD9}" type="slidenum">
              <a:rPr lang="fr-FR" smtClean="0"/>
              <a:pPr/>
              <a:t>‹N°›</a:t>
            </a:fld>
            <a:endParaRPr lang="fr-FR"/>
          </a:p>
        </p:txBody>
      </p:sp>
    </p:spTree>
    <p:extLst>
      <p:ext uri="{BB962C8B-B14F-4D97-AF65-F5344CB8AC3E}">
        <p14:creationId xmlns:p14="http://schemas.microsoft.com/office/powerpoint/2010/main" val="391000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8133E0C-34DA-44D9-842A-D9444EF521A9}" type="datetimeFigureOut">
              <a:rPr lang="fr-FR" smtClean="0"/>
              <a:pPr/>
              <a:t>24/06/2024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320EEC-0217-4AEB-9F6D-21CFED708FD9}" type="slidenum">
              <a:rPr lang="fr-FR" smtClean="0"/>
              <a:pPr/>
              <a:t>‹N°›</a:t>
            </a:fld>
            <a:endParaRPr lang="fr-FR"/>
          </a:p>
        </p:txBody>
      </p:sp>
    </p:spTree>
    <p:extLst>
      <p:ext uri="{BB962C8B-B14F-4D97-AF65-F5344CB8AC3E}">
        <p14:creationId xmlns:p14="http://schemas.microsoft.com/office/powerpoint/2010/main" val="1143005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2"/>
            <a:ext cx="7772400" cy="1362075"/>
          </a:xfrm>
        </p:spPr>
        <p:txBody>
          <a:bodyPr anchor="t"/>
          <a:lstStyle>
            <a:lvl1pPr algn="l">
              <a:defRPr sz="3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F8133E0C-34DA-44D9-842A-D9444EF521A9}" type="datetimeFigureOut">
              <a:rPr lang="fr-FR" smtClean="0"/>
              <a:pPr/>
              <a:t>24/06/2024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320EEC-0217-4AEB-9F6D-21CFED708FD9}" type="slidenum">
              <a:rPr lang="fr-FR" smtClean="0"/>
              <a:pPr/>
              <a:t>‹N°›</a:t>
            </a:fld>
            <a:endParaRPr lang="fr-FR"/>
          </a:p>
        </p:txBody>
      </p:sp>
    </p:spTree>
    <p:extLst>
      <p:ext uri="{BB962C8B-B14F-4D97-AF65-F5344CB8AC3E}">
        <p14:creationId xmlns:p14="http://schemas.microsoft.com/office/powerpoint/2010/main" val="4059736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F8133E0C-34DA-44D9-842A-D9444EF521A9}" type="datetimeFigureOut">
              <a:rPr lang="fr-FR" smtClean="0"/>
              <a:pPr/>
              <a:t>24/06/2024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0320EEC-0217-4AEB-9F6D-21CFED708FD9}" type="slidenum">
              <a:rPr lang="fr-FR" smtClean="0"/>
              <a:pPr/>
              <a:t>‹N°›</a:t>
            </a:fld>
            <a:endParaRPr lang="fr-FR"/>
          </a:p>
        </p:txBody>
      </p:sp>
    </p:spTree>
    <p:extLst>
      <p:ext uri="{BB962C8B-B14F-4D97-AF65-F5344CB8AC3E}">
        <p14:creationId xmlns:p14="http://schemas.microsoft.com/office/powerpoint/2010/main" val="3821405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F8133E0C-34DA-44D9-842A-D9444EF521A9}" type="datetimeFigureOut">
              <a:rPr lang="fr-FR" smtClean="0"/>
              <a:pPr/>
              <a:t>24/06/2024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0320EEC-0217-4AEB-9F6D-21CFED708FD9}" type="slidenum">
              <a:rPr lang="fr-FR" smtClean="0"/>
              <a:pPr/>
              <a:t>‹N°›</a:t>
            </a:fld>
            <a:endParaRPr lang="fr-FR"/>
          </a:p>
        </p:txBody>
      </p:sp>
    </p:spTree>
    <p:extLst>
      <p:ext uri="{BB962C8B-B14F-4D97-AF65-F5344CB8AC3E}">
        <p14:creationId xmlns:p14="http://schemas.microsoft.com/office/powerpoint/2010/main" val="22709976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F8133E0C-34DA-44D9-842A-D9444EF521A9}" type="datetimeFigureOut">
              <a:rPr lang="fr-FR" smtClean="0"/>
              <a:pPr/>
              <a:t>24/06/2024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0320EEC-0217-4AEB-9F6D-21CFED708FD9}" type="slidenum">
              <a:rPr lang="fr-FR" smtClean="0"/>
              <a:pPr/>
              <a:t>‹N°›</a:t>
            </a:fld>
            <a:endParaRPr lang="fr-FR"/>
          </a:p>
        </p:txBody>
      </p:sp>
    </p:spTree>
    <p:extLst>
      <p:ext uri="{BB962C8B-B14F-4D97-AF65-F5344CB8AC3E}">
        <p14:creationId xmlns:p14="http://schemas.microsoft.com/office/powerpoint/2010/main" val="405642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8133E0C-34DA-44D9-842A-D9444EF521A9}" type="datetimeFigureOut">
              <a:rPr lang="fr-FR" smtClean="0"/>
              <a:pPr/>
              <a:t>24/06/2024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0320EEC-0217-4AEB-9F6D-21CFED708FD9}" type="slidenum">
              <a:rPr lang="fr-FR" smtClean="0"/>
              <a:pPr/>
              <a:t>‹N°›</a:t>
            </a:fld>
            <a:endParaRPr lang="fr-FR"/>
          </a:p>
        </p:txBody>
      </p:sp>
    </p:spTree>
    <p:extLst>
      <p:ext uri="{BB962C8B-B14F-4D97-AF65-F5344CB8AC3E}">
        <p14:creationId xmlns:p14="http://schemas.microsoft.com/office/powerpoint/2010/main" val="418576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73050"/>
            <a:ext cx="3008313" cy="1162050"/>
          </a:xfrm>
        </p:spPr>
        <p:txBody>
          <a:bodyPr anchor="b"/>
          <a:lstStyle>
            <a:lvl1pPr algn="l">
              <a:defRPr sz="1500" b="1"/>
            </a:lvl1pPr>
          </a:lstStyle>
          <a:p>
            <a:r>
              <a:rPr lang="fr-FR"/>
              <a:t>Cliquez pour modifier le style du titre</a:t>
            </a:r>
          </a:p>
        </p:txBody>
      </p:sp>
      <p:sp>
        <p:nvSpPr>
          <p:cNvPr id="3" name="Espace réservé du contenu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F8133E0C-34DA-44D9-842A-D9444EF521A9}" type="datetimeFigureOut">
              <a:rPr lang="fr-FR" smtClean="0"/>
              <a:pPr/>
              <a:t>24/06/2024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0320EEC-0217-4AEB-9F6D-21CFED708FD9}" type="slidenum">
              <a:rPr lang="fr-FR" smtClean="0"/>
              <a:pPr/>
              <a:t>‹N°›</a:t>
            </a:fld>
            <a:endParaRPr lang="fr-FR"/>
          </a:p>
        </p:txBody>
      </p:sp>
    </p:spTree>
    <p:extLst>
      <p:ext uri="{BB962C8B-B14F-4D97-AF65-F5344CB8AC3E}">
        <p14:creationId xmlns:p14="http://schemas.microsoft.com/office/powerpoint/2010/main" val="217454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A48F395-69D0-4859-8040-F1F2D09712E9}" type="datetimeFigureOut">
              <a:rPr lang="fr-FR" smtClean="0"/>
              <a:t>24/06/2024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EB2F93D-BE25-4DB3-A09F-5490FDB9945F}" type="slidenum">
              <a:rPr lang="fr-FR" smtClean="0"/>
              <a:t>‹N°›</a:t>
            </a:fld>
            <a:endParaRPr lang="fr-FR"/>
          </a:p>
        </p:txBody>
      </p:sp>
    </p:spTree>
    <p:extLst>
      <p:ext uri="{BB962C8B-B14F-4D97-AF65-F5344CB8AC3E}">
        <p14:creationId xmlns:p14="http://schemas.microsoft.com/office/powerpoint/2010/main" val="2547289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15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F8133E0C-34DA-44D9-842A-D9444EF521A9}" type="datetimeFigureOut">
              <a:rPr lang="fr-FR" smtClean="0"/>
              <a:pPr/>
              <a:t>24/06/2024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0320EEC-0217-4AEB-9F6D-21CFED708FD9}" type="slidenum">
              <a:rPr lang="fr-FR" smtClean="0"/>
              <a:pPr/>
              <a:t>‹N°›</a:t>
            </a:fld>
            <a:endParaRPr lang="fr-FR"/>
          </a:p>
        </p:txBody>
      </p:sp>
    </p:spTree>
    <p:extLst>
      <p:ext uri="{BB962C8B-B14F-4D97-AF65-F5344CB8AC3E}">
        <p14:creationId xmlns:p14="http://schemas.microsoft.com/office/powerpoint/2010/main" val="4042076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8133E0C-34DA-44D9-842A-D9444EF521A9}" type="datetimeFigureOut">
              <a:rPr lang="fr-FR" smtClean="0"/>
              <a:pPr/>
              <a:t>24/06/2024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320EEC-0217-4AEB-9F6D-21CFED708FD9}" type="slidenum">
              <a:rPr lang="fr-FR" smtClean="0"/>
              <a:pPr/>
              <a:t>‹N°›</a:t>
            </a:fld>
            <a:endParaRPr lang="fr-FR"/>
          </a:p>
        </p:txBody>
      </p:sp>
    </p:spTree>
    <p:extLst>
      <p:ext uri="{BB962C8B-B14F-4D97-AF65-F5344CB8AC3E}">
        <p14:creationId xmlns:p14="http://schemas.microsoft.com/office/powerpoint/2010/main" val="1380087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0"/>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40"/>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8133E0C-34DA-44D9-842A-D9444EF521A9}" type="datetimeFigureOut">
              <a:rPr lang="fr-FR" smtClean="0"/>
              <a:pPr/>
              <a:t>24/06/2024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320EEC-0217-4AEB-9F6D-21CFED708FD9}" type="slidenum">
              <a:rPr lang="fr-FR" smtClean="0"/>
              <a:pPr/>
              <a:t>‹N°›</a:t>
            </a:fld>
            <a:endParaRPr lang="fr-FR"/>
          </a:p>
        </p:txBody>
      </p:sp>
    </p:spTree>
    <p:extLst>
      <p:ext uri="{BB962C8B-B14F-4D97-AF65-F5344CB8AC3E}">
        <p14:creationId xmlns:p14="http://schemas.microsoft.com/office/powerpoint/2010/main" val="2617409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a:t>Cliquez pour modifier le style du titre</a:t>
            </a:r>
          </a:p>
        </p:txBody>
      </p:sp>
      <p:sp>
        <p:nvSpPr>
          <p:cNvPr id="3" name="Espace réservé du contenu 2"/>
          <p:cNvSpPr>
            <a:spLocks noGrp="1"/>
          </p:cNvSpPr>
          <p:nvPr>
            <p:ph sz="half" idx="1"/>
          </p:nvPr>
        </p:nvSpPr>
        <p:spPr>
          <a:xfrm>
            <a:off x="457200" y="1600202"/>
            <a:ext cx="4038600" cy="4525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648200" y="1600200"/>
            <a:ext cx="4038600" cy="2185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4648200" y="3938590"/>
            <a:ext cx="4038600" cy="21875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Rectangle 4"/>
          <p:cNvSpPr>
            <a:spLocks noGrp="1" noChangeArrowheads="1"/>
          </p:cNvSpPr>
          <p:nvPr>
            <p:ph type="dt" sz="half" idx="10"/>
          </p:nvPr>
        </p:nvSpPr>
        <p:spPr>
          <a:ln/>
        </p:spPr>
        <p:txBody>
          <a:bodyPr/>
          <a:lstStyle>
            <a:lvl1pPr>
              <a:defRPr/>
            </a:lvl1pPr>
          </a:lstStyle>
          <a:p>
            <a:pPr>
              <a:defRPr/>
            </a:pPr>
            <a:endParaRPr lang="fr-FR"/>
          </a:p>
        </p:txBody>
      </p:sp>
      <p:sp>
        <p:nvSpPr>
          <p:cNvPr id="7" name="Rectangle 5"/>
          <p:cNvSpPr>
            <a:spLocks noGrp="1" noChangeArrowheads="1"/>
          </p:cNvSpPr>
          <p:nvPr>
            <p:ph type="ftr" sz="quarter" idx="11"/>
          </p:nvPr>
        </p:nvSpPr>
        <p:spPr>
          <a:ln/>
        </p:spPr>
        <p:txBody>
          <a:bodyPr/>
          <a:lstStyle>
            <a:lvl1pPr>
              <a:defRPr/>
            </a:lvl1pPr>
          </a:lstStyle>
          <a:p>
            <a:pPr>
              <a:defRPr/>
            </a:pPr>
            <a:endParaRPr lang="fr-FR"/>
          </a:p>
        </p:txBody>
      </p:sp>
      <p:sp>
        <p:nvSpPr>
          <p:cNvPr id="8" name="Rectangle 6"/>
          <p:cNvSpPr>
            <a:spLocks noGrp="1" noChangeArrowheads="1"/>
          </p:cNvSpPr>
          <p:nvPr>
            <p:ph type="sldNum" sz="quarter" idx="12"/>
          </p:nvPr>
        </p:nvSpPr>
        <p:spPr>
          <a:ln/>
        </p:spPr>
        <p:txBody>
          <a:bodyPr/>
          <a:lstStyle>
            <a:lvl1pPr>
              <a:defRPr/>
            </a:lvl1pPr>
          </a:lstStyle>
          <a:p>
            <a:pPr>
              <a:defRPr/>
            </a:pPr>
            <a:fld id="{D879F2E3-A133-4BA7-8C1A-A249CFCDA100}" type="slidenum">
              <a:rPr lang="fr-FR"/>
              <a:pPr>
                <a:defRPr/>
              </a:pPr>
              <a:t>‹N°›</a:t>
            </a:fld>
            <a:endParaRPr lang="fr-FR"/>
          </a:p>
        </p:txBody>
      </p:sp>
    </p:spTree>
    <p:extLst>
      <p:ext uri="{BB962C8B-B14F-4D97-AF65-F5344CB8AC3E}">
        <p14:creationId xmlns:p14="http://schemas.microsoft.com/office/powerpoint/2010/main" val="1474504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4" name="Espace réservé du texte 3"/>
          <p:cNvSpPr>
            <a:spLocks noGrp="1"/>
          </p:cNvSpPr>
          <p:nvPr>
            <p:ph type="body" idx="10"/>
          </p:nvPr>
        </p:nvSpPr>
        <p:spPr>
          <a:xfrm>
            <a:off x="1618663" y="2806581"/>
            <a:ext cx="6005501" cy="675285"/>
          </a:xfrm>
          <a:prstGeom prst="rect">
            <a:avLst/>
          </a:prstGeom>
          <a:noFill/>
          <a:ln w="0" cmpd="sng">
            <a:noFill/>
            <a:prstDash val="solid"/>
          </a:ln>
        </p:spPr>
        <p:txBody>
          <a:bodyPr vert="horz" lIns="0" tIns="0" rIns="0" bIns="0" anchor="t">
            <a:normAutofit fontScale="95000"/>
          </a:bodyPr>
          <a:lstStyle>
            <a:lvl1pPr marL="0" marR="0" indent="0" algn="ctr">
              <a:lnSpc>
                <a:spcPts val="4125"/>
              </a:lnSpc>
              <a:spcAft>
                <a:spcPts val="263"/>
              </a:spcAft>
              <a:defRPr/>
            </a:lvl1pPr>
          </a:lstStyle>
          <a:p>
            <a:pPr marL="0" marR="0" indent="0" algn="ctr">
              <a:lnSpc>
                <a:spcPts val="5500"/>
              </a:lnSpc>
              <a:spcAft>
                <a:spcPts val="350"/>
              </a:spcAft>
            </a:pPr>
            <a:r>
              <a:rPr lang="fr-FR" sz="3233" spc="41">
                <a:solidFill>
                  <a:srgbClr val="006FC0"/>
                </a:solidFill>
                <a:latin typeface="Arial" panose="02020603050405020304" pitchFamily="2"/>
              </a:rPr>
              <a:t>Calvin Stevens </a:t>
            </a:r>
            <a:r>
              <a:rPr lang="fr-FR" sz="2825" spc="41">
                <a:solidFill>
                  <a:srgbClr val="006FC0"/>
                </a:solidFill>
                <a:latin typeface="Arial" panose="02020603050405020304" pitchFamily="2"/>
              </a:rPr>
              <a:t>(1923-2014) </a:t>
            </a:r>
          </a:p>
        </p:txBody>
      </p:sp>
      <p:sp>
        <p:nvSpPr>
          <p:cNvPr id="5" name="Espace réservé du texte 4"/>
          <p:cNvSpPr>
            <a:spLocks noGrp="1"/>
          </p:cNvSpPr>
          <p:nvPr>
            <p:ph type="body" idx="10"/>
          </p:nvPr>
        </p:nvSpPr>
        <p:spPr>
          <a:xfrm>
            <a:off x="1618663" y="3481864"/>
            <a:ext cx="6005501" cy="269653"/>
          </a:xfrm>
          <a:prstGeom prst="rect">
            <a:avLst/>
          </a:prstGeom>
          <a:noFill/>
          <a:ln w="0" cmpd="sng">
            <a:noFill/>
            <a:prstDash val="solid"/>
          </a:ln>
        </p:spPr>
        <p:txBody>
          <a:bodyPr vert="horz" lIns="0" tIns="0" rIns="0" bIns="0" anchor="t">
            <a:normAutofit fontScale="95000"/>
          </a:bodyPr>
          <a:lstStyle>
            <a:lvl1pPr marL="0" marR="0" indent="0" algn="ctr">
              <a:lnSpc>
                <a:spcPts val="1575"/>
              </a:lnSpc>
              <a:spcAft>
                <a:spcPts val="169"/>
              </a:spcAft>
              <a:defRPr/>
            </a:lvl1pPr>
          </a:lstStyle>
          <a:p>
            <a:pPr marL="0" marR="0" indent="0" algn="ctr">
              <a:lnSpc>
                <a:spcPts val="2100"/>
              </a:lnSpc>
              <a:spcAft>
                <a:spcPts val="225"/>
              </a:spcAft>
            </a:pPr>
            <a:r>
              <a:rPr lang="fr-FR" sz="1463" spc="14">
                <a:solidFill>
                  <a:srgbClr val="000000"/>
                </a:solidFill>
                <a:latin typeface="Arial" panose="02020603050405020304" pitchFamily="2"/>
              </a:rPr>
              <a:t>professeur de chimie à l’université de Wayne</a:t>
            </a:r>
            <a:r>
              <a:rPr lang="fr-FR" sz="1463" spc="14">
                <a:solidFill>
                  <a:srgbClr val="FE0001"/>
                </a:solidFill>
                <a:latin typeface="Arial" panose="02020603050405020304" pitchFamily="2"/>
              </a:rPr>
              <a:t> (Michigan) </a:t>
            </a:r>
          </a:p>
        </p:txBody>
      </p:sp>
      <p:sp>
        <p:nvSpPr>
          <p:cNvPr id="6" name="Espace réservé du texte 5"/>
          <p:cNvSpPr>
            <a:spLocks noGrp="1"/>
          </p:cNvSpPr>
          <p:nvPr>
            <p:ph type="body" idx="10"/>
          </p:nvPr>
        </p:nvSpPr>
        <p:spPr>
          <a:xfrm>
            <a:off x="1618663" y="3751519"/>
            <a:ext cx="6005501" cy="1825919"/>
          </a:xfrm>
          <a:prstGeom prst="rect">
            <a:avLst/>
          </a:prstGeom>
          <a:noFill/>
          <a:ln w="0" cmpd="sng">
            <a:noFill/>
            <a:prstDash val="solid"/>
          </a:ln>
        </p:spPr>
        <p:txBody>
          <a:bodyPr vert="horz" lIns="0" tIns="0" rIns="0" bIns="0" anchor="t">
            <a:normAutofit fontScale="95000"/>
          </a:bodyPr>
          <a:lstStyle>
            <a:lvl1pPr marL="0" marR="0" indent="0" algn="ctr">
              <a:lnSpc>
                <a:spcPts val="3000"/>
              </a:lnSpc>
              <a:spcBef>
                <a:spcPts val="1718"/>
              </a:spcBef>
              <a:spcAft>
                <a:spcPts val="56"/>
              </a:spcAft>
              <a:defRPr/>
            </a:lvl1pPr>
          </a:lstStyle>
          <a:p>
            <a:pPr marL="1143000" marR="0" indent="0" algn="l">
              <a:lnSpc>
                <a:spcPts val="4800"/>
              </a:lnSpc>
              <a:spcAft>
                <a:spcPts val="0"/>
              </a:spcAft>
            </a:pPr>
            <a:r>
              <a:rPr lang="fr-FR" sz="2825" spc="44">
                <a:solidFill>
                  <a:srgbClr val="000000"/>
                </a:solidFill>
                <a:latin typeface="Arial" panose="02020603050405020304" pitchFamily="2"/>
              </a:rPr>
              <a:t>synthétise le</a:t>
            </a:r>
            <a:r>
              <a:rPr lang="fr-FR" sz="2825" spc="44">
                <a:solidFill>
                  <a:srgbClr val="00AF4F"/>
                </a:solidFill>
                <a:latin typeface="Arial" panose="02020603050405020304" pitchFamily="2"/>
              </a:rPr>
              <a:t> CI-581 </a:t>
            </a:r>
          </a:p>
          <a:p>
            <a:pPr marL="0" marR="0" indent="0" algn="ctr">
              <a:lnSpc>
                <a:spcPts val="4500"/>
              </a:lnSpc>
              <a:spcBef>
                <a:spcPts val="145"/>
              </a:spcBef>
              <a:spcAft>
                <a:spcPts val="0"/>
              </a:spcAft>
            </a:pPr>
            <a:r>
              <a:rPr lang="fr-FR" sz="2382" spc="44">
                <a:solidFill>
                  <a:srgbClr val="000000"/>
                </a:solidFill>
                <a:latin typeface="Arial" panose="02020603050405020304" pitchFamily="2"/>
              </a:rPr>
              <a:t>aux laboratoires</a:t>
            </a:r>
            <a:r>
              <a:rPr lang="fr-FR" sz="2654" b="1" spc="44">
                <a:solidFill>
                  <a:srgbClr val="00AF4F"/>
                </a:solidFill>
                <a:latin typeface="Arial" panose="02020603050405020304" pitchFamily="2"/>
              </a:rPr>
              <a:t> Parke Devis </a:t>
            </a:r>
          </a:p>
          <a:p>
            <a:pPr marL="0" marR="0" indent="0" algn="ctr">
              <a:lnSpc>
                <a:spcPts val="4000"/>
              </a:lnSpc>
              <a:spcBef>
                <a:spcPts val="2290"/>
              </a:spcBef>
              <a:spcAft>
                <a:spcPts val="75"/>
              </a:spcAft>
            </a:pPr>
            <a:r>
              <a:rPr lang="fr-FR" sz="2382" spc="38">
                <a:solidFill>
                  <a:srgbClr val="000000"/>
                </a:solidFill>
                <a:latin typeface="Arial" panose="02020603050405020304" pitchFamily="2"/>
              </a:rPr>
              <a:t>(dérivé de la</a:t>
            </a:r>
            <a:r>
              <a:rPr lang="fr-FR" sz="2382" spc="38">
                <a:solidFill>
                  <a:srgbClr val="649900"/>
                </a:solidFill>
                <a:latin typeface="Arial" panose="02020603050405020304" pitchFamily="2"/>
              </a:rPr>
              <a:t> PCP 1926) </a:t>
            </a:r>
          </a:p>
        </p:txBody>
      </p:sp>
    </p:spTree>
    <p:extLst>
      <p:ext uri="{BB962C8B-B14F-4D97-AF65-F5344CB8AC3E}">
        <p14:creationId xmlns:p14="http://schemas.microsoft.com/office/powerpoint/2010/main" val="3712864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
    <p:bg>
      <p:bgPr>
        <a:solidFill>
          <a:schemeClr val="bg1">
            <a:alpha val="100000"/>
          </a:schemeClr>
        </a:solidFill>
        <a:effectLst/>
      </p:bgPr>
    </p:bg>
    <p:spTree>
      <p:nvGrpSpPr>
        <p:cNvPr id="1" name=""/>
        <p:cNvGrpSpPr/>
        <p:nvPr/>
      </p:nvGrpSpPr>
      <p:grpSpPr>
        <a:xfrm>
          <a:off x="0" y="0"/>
          <a:ext cx="0" cy="0"/>
          <a:chOff x="0" y="0"/>
          <a:chExt cx="0" cy="0"/>
        </a:xfrm>
      </p:grpSpPr>
      <p:sp>
        <p:nvSpPr>
          <p:cNvPr id="6" name="Espace réservé du texte 5"/>
          <p:cNvSpPr>
            <a:spLocks noGrp="1"/>
          </p:cNvSpPr>
          <p:nvPr>
            <p:ph type="body" idx="10"/>
          </p:nvPr>
        </p:nvSpPr>
        <p:spPr>
          <a:xfrm>
            <a:off x="1306441" y="4847991"/>
            <a:ext cx="6450755" cy="464402"/>
          </a:xfrm>
          <a:prstGeom prst="rect">
            <a:avLst/>
          </a:prstGeom>
          <a:noFill/>
          <a:ln w="0" cmpd="sng">
            <a:noFill/>
            <a:prstDash val="solid"/>
          </a:ln>
        </p:spPr>
        <p:txBody>
          <a:bodyPr vert="horz" lIns="0" tIns="0" rIns="0" bIns="0" anchor="t">
            <a:normAutofit fontScale="95000"/>
          </a:bodyPr>
          <a:lstStyle>
            <a:lvl1pPr marL="0" marR="0" indent="0" algn="ctr">
              <a:lnSpc>
                <a:spcPts val="3000"/>
              </a:lnSpc>
              <a:spcAft>
                <a:spcPts val="0"/>
              </a:spcAft>
              <a:defRPr/>
            </a:lvl1pPr>
          </a:lstStyle>
          <a:p>
            <a:pPr marL="0" marR="0" indent="0" algn="ctr">
              <a:lnSpc>
                <a:spcPts val="4000"/>
              </a:lnSpc>
              <a:spcAft>
                <a:spcPts val="0"/>
              </a:spcAft>
            </a:pPr>
            <a:r>
              <a:rPr lang="fr-FR" sz="2382" b="1" spc="51">
                <a:solidFill>
                  <a:srgbClr val="00AFF0"/>
                </a:solidFill>
                <a:latin typeface="Arial" panose="02020603050405020304" pitchFamily="2"/>
              </a:rPr>
              <a:t>ANESTHESIE « DISSOCIATIVE » </a:t>
            </a:r>
          </a:p>
        </p:txBody>
      </p:sp>
    </p:spTree>
    <p:extLst>
      <p:ext uri="{BB962C8B-B14F-4D97-AF65-F5344CB8AC3E}">
        <p14:creationId xmlns:p14="http://schemas.microsoft.com/office/powerpoint/2010/main" val="14023284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1_">
    <p:bg>
      <p:bgPr>
        <a:solidFill>
          <a:schemeClr val="bg1">
            <a:alpha val="100000"/>
          </a:schemeClr>
        </a:solidFill>
        <a:effectLst/>
      </p:bgPr>
    </p:bg>
    <p:spTree>
      <p:nvGrpSpPr>
        <p:cNvPr id="1" name=""/>
        <p:cNvGrpSpPr/>
        <p:nvPr/>
      </p:nvGrpSpPr>
      <p:grpSpPr>
        <a:xfrm>
          <a:off x="0" y="0"/>
          <a:ext cx="0" cy="0"/>
          <a:chOff x="0" y="0"/>
          <a:chExt cx="0" cy="0"/>
        </a:xfrm>
      </p:grpSpPr>
      <p:sp>
        <p:nvSpPr>
          <p:cNvPr id="4" name="Espace réservé du texte 3"/>
          <p:cNvSpPr>
            <a:spLocks noGrp="1"/>
          </p:cNvSpPr>
          <p:nvPr>
            <p:ph type="body" idx="10"/>
          </p:nvPr>
        </p:nvSpPr>
        <p:spPr>
          <a:xfrm>
            <a:off x="3699953" y="2115164"/>
            <a:ext cx="2243647" cy="562929"/>
          </a:xfrm>
          <a:prstGeom prst="rect">
            <a:avLst/>
          </a:prstGeom>
          <a:noFill/>
          <a:ln w="0" cmpd="sng">
            <a:noFill/>
            <a:prstDash val="solid"/>
          </a:ln>
        </p:spPr>
        <p:txBody>
          <a:bodyPr vert="horz" lIns="0" tIns="635" rIns="0" bIns="0" anchor="t"/>
          <a:lstStyle>
            <a:lvl1pPr marL="0" marR="0" indent="0" algn="l">
              <a:lnSpc>
                <a:spcPts val="3600"/>
              </a:lnSpc>
              <a:spcAft>
                <a:spcPts val="0"/>
              </a:spcAft>
              <a:defRPr/>
            </a:lvl1pPr>
          </a:lstStyle>
          <a:p>
            <a:pPr marL="0" marR="0" indent="0" algn="l">
              <a:lnSpc>
                <a:spcPts val="4800"/>
              </a:lnSpc>
              <a:spcAft>
                <a:spcPts val="0"/>
              </a:spcAft>
            </a:pPr>
            <a:r>
              <a:rPr lang="fr-FR" sz="2892" spc="-99">
                <a:solidFill>
                  <a:srgbClr val="FFFFFF"/>
                </a:solidFill>
                <a:latin typeface="Arial" panose="02020603050405020304" pitchFamily="2"/>
              </a:rPr>
              <a:t>NARCOSE </a:t>
            </a:r>
          </a:p>
        </p:txBody>
      </p:sp>
      <p:sp>
        <p:nvSpPr>
          <p:cNvPr id="5" name="Espace réservé du texte 4"/>
          <p:cNvSpPr>
            <a:spLocks noGrp="1"/>
          </p:cNvSpPr>
          <p:nvPr>
            <p:ph type="body" idx="10"/>
          </p:nvPr>
        </p:nvSpPr>
        <p:spPr>
          <a:xfrm>
            <a:off x="2066632" y="1862218"/>
            <a:ext cx="1410152" cy="953004"/>
          </a:xfrm>
          <a:prstGeom prst="rect">
            <a:avLst/>
          </a:prstGeom>
          <a:noFill/>
          <a:ln w="0" cmpd="sng">
            <a:noFill/>
            <a:prstDash val="solid"/>
          </a:ln>
        </p:spPr>
        <p:txBody>
          <a:bodyPr vert="horz" lIns="0" tIns="6985" rIns="0" bIns="0" anchor="t"/>
          <a:lstStyle>
            <a:lvl1pPr marL="0" marR="0" indent="0" algn="r">
              <a:lnSpc>
                <a:spcPts val="1875"/>
              </a:lnSpc>
              <a:spcBef>
                <a:spcPts val="259"/>
              </a:spcBef>
              <a:spcAft>
                <a:spcPts val="0"/>
              </a:spcAft>
              <a:defRPr/>
            </a:lvl1pPr>
          </a:lstStyle>
          <a:p>
            <a:pPr marL="0" marR="0" indent="0" algn="r">
              <a:lnSpc>
                <a:spcPts val="2900"/>
              </a:lnSpc>
              <a:spcAft>
                <a:spcPts val="0"/>
              </a:spcAft>
            </a:pPr>
            <a:r>
              <a:rPr lang="fr-FR" sz="1736" spc="-27">
                <a:solidFill>
                  <a:srgbClr val="FF0000"/>
                </a:solidFill>
                <a:latin typeface="Arial" panose="02020603050405020304" pitchFamily="2"/>
              </a:rPr>
              <a:t>2 mg/kg </a:t>
            </a:r>
          </a:p>
          <a:p>
            <a:pPr marL="0" marR="0" indent="0" algn="r">
              <a:lnSpc>
                <a:spcPts val="2500"/>
              </a:lnSpc>
              <a:spcBef>
                <a:spcPts val="345"/>
              </a:spcBef>
              <a:spcAft>
                <a:spcPts val="0"/>
              </a:spcAft>
            </a:pPr>
            <a:r>
              <a:rPr lang="fr-FR" sz="1736" spc="-38">
                <a:solidFill>
                  <a:srgbClr val="91D04F"/>
                </a:solidFill>
                <a:latin typeface="Arial" panose="02020603050405020304" pitchFamily="2"/>
              </a:rPr>
              <a:t>0,5 mg/kg </a:t>
            </a:r>
            <a:r>
              <a:rPr lang="fr-FR" sz="1736" spc="-38">
                <a:solidFill>
                  <a:srgbClr val="32CCFF"/>
                </a:solidFill>
                <a:latin typeface="Arial" panose="02020603050405020304" pitchFamily="2"/>
              </a:rPr>
              <a:t>0,15 mg/kg </a:t>
            </a:r>
          </a:p>
        </p:txBody>
      </p:sp>
      <p:sp>
        <p:nvSpPr>
          <p:cNvPr id="6" name="Espace réservé du texte 5"/>
          <p:cNvSpPr>
            <a:spLocks noGrp="1"/>
          </p:cNvSpPr>
          <p:nvPr>
            <p:ph type="body" idx="10"/>
          </p:nvPr>
        </p:nvSpPr>
        <p:spPr>
          <a:xfrm>
            <a:off x="4077334" y="3376424"/>
            <a:ext cx="1479656" cy="509921"/>
          </a:xfrm>
          <a:prstGeom prst="rect">
            <a:avLst/>
          </a:prstGeom>
          <a:noFill/>
          <a:ln w="0" cmpd="sng">
            <a:noFill/>
            <a:prstDash val="solid"/>
          </a:ln>
        </p:spPr>
        <p:txBody>
          <a:bodyPr vert="horz" lIns="0" tIns="0" rIns="0" bIns="0" anchor="t"/>
          <a:lstStyle>
            <a:lvl1pPr marL="0" marR="0" indent="0" algn="l">
              <a:lnSpc>
                <a:spcPts val="3300"/>
              </a:lnSpc>
              <a:spcAft>
                <a:spcPts val="0"/>
              </a:spcAft>
              <a:defRPr/>
            </a:lvl1pPr>
          </a:lstStyle>
          <a:p>
            <a:pPr marL="0" marR="0" indent="0" algn="l">
              <a:lnSpc>
                <a:spcPts val="4400"/>
              </a:lnSpc>
              <a:spcAft>
                <a:spcPts val="0"/>
              </a:spcAft>
            </a:pPr>
            <a:r>
              <a:rPr lang="fr-FR" sz="2620" spc="-85">
                <a:solidFill>
                  <a:srgbClr val="FFFFFF"/>
                </a:solidFill>
                <a:latin typeface="Arial" panose="02020603050405020304" pitchFamily="2"/>
              </a:rPr>
              <a:t>REVEIL </a:t>
            </a:r>
          </a:p>
        </p:txBody>
      </p:sp>
      <p:sp>
        <p:nvSpPr>
          <p:cNvPr id="7" name="Espace réservé du texte 6"/>
          <p:cNvSpPr>
            <a:spLocks noGrp="1"/>
          </p:cNvSpPr>
          <p:nvPr>
            <p:ph type="body" idx="10"/>
          </p:nvPr>
        </p:nvSpPr>
        <p:spPr>
          <a:xfrm>
            <a:off x="2978860" y="3976229"/>
            <a:ext cx="4784310" cy="1036550"/>
          </a:xfrm>
          <a:prstGeom prst="rect">
            <a:avLst/>
          </a:prstGeom>
          <a:noFill/>
          <a:ln w="0" cmpd="sng">
            <a:noFill/>
            <a:prstDash val="solid"/>
          </a:ln>
        </p:spPr>
        <p:txBody>
          <a:bodyPr vert="horz" lIns="0" tIns="6985" rIns="0" bIns="0" anchor="t"/>
          <a:lstStyle>
            <a:lvl1pPr marL="0" marR="0" indent="0" algn="l">
              <a:lnSpc>
                <a:spcPts val="2025"/>
              </a:lnSpc>
              <a:spcBef>
                <a:spcPts val="518"/>
              </a:spcBef>
              <a:spcAft>
                <a:spcPts val="4"/>
              </a:spcAft>
              <a:defRPr/>
            </a:lvl1pPr>
          </a:lstStyle>
          <a:p>
            <a:pPr marL="1325880" marR="0" indent="0" algn="l">
              <a:lnSpc>
                <a:spcPts val="2900"/>
              </a:lnSpc>
              <a:spcAft>
                <a:spcPts val="0"/>
              </a:spcAft>
            </a:pPr>
            <a:r>
              <a:rPr lang="fr-FR" sz="1736" spc="-62">
                <a:solidFill>
                  <a:srgbClr val="FFFFFF"/>
                </a:solidFill>
                <a:latin typeface="Arial" panose="02020603050405020304" pitchFamily="2"/>
              </a:rPr>
              <a:t>A N X I E T E </a:t>
            </a:r>
          </a:p>
          <a:p>
            <a:pPr marL="0" marR="0" indent="0" algn="l">
              <a:lnSpc>
                <a:spcPts val="2700"/>
              </a:lnSpc>
              <a:spcBef>
                <a:spcPts val="690"/>
              </a:spcBef>
              <a:spcAft>
                <a:spcPts val="5"/>
              </a:spcAft>
            </a:pPr>
            <a:r>
              <a:rPr lang="fr-FR" sz="1736" spc="0">
                <a:solidFill>
                  <a:srgbClr val="FFFFFF"/>
                </a:solidFill>
                <a:latin typeface="Arial" panose="02020603050405020304" pitchFamily="2"/>
              </a:rPr>
              <a:t>ANALGESIE Nystagmus Effet anti-hyperalgésique </a:t>
            </a:r>
          </a:p>
        </p:txBody>
      </p:sp>
    </p:spTree>
    <p:extLst>
      <p:ext uri="{BB962C8B-B14F-4D97-AF65-F5344CB8AC3E}">
        <p14:creationId xmlns:p14="http://schemas.microsoft.com/office/powerpoint/2010/main" val="39059451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3_1_">
    <p:bg>
      <p:bgPr>
        <a:solidFill>
          <a:schemeClr val="bg1">
            <a:alpha val="100000"/>
          </a:schemeClr>
        </a:solidFill>
        <a:effectLst/>
      </p:bgPr>
    </p:bg>
    <p:spTree>
      <p:nvGrpSpPr>
        <p:cNvPr id="1" name=""/>
        <p:cNvGrpSpPr/>
        <p:nvPr/>
      </p:nvGrpSpPr>
      <p:grpSpPr>
        <a:xfrm>
          <a:off x="0" y="0"/>
          <a:ext cx="0" cy="0"/>
          <a:chOff x="0" y="0"/>
          <a:chExt cx="0" cy="0"/>
        </a:xfrm>
      </p:grpSpPr>
      <p:sp>
        <p:nvSpPr>
          <p:cNvPr id="4" name="Espace réservé du texte 3"/>
          <p:cNvSpPr>
            <a:spLocks noGrp="1"/>
          </p:cNvSpPr>
          <p:nvPr>
            <p:ph type="body" idx="10"/>
          </p:nvPr>
        </p:nvSpPr>
        <p:spPr>
          <a:xfrm>
            <a:off x="4801687" y="818178"/>
            <a:ext cx="2345729" cy="2186032"/>
          </a:xfrm>
          <a:prstGeom prst="rect">
            <a:avLst/>
          </a:prstGeom>
          <a:noFill/>
          <a:ln w="0" cmpd="sng">
            <a:noFill/>
            <a:prstDash val="solid"/>
          </a:ln>
        </p:spPr>
        <p:txBody>
          <a:bodyPr vert="horz" lIns="0" tIns="454660" rIns="0" bIns="0" anchor="t"/>
          <a:lstStyle>
            <a:lvl1pPr marL="34290" marR="0" indent="0" algn="l">
              <a:lnSpc>
                <a:spcPts val="3000"/>
              </a:lnSpc>
              <a:spcBef>
                <a:spcPts val="671"/>
              </a:spcBef>
              <a:spcAft>
                <a:spcPts val="0"/>
              </a:spcAft>
              <a:defRPr/>
            </a:lvl1pPr>
          </a:lstStyle>
          <a:p>
            <a:pPr marL="45720" marR="0" indent="0" algn="l">
              <a:lnSpc>
                <a:spcPts val="4800"/>
              </a:lnSpc>
              <a:spcAft>
                <a:spcPts val="0"/>
              </a:spcAft>
            </a:pPr>
            <a:r>
              <a:rPr lang="fr-FR" sz="3164" b="1" spc="-65">
                <a:solidFill>
                  <a:srgbClr val="CC0099"/>
                </a:solidFill>
                <a:latin typeface="Calibri" panose="02020603050405020304" pitchFamily="2"/>
              </a:rPr>
              <a:t>SPRAVATO </a:t>
            </a:r>
          </a:p>
          <a:p>
            <a:pPr marL="45720" marR="0" indent="0" algn="l">
              <a:lnSpc>
                <a:spcPts val="4800"/>
              </a:lnSpc>
              <a:spcBef>
                <a:spcPts val="890"/>
              </a:spcBef>
              <a:spcAft>
                <a:spcPts val="0"/>
              </a:spcAft>
            </a:pPr>
            <a:r>
              <a:rPr lang="fr-FR" sz="3164" b="1" spc="-75">
                <a:solidFill>
                  <a:srgbClr val="94CBDB"/>
                </a:solidFill>
                <a:latin typeface="Calibri" panose="02020603050405020304" pitchFamily="2"/>
              </a:rPr>
              <a:t>Dépression </a:t>
            </a:r>
          </a:p>
          <a:p>
            <a:pPr marL="45720" marR="0" indent="0" algn="l">
              <a:lnSpc>
                <a:spcPts val="4000"/>
              </a:lnSpc>
              <a:spcBef>
                <a:spcPts val="895"/>
              </a:spcBef>
              <a:spcAft>
                <a:spcPts val="0"/>
              </a:spcAft>
            </a:pPr>
            <a:r>
              <a:rPr lang="fr-FR" sz="3164" b="1" spc="-17">
                <a:solidFill>
                  <a:srgbClr val="94CBDB"/>
                </a:solidFill>
                <a:latin typeface="Calibri" panose="02020603050405020304" pitchFamily="2"/>
              </a:rPr>
              <a:t>réfractaire </a:t>
            </a:r>
          </a:p>
        </p:txBody>
      </p:sp>
    </p:spTree>
    <p:extLst>
      <p:ext uri="{BB962C8B-B14F-4D97-AF65-F5344CB8AC3E}">
        <p14:creationId xmlns:p14="http://schemas.microsoft.com/office/powerpoint/2010/main" val="2147862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2_1_">
    <p:bg>
      <p:bgPr>
        <a:solidFill>
          <a:schemeClr val="bg1">
            <a:alpha val="100000"/>
          </a:schemeClr>
        </a:solidFill>
        <a:effectLst/>
      </p:bgPr>
    </p:bg>
    <p:spTree>
      <p:nvGrpSpPr>
        <p:cNvPr id="1" name=""/>
        <p:cNvGrpSpPr/>
        <p:nvPr/>
      </p:nvGrpSpPr>
      <p:grpSpPr>
        <a:xfrm>
          <a:off x="0" y="0"/>
          <a:ext cx="0" cy="0"/>
          <a:chOff x="0" y="0"/>
          <a:chExt cx="0" cy="0"/>
        </a:xfrm>
      </p:grpSpPr>
      <p:sp>
        <p:nvSpPr>
          <p:cNvPr id="2" name="Espace réservé du texte 1"/>
          <p:cNvSpPr>
            <a:spLocks noGrp="1"/>
          </p:cNvSpPr>
          <p:nvPr>
            <p:ph type="body" idx="10"/>
          </p:nvPr>
        </p:nvSpPr>
        <p:spPr>
          <a:xfrm>
            <a:off x="1271690" y="864273"/>
            <a:ext cx="6407316" cy="1692821"/>
          </a:xfrm>
          <a:prstGeom prst="rect">
            <a:avLst/>
          </a:prstGeom>
          <a:noFill/>
          <a:ln w="0" cmpd="sng">
            <a:noFill/>
            <a:prstDash val="solid"/>
          </a:ln>
        </p:spPr>
        <p:txBody>
          <a:bodyPr vert="horz" lIns="0" tIns="81280" rIns="0" bIns="0" anchor="t"/>
          <a:lstStyle>
            <a:lvl1pPr marL="0" marR="0" indent="0" algn="ctr">
              <a:lnSpc>
                <a:spcPts val="3600"/>
              </a:lnSpc>
              <a:spcBef>
                <a:spcPts val="754"/>
              </a:spcBef>
              <a:spcAft>
                <a:spcPts val="1819"/>
              </a:spcAft>
              <a:defRPr/>
            </a:lvl1pPr>
          </a:lstStyle>
          <a:p>
            <a:pPr marL="0" marR="0" indent="0" algn="ctr">
              <a:lnSpc>
                <a:spcPts val="5800"/>
              </a:lnSpc>
              <a:spcAft>
                <a:spcPts val="0"/>
              </a:spcAft>
            </a:pPr>
            <a:r>
              <a:rPr lang="fr-FR" sz="3879" spc="-7">
                <a:solidFill>
                  <a:srgbClr val="FF6400"/>
                </a:solidFill>
                <a:latin typeface="Calibri" panose="02020603050405020304" pitchFamily="2"/>
              </a:rPr>
              <a:t>S(+)</a:t>
            </a:r>
            <a:r>
              <a:rPr lang="fr-FR" sz="3879" spc="-7">
                <a:solidFill>
                  <a:srgbClr val="000000"/>
                </a:solidFill>
                <a:latin typeface="Calibri" panose="02020603050405020304" pitchFamily="2"/>
              </a:rPr>
              <a:t> – kétamine </a:t>
            </a:r>
          </a:p>
          <a:p>
            <a:pPr marL="0" marR="0" indent="0" algn="ctr">
              <a:lnSpc>
                <a:spcPts val="4800"/>
              </a:lnSpc>
              <a:spcBef>
                <a:spcPts val="1005"/>
              </a:spcBef>
              <a:spcAft>
                <a:spcPts val="2425"/>
              </a:spcAft>
            </a:pPr>
            <a:r>
              <a:rPr lang="fr-FR" sz="3164" i="1" spc="-11">
                <a:solidFill>
                  <a:srgbClr val="000000"/>
                </a:solidFill>
                <a:latin typeface="Calibri" panose="02020603050405020304" pitchFamily="2"/>
              </a:rPr>
              <a:t>(eskétamine) </a:t>
            </a:r>
          </a:p>
        </p:txBody>
      </p:sp>
    </p:spTree>
    <p:extLst>
      <p:ext uri="{BB962C8B-B14F-4D97-AF65-F5344CB8AC3E}">
        <p14:creationId xmlns:p14="http://schemas.microsoft.com/office/powerpoint/2010/main" val="337245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4A48F395-69D0-4859-8040-F1F2D09712E9}" type="datetimeFigureOut">
              <a:rPr lang="fr-FR" smtClean="0"/>
              <a:t>24/06/2024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EB2F93D-BE25-4DB3-A09F-5490FDB9945F}" type="slidenum">
              <a:rPr lang="fr-FR" smtClean="0"/>
              <a:t>‹N°›</a:t>
            </a:fld>
            <a:endParaRPr lang="fr-FR"/>
          </a:p>
        </p:txBody>
      </p:sp>
    </p:spTree>
    <p:extLst>
      <p:ext uri="{BB962C8B-B14F-4D97-AF65-F5344CB8AC3E}">
        <p14:creationId xmlns:p14="http://schemas.microsoft.com/office/powerpoint/2010/main" val="79502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4A48F395-69D0-4859-8040-F1F2D09712E9}" type="datetimeFigureOut">
              <a:rPr lang="fr-FR" smtClean="0"/>
              <a:t>24/06/2024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EB2F93D-BE25-4DB3-A09F-5490FDB9945F}" type="slidenum">
              <a:rPr lang="fr-FR" smtClean="0"/>
              <a:t>‹N°›</a:t>
            </a:fld>
            <a:endParaRPr lang="fr-FR"/>
          </a:p>
        </p:txBody>
      </p:sp>
    </p:spTree>
    <p:extLst>
      <p:ext uri="{BB962C8B-B14F-4D97-AF65-F5344CB8AC3E}">
        <p14:creationId xmlns:p14="http://schemas.microsoft.com/office/powerpoint/2010/main" val="340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4A48F395-69D0-4859-8040-F1F2D09712E9}" type="datetimeFigureOut">
              <a:rPr lang="fr-FR" smtClean="0"/>
              <a:t>24/06/2024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EB2F93D-BE25-4DB3-A09F-5490FDB9945F}" type="slidenum">
              <a:rPr lang="fr-FR" smtClean="0"/>
              <a:t>‹N°›</a:t>
            </a:fld>
            <a:endParaRPr lang="fr-FR"/>
          </a:p>
        </p:txBody>
      </p:sp>
    </p:spTree>
    <p:extLst>
      <p:ext uri="{BB962C8B-B14F-4D97-AF65-F5344CB8AC3E}">
        <p14:creationId xmlns:p14="http://schemas.microsoft.com/office/powerpoint/2010/main" val="4117036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4A48F395-69D0-4859-8040-F1F2D09712E9}" type="datetimeFigureOut">
              <a:rPr lang="fr-FR" smtClean="0"/>
              <a:t>24/06/2024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EB2F93D-BE25-4DB3-A09F-5490FDB9945F}" type="slidenum">
              <a:rPr lang="fr-FR" smtClean="0"/>
              <a:t>‹N°›</a:t>
            </a:fld>
            <a:endParaRPr lang="fr-FR"/>
          </a:p>
        </p:txBody>
      </p:sp>
    </p:spTree>
    <p:extLst>
      <p:ext uri="{BB962C8B-B14F-4D97-AF65-F5344CB8AC3E}">
        <p14:creationId xmlns:p14="http://schemas.microsoft.com/office/powerpoint/2010/main" val="362188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A48F395-69D0-4859-8040-F1F2D09712E9}" type="datetimeFigureOut">
              <a:rPr lang="fr-FR" smtClean="0"/>
              <a:t>24/06/2024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EB2F93D-BE25-4DB3-A09F-5490FDB9945F}" type="slidenum">
              <a:rPr lang="fr-FR" smtClean="0"/>
              <a:t>‹N°›</a:t>
            </a:fld>
            <a:endParaRPr lang="fr-FR"/>
          </a:p>
        </p:txBody>
      </p:sp>
    </p:spTree>
    <p:extLst>
      <p:ext uri="{BB962C8B-B14F-4D97-AF65-F5344CB8AC3E}">
        <p14:creationId xmlns:p14="http://schemas.microsoft.com/office/powerpoint/2010/main" val="2522018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4A48F395-69D0-4859-8040-F1F2D09712E9}" type="datetimeFigureOut">
              <a:rPr lang="fr-FR" smtClean="0"/>
              <a:t>24/06/2024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EB2F93D-BE25-4DB3-A09F-5490FDB9945F}" type="slidenum">
              <a:rPr lang="fr-FR" smtClean="0"/>
              <a:t>‹N°›</a:t>
            </a:fld>
            <a:endParaRPr lang="fr-FR"/>
          </a:p>
        </p:txBody>
      </p:sp>
    </p:spTree>
    <p:extLst>
      <p:ext uri="{BB962C8B-B14F-4D97-AF65-F5344CB8AC3E}">
        <p14:creationId xmlns:p14="http://schemas.microsoft.com/office/powerpoint/2010/main" val="3367683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4A48F395-69D0-4859-8040-F1F2D09712E9}" type="datetimeFigureOut">
              <a:rPr lang="fr-FR" smtClean="0"/>
              <a:t>24/06/2024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EB2F93D-BE25-4DB3-A09F-5490FDB9945F}" type="slidenum">
              <a:rPr lang="fr-FR" smtClean="0"/>
              <a:t>‹N°›</a:t>
            </a:fld>
            <a:endParaRPr lang="fr-FR"/>
          </a:p>
        </p:txBody>
      </p:sp>
    </p:spTree>
    <p:extLst>
      <p:ext uri="{BB962C8B-B14F-4D97-AF65-F5344CB8AC3E}">
        <p14:creationId xmlns:p14="http://schemas.microsoft.com/office/powerpoint/2010/main" val="4272452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48F395-69D0-4859-8040-F1F2D09712E9}" type="datetimeFigureOut">
              <a:rPr lang="fr-FR" smtClean="0"/>
              <a:t>24/06/2024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B2F93D-BE25-4DB3-A09F-5490FDB9945F}" type="slidenum">
              <a:rPr lang="fr-FR" smtClean="0"/>
              <a:t>‹N°›</a:t>
            </a:fld>
            <a:endParaRPr lang="fr-FR"/>
          </a:p>
        </p:txBody>
      </p:sp>
    </p:spTree>
    <p:extLst>
      <p:ext uri="{BB962C8B-B14F-4D97-AF65-F5344CB8AC3E}">
        <p14:creationId xmlns:p14="http://schemas.microsoft.com/office/powerpoint/2010/main" val="834755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8133E0C-34DA-44D9-842A-D9444EF521A9}" type="datetimeFigureOut">
              <a:rPr lang="fr-FR" smtClean="0"/>
              <a:pPr/>
              <a:t>24/06/2024</a:t>
            </a:fld>
            <a:endParaRPr lang="fr-FR"/>
          </a:p>
        </p:txBody>
      </p:sp>
      <p:sp>
        <p:nvSpPr>
          <p:cNvPr id="5" name="Espace réservé du pied de page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0320EEC-0217-4AEB-9F6D-21CFED708FD9}" type="slidenum">
              <a:rPr lang="fr-FR" smtClean="0"/>
              <a:pPr/>
              <a:t>‹N°›</a:t>
            </a:fld>
            <a:endParaRPr lang="fr-FR"/>
          </a:p>
        </p:txBody>
      </p:sp>
    </p:spTree>
    <p:extLst>
      <p:ext uri="{BB962C8B-B14F-4D97-AF65-F5344CB8AC3E}">
        <p14:creationId xmlns:p14="http://schemas.microsoft.com/office/powerpoint/2010/main" val="17694518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51520" y="1484785"/>
            <a:ext cx="8640960" cy="2115666"/>
          </a:xfrm>
        </p:spPr>
        <p:txBody>
          <a:bodyPr>
            <a:normAutofit fontScale="90000"/>
          </a:bodyPr>
          <a:lstStyle/>
          <a:p>
            <a:r>
              <a:rPr lang="fr-FR" b="1" dirty="0"/>
              <a:t>MODALITÉS DE SÉDATION DES INTERVENTIONS CHIRURGICALES NEURO-ORTHOPÉDIQUE: </a:t>
            </a:r>
            <a:br>
              <a:rPr lang="fr-FR" b="1" dirty="0"/>
            </a:br>
            <a:r>
              <a:rPr lang="fr-FR" sz="5300" b="1" dirty="0"/>
              <a:t>Ténotomie percutanée</a:t>
            </a:r>
          </a:p>
        </p:txBody>
      </p:sp>
      <p:sp>
        <p:nvSpPr>
          <p:cNvPr id="3" name="Sous-titre 2"/>
          <p:cNvSpPr>
            <a:spLocks noGrp="1"/>
          </p:cNvSpPr>
          <p:nvPr>
            <p:ph type="subTitle" idx="1"/>
          </p:nvPr>
        </p:nvSpPr>
        <p:spPr/>
        <p:txBody>
          <a:bodyPr>
            <a:normAutofit/>
          </a:bodyPr>
          <a:lstStyle/>
          <a:p>
            <a:r>
              <a:rPr lang="fr-FR" b="1" dirty="0">
                <a:solidFill>
                  <a:srgbClr val="00B0F0"/>
                </a:solidFill>
              </a:rPr>
              <a:t>Dr CHAWKI TRABELSI </a:t>
            </a:r>
          </a:p>
          <a:p>
            <a:r>
              <a:rPr lang="fr-FR" sz="2800" dirty="0">
                <a:solidFill>
                  <a:srgbClr val="00B0F0"/>
                </a:solidFill>
              </a:rPr>
              <a:t>Hôpital RAYMOND POINCARE</a:t>
            </a:r>
          </a:p>
          <a:p>
            <a:r>
              <a:rPr lang="fr-FR" sz="2800" dirty="0">
                <a:solidFill>
                  <a:srgbClr val="00B0F0"/>
                </a:solidFill>
              </a:rPr>
              <a:t>APHP- Université Paris-Saclay</a:t>
            </a:r>
          </a:p>
        </p:txBody>
      </p:sp>
      <p:pic>
        <p:nvPicPr>
          <p:cNvPr id="4" name="Picture 7" descr="RPC new quadri"/>
          <p:cNvPicPr>
            <a:picLocks noChangeAspect="1" noChangeArrowheads="1"/>
          </p:cNvPicPr>
          <p:nvPr/>
        </p:nvPicPr>
        <p:blipFill>
          <a:blip r:embed="rId3" cstate="print"/>
          <a:srcRect/>
          <a:stretch>
            <a:fillRect/>
          </a:stretch>
        </p:blipFill>
        <p:spPr bwMode="auto">
          <a:xfrm>
            <a:off x="0" y="5638800"/>
            <a:ext cx="2851150" cy="1030287"/>
          </a:xfrm>
          <a:prstGeom prst="rect">
            <a:avLst/>
          </a:prstGeom>
          <a:noFill/>
          <a:ln w="9525">
            <a:noFill/>
            <a:miter lim="800000"/>
            <a:headEnd/>
            <a:tailEnd/>
          </a:ln>
        </p:spPr>
      </p:pic>
      <p:pic>
        <p:nvPicPr>
          <p:cNvPr id="5" name="Picture 3" descr="image1.png">
            <a:extLst>
              <a:ext uri="{FF2B5EF4-FFF2-40B4-BE49-F238E27FC236}">
                <a16:creationId xmlns:a16="http://schemas.microsoft.com/office/drawing/2014/main" id="{72B64B55-42E4-BD4D-A641-E138F5DB090A}"/>
              </a:ext>
            </a:extLst>
          </p:cNvPr>
          <p:cNvPicPr>
            <a:picLocks noChangeAspect="1"/>
          </p:cNvPicPr>
          <p:nvPr/>
        </p:nvPicPr>
        <p:blipFill>
          <a:blip r:embed="rId4">
            <a:extLst>
              <a:ext uri="{28A0092B-C50C-407E-A947-70E740481C1C}">
                <a14:useLocalDpi xmlns:a14="http://schemas.microsoft.com/office/drawing/2010/main" val="0"/>
              </a:ext>
            </a:extLst>
          </a:blip>
          <a:srcRect l="4774" t="10039" r="9818" b="23705"/>
          <a:stretch>
            <a:fillRect/>
          </a:stretch>
        </p:blipFill>
        <p:spPr bwMode="auto">
          <a:xfrm>
            <a:off x="6300192" y="5924549"/>
            <a:ext cx="2628900" cy="7193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 name="Image 5"/>
          <p:cNvPicPr>
            <a:picLocks noChangeAspect="1"/>
          </p:cNvPicPr>
          <p:nvPr/>
        </p:nvPicPr>
        <p:blipFill>
          <a:blip r:embed="rId5"/>
          <a:stretch>
            <a:fillRect/>
          </a:stretch>
        </p:blipFill>
        <p:spPr>
          <a:xfrm>
            <a:off x="2581" y="-13361"/>
            <a:ext cx="9144793" cy="621846"/>
          </a:xfrm>
          <a:prstGeom prst="rect">
            <a:avLst/>
          </a:prstGeom>
        </p:spPr>
      </p:pic>
    </p:spTree>
    <p:extLst>
      <p:ext uri="{BB962C8B-B14F-4D97-AF65-F5344CB8AC3E}">
        <p14:creationId xmlns:p14="http://schemas.microsoft.com/office/powerpoint/2010/main" val="4274981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179512" y="188640"/>
            <a:ext cx="4224469" cy="3168352"/>
          </a:xfrm>
          <a:prstGeom prst="rect">
            <a:avLst/>
          </a:prstGeom>
        </p:spPr>
      </p:pic>
      <p:sp>
        <p:nvSpPr>
          <p:cNvPr id="4" name="Ellipse 3"/>
          <p:cNvSpPr/>
          <p:nvPr/>
        </p:nvSpPr>
        <p:spPr>
          <a:xfrm>
            <a:off x="3129350" y="4077072"/>
            <a:ext cx="160962" cy="1440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p:cNvSpPr/>
          <p:nvPr/>
        </p:nvSpPr>
        <p:spPr>
          <a:xfrm>
            <a:off x="3292802" y="3728963"/>
            <a:ext cx="199078" cy="1320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p:cNvPicPr>
            <a:picLocks noChangeAspect="1"/>
          </p:cNvPicPr>
          <p:nvPr/>
        </p:nvPicPr>
        <p:blipFill>
          <a:blip r:embed="rId4"/>
          <a:stretch>
            <a:fillRect/>
          </a:stretch>
        </p:blipFill>
        <p:spPr>
          <a:xfrm>
            <a:off x="4716016" y="188640"/>
            <a:ext cx="4224469" cy="3168352"/>
          </a:xfrm>
          <a:prstGeom prst="rect">
            <a:avLst/>
          </a:prstGeom>
        </p:spPr>
      </p:pic>
      <p:pic>
        <p:nvPicPr>
          <p:cNvPr id="7" name="Image 6"/>
          <p:cNvPicPr>
            <a:picLocks noChangeAspect="1"/>
          </p:cNvPicPr>
          <p:nvPr/>
        </p:nvPicPr>
        <p:blipFill>
          <a:blip r:embed="rId5"/>
          <a:stretch>
            <a:fillRect/>
          </a:stretch>
        </p:blipFill>
        <p:spPr>
          <a:xfrm flipV="1">
            <a:off x="5940152" y="3606151"/>
            <a:ext cx="212652" cy="185213"/>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6013" y="3501008"/>
            <a:ext cx="3995936" cy="3168351"/>
          </a:xfrm>
          <a:prstGeom prst="rect">
            <a:avLst/>
          </a:prstGeom>
        </p:spPr>
      </p:pic>
      <p:sp>
        <p:nvSpPr>
          <p:cNvPr id="9" name="Ellipse 8"/>
          <p:cNvSpPr/>
          <p:nvPr/>
        </p:nvSpPr>
        <p:spPr>
          <a:xfrm>
            <a:off x="3149099" y="2124473"/>
            <a:ext cx="201568" cy="1440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7"/>
          <a:stretch>
            <a:fillRect/>
          </a:stretch>
        </p:blipFill>
        <p:spPr>
          <a:xfrm>
            <a:off x="3266308" y="1741692"/>
            <a:ext cx="225572" cy="170703"/>
          </a:xfrm>
          <a:prstGeom prst="rect">
            <a:avLst/>
          </a:prstGeom>
        </p:spPr>
      </p:pic>
      <p:pic>
        <p:nvPicPr>
          <p:cNvPr id="11" name="Image 10"/>
          <p:cNvPicPr>
            <a:picLocks noChangeAspect="1"/>
          </p:cNvPicPr>
          <p:nvPr/>
        </p:nvPicPr>
        <p:blipFill>
          <a:blip r:embed="rId7"/>
          <a:stretch>
            <a:fillRect/>
          </a:stretch>
        </p:blipFill>
        <p:spPr>
          <a:xfrm>
            <a:off x="5927232" y="1687464"/>
            <a:ext cx="225572" cy="170703"/>
          </a:xfrm>
          <a:prstGeom prst="rect">
            <a:avLst/>
          </a:prstGeom>
        </p:spPr>
      </p:pic>
      <p:pic>
        <p:nvPicPr>
          <p:cNvPr id="12" name="Image 11"/>
          <p:cNvPicPr>
            <a:picLocks noChangeAspect="1"/>
          </p:cNvPicPr>
          <p:nvPr/>
        </p:nvPicPr>
        <p:blipFill>
          <a:blip r:embed="rId7"/>
          <a:stretch>
            <a:fillRect/>
          </a:stretch>
        </p:blipFill>
        <p:spPr>
          <a:xfrm>
            <a:off x="4603230" y="4581128"/>
            <a:ext cx="225572" cy="170703"/>
          </a:xfrm>
          <a:prstGeom prst="rect">
            <a:avLst/>
          </a:prstGeom>
        </p:spPr>
      </p:pic>
      <p:pic>
        <p:nvPicPr>
          <p:cNvPr id="13" name="Image 12"/>
          <p:cNvPicPr>
            <a:picLocks noChangeAspect="1"/>
          </p:cNvPicPr>
          <p:nvPr/>
        </p:nvPicPr>
        <p:blipFill>
          <a:blip r:embed="rId7"/>
          <a:stretch>
            <a:fillRect/>
          </a:stretch>
        </p:blipFill>
        <p:spPr>
          <a:xfrm>
            <a:off x="2734976" y="3610551"/>
            <a:ext cx="331014" cy="250497"/>
          </a:xfrm>
          <a:prstGeom prst="rect">
            <a:avLst/>
          </a:prstGeom>
        </p:spPr>
      </p:pic>
    </p:spTree>
    <p:extLst>
      <p:ext uri="{BB962C8B-B14F-4D97-AF65-F5344CB8AC3E}">
        <p14:creationId xmlns:p14="http://schemas.microsoft.com/office/powerpoint/2010/main" val="3480237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76672"/>
            <a:ext cx="8229600" cy="1143000"/>
          </a:xfrm>
        </p:spPr>
        <p:txBody>
          <a:bodyPr/>
          <a:lstStyle/>
          <a:p>
            <a:r>
              <a:rPr lang="fr-FR" dirty="0"/>
              <a:t>MEOPA</a:t>
            </a:r>
          </a:p>
        </p:txBody>
      </p:sp>
      <p:sp>
        <p:nvSpPr>
          <p:cNvPr id="3" name="Espace réservé du contenu 2"/>
          <p:cNvSpPr>
            <a:spLocks noGrp="1"/>
          </p:cNvSpPr>
          <p:nvPr>
            <p:ph idx="1"/>
          </p:nvPr>
        </p:nvSpPr>
        <p:spPr>
          <a:xfrm>
            <a:off x="457200" y="1856155"/>
            <a:ext cx="8229600" cy="4525963"/>
          </a:xfrm>
        </p:spPr>
        <p:txBody>
          <a:bodyPr>
            <a:noAutofit/>
          </a:bodyPr>
          <a:lstStyle/>
          <a:p>
            <a:r>
              <a:rPr lang="en-US" sz="2800" dirty="0" err="1"/>
              <a:t>Propriétés</a:t>
            </a:r>
            <a:r>
              <a:rPr lang="en-US" sz="2800" dirty="0"/>
              <a:t> </a:t>
            </a:r>
            <a:r>
              <a:rPr lang="en-US" sz="2800" dirty="0" err="1"/>
              <a:t>Analgésiques</a:t>
            </a:r>
            <a:endParaRPr lang="en-US" sz="2800" dirty="0"/>
          </a:p>
          <a:p>
            <a:r>
              <a:rPr lang="en-US" sz="2800" dirty="0" err="1"/>
              <a:t>Sédation</a:t>
            </a:r>
            <a:r>
              <a:rPr lang="en-US" sz="2800" dirty="0"/>
              <a:t> </a:t>
            </a:r>
            <a:r>
              <a:rPr lang="en-US" sz="2800" dirty="0" err="1"/>
              <a:t>consciente</a:t>
            </a:r>
            <a:r>
              <a:rPr lang="en-US" sz="2800" dirty="0"/>
              <a:t> +++</a:t>
            </a:r>
          </a:p>
          <a:p>
            <a:r>
              <a:rPr lang="en-US" sz="2800" dirty="0" err="1"/>
              <a:t>Réflexe</a:t>
            </a:r>
            <a:r>
              <a:rPr lang="en-US" sz="2800" dirty="0"/>
              <a:t> de </a:t>
            </a:r>
            <a:r>
              <a:rPr lang="en-US" sz="2800" dirty="0" err="1"/>
              <a:t>toux</a:t>
            </a:r>
            <a:r>
              <a:rPr lang="en-US" sz="2800" dirty="0"/>
              <a:t> </a:t>
            </a:r>
            <a:r>
              <a:rPr lang="en-US" sz="2800" dirty="0" err="1"/>
              <a:t>préservé</a:t>
            </a:r>
            <a:endParaRPr lang="en-US" sz="2800" dirty="0"/>
          </a:p>
          <a:p>
            <a:r>
              <a:rPr lang="en-US" sz="2800" dirty="0"/>
              <a:t>Courte durée </a:t>
            </a:r>
            <a:r>
              <a:rPr lang="en-US" sz="2800" dirty="0" err="1"/>
              <a:t>d’action</a:t>
            </a:r>
            <a:endParaRPr lang="en-US" sz="2800" dirty="0"/>
          </a:p>
          <a:p>
            <a:r>
              <a:rPr lang="en-US" sz="2800" dirty="0" err="1"/>
              <a:t>Analgésie</a:t>
            </a:r>
            <a:r>
              <a:rPr lang="en-US" sz="2800" dirty="0"/>
              <a:t> </a:t>
            </a:r>
            <a:r>
              <a:rPr lang="en-US" sz="2800" dirty="0" err="1"/>
              <a:t>maximale</a:t>
            </a:r>
            <a:r>
              <a:rPr lang="en-US" sz="2800" dirty="0"/>
              <a:t> </a:t>
            </a:r>
            <a:r>
              <a:rPr lang="en-US" sz="2800" dirty="0" err="1"/>
              <a:t>atteinte</a:t>
            </a:r>
            <a:r>
              <a:rPr lang="en-US" sz="2800" dirty="0"/>
              <a:t> </a:t>
            </a:r>
            <a:r>
              <a:rPr lang="en-US" sz="2800" dirty="0" err="1"/>
              <a:t>en</a:t>
            </a:r>
            <a:r>
              <a:rPr lang="en-US" sz="2800" dirty="0"/>
              <a:t> 3 à 5 minutes</a:t>
            </a:r>
          </a:p>
          <a:p>
            <a:r>
              <a:rPr lang="en-US" sz="2800" dirty="0" err="1"/>
              <a:t>L’effet</a:t>
            </a:r>
            <a:r>
              <a:rPr lang="en-US" sz="2800" dirty="0"/>
              <a:t> </a:t>
            </a:r>
            <a:r>
              <a:rPr lang="en-US" sz="2800" dirty="0" err="1"/>
              <a:t>disparaît</a:t>
            </a:r>
            <a:r>
              <a:rPr lang="en-US" sz="2800" dirty="0"/>
              <a:t> entre 3 et 5 minutes à </a:t>
            </a:r>
            <a:r>
              <a:rPr lang="en-US" sz="2800" dirty="0" err="1"/>
              <a:t>l’arrêt</a:t>
            </a:r>
            <a:r>
              <a:rPr lang="en-US" sz="2800" dirty="0"/>
              <a:t> de son administration</a:t>
            </a:r>
          </a:p>
          <a:p>
            <a:r>
              <a:rPr lang="en-US" sz="2800" dirty="0" err="1"/>
              <a:t>Efficace</a:t>
            </a:r>
            <a:r>
              <a:rPr lang="en-US" sz="2800" dirty="0"/>
              <a:t> dans 80% des </a:t>
            </a:r>
            <a:r>
              <a:rPr lang="en-US" sz="2800" dirty="0" err="1"/>
              <a:t>cas</a:t>
            </a:r>
            <a:endParaRPr lang="en-US" sz="2800" dirty="0"/>
          </a:p>
          <a:p>
            <a:r>
              <a:rPr lang="en-US" sz="2800" dirty="0" err="1"/>
              <a:t>L’administration</a:t>
            </a:r>
            <a:r>
              <a:rPr lang="en-US" sz="2800" dirty="0"/>
              <a:t> ne doit pas </a:t>
            </a:r>
            <a:r>
              <a:rPr lang="en-US" sz="2800" dirty="0" err="1"/>
              <a:t>dépasser</a:t>
            </a:r>
            <a:r>
              <a:rPr lang="en-US" sz="2800" dirty="0"/>
              <a:t> 1 </a:t>
            </a:r>
            <a:r>
              <a:rPr lang="en-US" sz="2800" dirty="0" err="1"/>
              <a:t>heure</a:t>
            </a:r>
            <a:endParaRPr lang="fr-FR" sz="2800" dirty="0"/>
          </a:p>
        </p:txBody>
      </p:sp>
      <p:sp>
        <p:nvSpPr>
          <p:cNvPr id="4" name="Rectangle 6"/>
          <p:cNvSpPr>
            <a:spLocks/>
          </p:cNvSpPr>
          <p:nvPr/>
        </p:nvSpPr>
        <p:spPr bwMode="auto">
          <a:xfrm>
            <a:off x="0" y="0"/>
            <a:ext cx="9144000" cy="620713"/>
          </a:xfrm>
          <a:prstGeom prst="rect">
            <a:avLst/>
          </a:prstGeom>
          <a:solidFill>
            <a:srgbClr val="153D8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rIns="45720" anchor="ctr"/>
          <a:lstStyle/>
          <a:p>
            <a:pPr eaLnBrk="1" hangingPunct="1"/>
            <a:endParaRPr lang="fr-FR" altLang="fr-FR">
              <a:solidFill>
                <a:srgbClr val="FFFFFF"/>
              </a:solidFill>
              <a:latin typeface="Open Sans" pitchFamily="34" charset="0"/>
              <a:cs typeface="Open Sans" pitchFamily="34" charset="0"/>
              <a:sym typeface="Open Sans" pitchFamily="34" charset="0"/>
            </a:endParaRPr>
          </a:p>
        </p:txBody>
      </p:sp>
    </p:spTree>
    <p:extLst>
      <p:ext uri="{BB962C8B-B14F-4D97-AF65-F5344CB8AC3E}">
        <p14:creationId xmlns:p14="http://schemas.microsoft.com/office/powerpoint/2010/main" val="3714909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692696"/>
            <a:ext cx="8229600" cy="1152128"/>
          </a:xfrm>
        </p:spPr>
        <p:txBody>
          <a:bodyPr>
            <a:normAutofit fontScale="90000"/>
          </a:bodyPr>
          <a:lstStyle/>
          <a:p>
            <a:r>
              <a:rPr lang="fr-FR" dirty="0"/>
              <a:t>Kétamine: propriétés pharmacocinétiques</a:t>
            </a:r>
          </a:p>
        </p:txBody>
      </p:sp>
      <p:sp>
        <p:nvSpPr>
          <p:cNvPr id="3" name="Espace réservé du contenu 2"/>
          <p:cNvSpPr>
            <a:spLocks noGrp="1"/>
          </p:cNvSpPr>
          <p:nvPr>
            <p:ph idx="1"/>
          </p:nvPr>
        </p:nvSpPr>
        <p:spPr>
          <a:xfrm>
            <a:off x="457200" y="2132856"/>
            <a:ext cx="8229600" cy="4267944"/>
          </a:xfrm>
        </p:spPr>
        <p:txBody>
          <a:bodyPr>
            <a:normAutofit fontScale="92500" lnSpcReduction="20000"/>
          </a:bodyPr>
          <a:lstStyle/>
          <a:p>
            <a:r>
              <a:rPr lang="en-US" dirty="0"/>
              <a:t>La </a:t>
            </a:r>
            <a:r>
              <a:rPr lang="en-US" dirty="0" err="1"/>
              <a:t>kétamine</a:t>
            </a:r>
            <a:r>
              <a:rPr lang="en-US" dirty="0"/>
              <a:t> </a:t>
            </a:r>
            <a:r>
              <a:rPr lang="en-US" dirty="0" err="1"/>
              <a:t>est</a:t>
            </a:r>
            <a:r>
              <a:rPr lang="en-US" dirty="0"/>
              <a:t> </a:t>
            </a:r>
            <a:r>
              <a:rPr lang="en-US" dirty="0" err="1"/>
              <a:t>une</a:t>
            </a:r>
            <a:r>
              <a:rPr lang="en-US" dirty="0"/>
              <a:t> drogue lipophile qui se fixe peu aux </a:t>
            </a:r>
            <a:r>
              <a:rPr lang="en-US" dirty="0" err="1"/>
              <a:t>protéines</a:t>
            </a:r>
            <a:r>
              <a:rPr lang="en-US" dirty="0"/>
              <a:t> </a:t>
            </a:r>
            <a:r>
              <a:rPr lang="en-US" dirty="0" err="1"/>
              <a:t>plasmatiques</a:t>
            </a:r>
            <a:r>
              <a:rPr lang="en-US" dirty="0"/>
              <a:t> (10-30%).</a:t>
            </a:r>
          </a:p>
          <a:p>
            <a:r>
              <a:rPr lang="en-US" dirty="0"/>
              <a:t>Grand volume de distribution.</a:t>
            </a:r>
          </a:p>
          <a:p>
            <a:r>
              <a:rPr lang="en-US" dirty="0"/>
              <a:t>Son action </a:t>
            </a:r>
            <a:r>
              <a:rPr lang="en-US" dirty="0" err="1"/>
              <a:t>est</a:t>
            </a:r>
            <a:r>
              <a:rPr lang="en-US" dirty="0"/>
              <a:t> </a:t>
            </a:r>
            <a:r>
              <a:rPr lang="en-US" dirty="0" err="1"/>
              <a:t>rapide</a:t>
            </a:r>
            <a:r>
              <a:rPr lang="en-US" dirty="0"/>
              <a:t> et </a:t>
            </a:r>
            <a:r>
              <a:rPr lang="en-US" dirty="0" err="1"/>
              <a:t>sa</a:t>
            </a:r>
            <a:r>
              <a:rPr lang="en-US" dirty="0"/>
              <a:t> demi-vie </a:t>
            </a:r>
            <a:r>
              <a:rPr lang="en-US" dirty="0" err="1"/>
              <a:t>courte</a:t>
            </a:r>
            <a:r>
              <a:rPr lang="en-US" dirty="0"/>
              <a:t>.</a:t>
            </a:r>
          </a:p>
          <a:p>
            <a:r>
              <a:rPr lang="en-US" dirty="0"/>
              <a:t>Elle </a:t>
            </a:r>
            <a:r>
              <a:rPr lang="en-US" dirty="0" err="1"/>
              <a:t>est</a:t>
            </a:r>
            <a:r>
              <a:rPr lang="en-US" dirty="0"/>
              <a:t> </a:t>
            </a:r>
            <a:r>
              <a:rPr lang="en-US" dirty="0" err="1"/>
              <a:t>métabolisée</a:t>
            </a:r>
            <a:r>
              <a:rPr lang="en-US" dirty="0"/>
              <a:t> par le foie et son accumulation dans les </a:t>
            </a:r>
            <a:r>
              <a:rPr lang="en-US" dirty="0" err="1"/>
              <a:t>graisses</a:t>
            </a:r>
            <a:r>
              <a:rPr lang="en-US" dirty="0"/>
              <a:t> </a:t>
            </a:r>
            <a:r>
              <a:rPr lang="en-US" dirty="0" err="1"/>
              <a:t>est</a:t>
            </a:r>
            <a:r>
              <a:rPr lang="en-US" dirty="0"/>
              <a:t> courante </a:t>
            </a:r>
            <a:r>
              <a:rPr lang="en-US" dirty="0" err="1"/>
              <a:t>en</a:t>
            </a:r>
            <a:r>
              <a:rPr lang="en-US" dirty="0"/>
              <a:t> </a:t>
            </a:r>
            <a:r>
              <a:rPr lang="en-US" dirty="0" err="1"/>
              <a:t>cas</a:t>
            </a:r>
            <a:r>
              <a:rPr lang="en-US" dirty="0"/>
              <a:t> </a:t>
            </a:r>
            <a:r>
              <a:rPr lang="en-US" dirty="0" err="1"/>
              <a:t>d’usage</a:t>
            </a:r>
            <a:r>
              <a:rPr lang="en-US" dirty="0"/>
              <a:t> </a:t>
            </a:r>
            <a:r>
              <a:rPr lang="en-US" dirty="0" err="1"/>
              <a:t>prolongé</a:t>
            </a:r>
            <a:r>
              <a:rPr lang="en-US" dirty="0"/>
              <a:t>.</a:t>
            </a:r>
          </a:p>
          <a:p>
            <a:r>
              <a:rPr lang="en-US" dirty="0"/>
              <a:t> Elle </a:t>
            </a:r>
            <a:r>
              <a:rPr lang="en-US" dirty="0" err="1"/>
              <a:t>est</a:t>
            </a:r>
            <a:r>
              <a:rPr lang="en-US" dirty="0"/>
              <a:t> active par quasi </a:t>
            </a:r>
            <a:r>
              <a:rPr lang="en-US" dirty="0" err="1"/>
              <a:t>toutes</a:t>
            </a:r>
            <a:r>
              <a:rPr lang="en-US" dirty="0"/>
              <a:t> les </a:t>
            </a:r>
            <a:r>
              <a:rPr lang="en-US" dirty="0" err="1"/>
              <a:t>voies</a:t>
            </a:r>
            <a:r>
              <a:rPr lang="en-US" dirty="0"/>
              <a:t> </a:t>
            </a:r>
            <a:r>
              <a:rPr lang="en-US" dirty="0" err="1"/>
              <a:t>d’administration</a:t>
            </a:r>
            <a:r>
              <a:rPr lang="en-US" dirty="0"/>
              <a:t> (</a:t>
            </a:r>
            <a:r>
              <a:rPr lang="en-US" dirty="0" err="1"/>
              <a:t>intraveineuse</a:t>
            </a:r>
            <a:r>
              <a:rPr lang="en-US" dirty="0"/>
              <a:t>, </a:t>
            </a:r>
            <a:r>
              <a:rPr lang="en-US" dirty="0" err="1"/>
              <a:t>intramusculaire</a:t>
            </a:r>
            <a:r>
              <a:rPr lang="en-US" dirty="0"/>
              <a:t>, </a:t>
            </a:r>
            <a:r>
              <a:rPr lang="en-US" dirty="0" err="1"/>
              <a:t>sublinguale</a:t>
            </a:r>
            <a:r>
              <a:rPr lang="en-US" dirty="0"/>
              <a:t>, intra-</a:t>
            </a:r>
            <a:r>
              <a:rPr lang="en-US" dirty="0" err="1"/>
              <a:t>rectale</a:t>
            </a:r>
            <a:r>
              <a:rPr lang="en-US" dirty="0"/>
              <a:t>,…).</a:t>
            </a:r>
          </a:p>
        </p:txBody>
      </p:sp>
      <p:pic>
        <p:nvPicPr>
          <p:cNvPr id="4" name="Image 3"/>
          <p:cNvPicPr>
            <a:picLocks noChangeAspect="1"/>
          </p:cNvPicPr>
          <p:nvPr/>
        </p:nvPicPr>
        <p:blipFill>
          <a:blip r:embed="rId3"/>
          <a:stretch>
            <a:fillRect/>
          </a:stretch>
        </p:blipFill>
        <p:spPr>
          <a:xfrm>
            <a:off x="0" y="-36285"/>
            <a:ext cx="9144793" cy="621846"/>
          </a:xfrm>
          <a:prstGeom prst="rect">
            <a:avLst/>
          </a:prstGeom>
        </p:spPr>
      </p:pic>
    </p:spTree>
    <p:extLst>
      <p:ext uri="{BB962C8B-B14F-4D97-AF65-F5344CB8AC3E}">
        <p14:creationId xmlns:p14="http://schemas.microsoft.com/office/powerpoint/2010/main" val="220222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2720398-4E7D-4257-A9AF-058DD37DBAAB}"/>
              </a:ext>
            </a:extLst>
          </p:cNvPr>
          <p:cNvSpPr/>
          <p:nvPr/>
        </p:nvSpPr>
        <p:spPr>
          <a:xfrm>
            <a:off x="3083431" y="898644"/>
            <a:ext cx="2283041" cy="154124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Calibri"/>
            </a:endParaRPr>
          </a:p>
        </p:txBody>
      </p:sp>
      <p:sp>
        <p:nvSpPr>
          <p:cNvPr id="31" name="Rectangle 30">
            <a:extLst>
              <a:ext uri="{FF2B5EF4-FFF2-40B4-BE49-F238E27FC236}">
                <a16:creationId xmlns:a16="http://schemas.microsoft.com/office/drawing/2014/main" id="{E69BB6EB-E0B0-40CC-8F19-BB9AC3E6A6CB}"/>
              </a:ext>
            </a:extLst>
          </p:cNvPr>
          <p:cNvSpPr/>
          <p:nvPr/>
        </p:nvSpPr>
        <p:spPr>
          <a:xfrm>
            <a:off x="722377" y="1214755"/>
            <a:ext cx="1836204" cy="148508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Calibri"/>
            </a:endParaRPr>
          </a:p>
        </p:txBody>
      </p:sp>
      <p:sp>
        <p:nvSpPr>
          <p:cNvPr id="29" name="Rectangle 28"/>
          <p:cNvSpPr/>
          <p:nvPr/>
        </p:nvSpPr>
        <p:spPr>
          <a:xfrm>
            <a:off x="1277634" y="3429000"/>
            <a:ext cx="1836204" cy="178219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Calibri"/>
            </a:endParaRPr>
          </a:p>
        </p:txBody>
      </p:sp>
      <p:sp>
        <p:nvSpPr>
          <p:cNvPr id="28" name="Rectangle 27"/>
          <p:cNvSpPr/>
          <p:nvPr/>
        </p:nvSpPr>
        <p:spPr>
          <a:xfrm>
            <a:off x="6409568" y="3158970"/>
            <a:ext cx="1940894" cy="178219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Calibri"/>
            </a:endParaRPr>
          </a:p>
        </p:txBody>
      </p:sp>
      <p:sp>
        <p:nvSpPr>
          <p:cNvPr id="27" name="Rectangle 26"/>
          <p:cNvSpPr/>
          <p:nvPr/>
        </p:nvSpPr>
        <p:spPr>
          <a:xfrm>
            <a:off x="3640937" y="4134563"/>
            <a:ext cx="1836204" cy="178219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Calibri"/>
            </a:endParaRPr>
          </a:p>
        </p:txBody>
      </p:sp>
      <p:sp>
        <p:nvSpPr>
          <p:cNvPr id="25" name="Rectangle 24"/>
          <p:cNvSpPr/>
          <p:nvPr/>
        </p:nvSpPr>
        <p:spPr>
          <a:xfrm>
            <a:off x="5652120" y="998730"/>
            <a:ext cx="1836204" cy="178219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Calibri"/>
            </a:endParaRPr>
          </a:p>
        </p:txBody>
      </p:sp>
      <p:sp>
        <p:nvSpPr>
          <p:cNvPr id="5123" name="Text Box 3"/>
          <p:cNvSpPr txBox="1">
            <a:spLocks noChangeArrowheads="1"/>
          </p:cNvSpPr>
          <p:nvPr/>
        </p:nvSpPr>
        <p:spPr bwMode="auto">
          <a:xfrm>
            <a:off x="3329862" y="3104964"/>
            <a:ext cx="2862263" cy="600164"/>
          </a:xfrm>
          <a:prstGeom prst="rect">
            <a:avLst/>
          </a:prstGeom>
          <a:noFill/>
          <a:ln w="9525">
            <a:noFill/>
            <a:miter lim="800000"/>
            <a:headEnd/>
            <a:tailEnd/>
          </a:ln>
        </p:spPr>
        <p:txBody>
          <a:bodyPr>
            <a:spAutoFit/>
          </a:bodyPr>
          <a:lstStyle/>
          <a:p>
            <a:pPr defTabSz="685800"/>
            <a:r>
              <a:rPr lang="fr-FR" sz="3300" dirty="0">
                <a:solidFill>
                  <a:prstClr val="black"/>
                </a:solidFill>
                <a:latin typeface="Calibri" pitchFamily="34" charset="0"/>
              </a:rPr>
              <a:t>Kétamine </a:t>
            </a:r>
            <a:endParaRPr lang="fr-FR" sz="3300" b="1" dirty="0">
              <a:solidFill>
                <a:srgbClr val="D60093"/>
              </a:solidFill>
              <a:latin typeface="Calibri" pitchFamily="34" charset="0"/>
            </a:endParaRPr>
          </a:p>
        </p:txBody>
      </p:sp>
      <p:sp>
        <p:nvSpPr>
          <p:cNvPr id="5124" name="Text Box 4"/>
          <p:cNvSpPr txBox="1">
            <a:spLocks noChangeArrowheads="1"/>
          </p:cNvSpPr>
          <p:nvPr/>
        </p:nvSpPr>
        <p:spPr bwMode="auto">
          <a:xfrm>
            <a:off x="1331640" y="2402886"/>
            <a:ext cx="6048375" cy="369332"/>
          </a:xfrm>
          <a:prstGeom prst="rect">
            <a:avLst/>
          </a:prstGeom>
          <a:noFill/>
          <a:ln w="9525">
            <a:noFill/>
            <a:miter lim="800000"/>
            <a:headEnd/>
            <a:tailEnd/>
          </a:ln>
        </p:spPr>
        <p:txBody>
          <a:bodyPr>
            <a:spAutoFit/>
          </a:bodyPr>
          <a:lstStyle/>
          <a:p>
            <a:pPr marL="600075" lvl="1" indent="-257175" defTabSz="685800"/>
            <a:endParaRPr lang="es-ES" b="1">
              <a:solidFill>
                <a:prstClr val="black"/>
              </a:solidFill>
              <a:latin typeface="Calibri"/>
            </a:endParaRPr>
          </a:p>
        </p:txBody>
      </p:sp>
      <p:sp>
        <p:nvSpPr>
          <p:cNvPr id="5125" name="Line 8"/>
          <p:cNvSpPr>
            <a:spLocks noChangeShapeType="1"/>
          </p:cNvSpPr>
          <p:nvPr/>
        </p:nvSpPr>
        <p:spPr bwMode="auto">
          <a:xfrm flipV="1">
            <a:off x="4355976" y="2456892"/>
            <a:ext cx="335" cy="594066"/>
          </a:xfrm>
          <a:prstGeom prst="line">
            <a:avLst/>
          </a:prstGeom>
          <a:noFill/>
          <a:ln w="76200">
            <a:solidFill>
              <a:srgbClr val="CB2447"/>
            </a:solidFill>
            <a:round/>
            <a:headEnd/>
            <a:tailEnd/>
          </a:ln>
        </p:spPr>
        <p:txBody>
          <a:bodyPr/>
          <a:lstStyle/>
          <a:p>
            <a:pPr defTabSz="685800"/>
            <a:endParaRPr lang="fr-FR" sz="1350">
              <a:solidFill>
                <a:prstClr val="black"/>
              </a:solidFill>
              <a:latin typeface="Calibri"/>
            </a:endParaRPr>
          </a:p>
        </p:txBody>
      </p:sp>
      <p:sp>
        <p:nvSpPr>
          <p:cNvPr id="5126" name="Line 9"/>
          <p:cNvSpPr>
            <a:spLocks noChangeShapeType="1"/>
          </p:cNvSpPr>
          <p:nvPr/>
        </p:nvSpPr>
        <p:spPr bwMode="auto">
          <a:xfrm flipV="1">
            <a:off x="2574132" y="3591019"/>
            <a:ext cx="701725" cy="540451"/>
          </a:xfrm>
          <a:prstGeom prst="line">
            <a:avLst/>
          </a:prstGeom>
          <a:noFill/>
          <a:ln w="76200">
            <a:solidFill>
              <a:srgbClr val="CB2447"/>
            </a:solidFill>
            <a:round/>
            <a:headEnd/>
            <a:tailEnd/>
          </a:ln>
        </p:spPr>
        <p:txBody>
          <a:bodyPr/>
          <a:lstStyle/>
          <a:p>
            <a:pPr defTabSz="685800"/>
            <a:endParaRPr lang="fr-FR" sz="1350">
              <a:solidFill>
                <a:prstClr val="black"/>
              </a:solidFill>
              <a:latin typeface="Calibri"/>
            </a:endParaRPr>
          </a:p>
        </p:txBody>
      </p:sp>
      <p:sp>
        <p:nvSpPr>
          <p:cNvPr id="5128" name="Line 11"/>
          <p:cNvSpPr>
            <a:spLocks noChangeShapeType="1"/>
          </p:cNvSpPr>
          <p:nvPr/>
        </p:nvSpPr>
        <p:spPr bwMode="auto">
          <a:xfrm flipV="1">
            <a:off x="5004048" y="2348879"/>
            <a:ext cx="702078" cy="702078"/>
          </a:xfrm>
          <a:prstGeom prst="line">
            <a:avLst/>
          </a:prstGeom>
          <a:noFill/>
          <a:ln w="76200">
            <a:solidFill>
              <a:srgbClr val="CB2447"/>
            </a:solidFill>
            <a:round/>
            <a:headEnd/>
            <a:tailEnd/>
          </a:ln>
        </p:spPr>
        <p:txBody>
          <a:bodyPr/>
          <a:lstStyle/>
          <a:p>
            <a:pPr defTabSz="685800"/>
            <a:endParaRPr lang="fr-FR" sz="1350">
              <a:solidFill>
                <a:prstClr val="black"/>
              </a:solidFill>
              <a:latin typeface="Calibri"/>
            </a:endParaRPr>
          </a:p>
        </p:txBody>
      </p:sp>
      <p:sp>
        <p:nvSpPr>
          <p:cNvPr id="5129" name="Line 12"/>
          <p:cNvSpPr>
            <a:spLocks noChangeShapeType="1"/>
          </p:cNvSpPr>
          <p:nvPr/>
        </p:nvSpPr>
        <p:spPr bwMode="auto">
          <a:xfrm>
            <a:off x="2303749" y="2186863"/>
            <a:ext cx="1080008" cy="863519"/>
          </a:xfrm>
          <a:prstGeom prst="line">
            <a:avLst/>
          </a:prstGeom>
          <a:noFill/>
          <a:ln w="76200">
            <a:solidFill>
              <a:srgbClr val="CB2447"/>
            </a:solidFill>
            <a:round/>
            <a:headEnd/>
            <a:tailEnd/>
          </a:ln>
        </p:spPr>
        <p:txBody>
          <a:bodyPr/>
          <a:lstStyle/>
          <a:p>
            <a:pPr defTabSz="685800"/>
            <a:endParaRPr lang="fr-FR" sz="1350">
              <a:solidFill>
                <a:prstClr val="black"/>
              </a:solidFill>
              <a:latin typeface="Calibri"/>
            </a:endParaRPr>
          </a:p>
        </p:txBody>
      </p:sp>
      <p:sp>
        <p:nvSpPr>
          <p:cNvPr id="5131" name="Line 21"/>
          <p:cNvSpPr>
            <a:spLocks noChangeShapeType="1"/>
          </p:cNvSpPr>
          <p:nvPr/>
        </p:nvSpPr>
        <p:spPr bwMode="auto">
          <a:xfrm flipH="1" flipV="1">
            <a:off x="4463987" y="3649453"/>
            <a:ext cx="54008" cy="702078"/>
          </a:xfrm>
          <a:prstGeom prst="line">
            <a:avLst/>
          </a:prstGeom>
          <a:noFill/>
          <a:ln w="76200">
            <a:solidFill>
              <a:srgbClr val="CB2447"/>
            </a:solidFill>
            <a:round/>
            <a:headEnd/>
            <a:tailEnd/>
          </a:ln>
        </p:spPr>
        <p:txBody>
          <a:bodyPr/>
          <a:lstStyle/>
          <a:p>
            <a:pPr defTabSz="685800"/>
            <a:endParaRPr lang="fr-FR" sz="1350">
              <a:solidFill>
                <a:prstClr val="black"/>
              </a:solidFill>
              <a:latin typeface="Calibri"/>
            </a:endParaRPr>
          </a:p>
        </p:txBody>
      </p:sp>
      <p:sp>
        <p:nvSpPr>
          <p:cNvPr id="5133" name="Text Box 31"/>
          <p:cNvSpPr txBox="1">
            <a:spLocks noChangeArrowheads="1"/>
          </p:cNvSpPr>
          <p:nvPr/>
        </p:nvSpPr>
        <p:spPr bwMode="auto">
          <a:xfrm>
            <a:off x="5366472" y="2431263"/>
            <a:ext cx="2429738" cy="305598"/>
          </a:xfrm>
          <a:prstGeom prst="rect">
            <a:avLst/>
          </a:prstGeom>
          <a:noFill/>
          <a:ln w="9525">
            <a:noFill/>
            <a:miter lim="800000"/>
            <a:headEnd/>
            <a:tailEnd/>
          </a:ln>
        </p:spPr>
        <p:txBody>
          <a:bodyPr wrap="square">
            <a:spAutoFit/>
          </a:bodyPr>
          <a:lstStyle/>
          <a:p>
            <a:pPr algn="ctr" defTabSz="685800"/>
            <a:r>
              <a:rPr lang="fr-FR" sz="1350" dirty="0">
                <a:solidFill>
                  <a:prstClr val="black"/>
                </a:solidFill>
                <a:latin typeface="Calibri"/>
              </a:rPr>
              <a:t>SYMPATHICOMIM</a:t>
            </a:r>
            <a:r>
              <a:rPr lang="fr-FR" sz="1350" dirty="0"/>
              <a:t>É</a:t>
            </a:r>
            <a:r>
              <a:rPr lang="fr-FR" sz="1350" dirty="0">
                <a:solidFill>
                  <a:prstClr val="black"/>
                </a:solidFill>
                <a:latin typeface="Calibri"/>
              </a:rPr>
              <a:t>TIQUE</a:t>
            </a:r>
          </a:p>
        </p:txBody>
      </p:sp>
      <p:sp>
        <p:nvSpPr>
          <p:cNvPr id="5139" name="Text Box 38"/>
          <p:cNvSpPr txBox="1">
            <a:spLocks noChangeArrowheads="1"/>
          </p:cNvSpPr>
          <p:nvPr/>
        </p:nvSpPr>
        <p:spPr bwMode="auto">
          <a:xfrm>
            <a:off x="1714451" y="1715658"/>
            <a:ext cx="894989" cy="507831"/>
          </a:xfrm>
          <a:prstGeom prst="rect">
            <a:avLst/>
          </a:prstGeom>
          <a:noFill/>
          <a:ln w="9525">
            <a:noFill/>
            <a:miter lim="800000"/>
            <a:headEnd/>
            <a:tailEnd/>
          </a:ln>
        </p:spPr>
        <p:txBody>
          <a:bodyPr wrap="none">
            <a:spAutoFit/>
          </a:bodyPr>
          <a:lstStyle/>
          <a:p>
            <a:pPr algn="ctr" defTabSz="685800"/>
            <a:r>
              <a:rPr lang="fr-FR" sz="1350" dirty="0">
                <a:solidFill>
                  <a:prstClr val="black"/>
                </a:solidFill>
                <a:latin typeface="Calibri"/>
              </a:rPr>
              <a:t>S</a:t>
            </a:r>
            <a:r>
              <a:rPr lang="fr-FR" sz="1350" dirty="0"/>
              <a:t>É</a:t>
            </a:r>
            <a:r>
              <a:rPr lang="fr-FR" sz="1350" dirty="0">
                <a:solidFill>
                  <a:prstClr val="black"/>
                </a:solidFill>
                <a:latin typeface="Calibri"/>
              </a:rPr>
              <a:t>DATION</a:t>
            </a:r>
          </a:p>
          <a:p>
            <a:pPr algn="ctr" defTabSz="685800"/>
            <a:r>
              <a:rPr lang="fr-FR" sz="1350" dirty="0">
                <a:solidFill>
                  <a:prstClr val="black"/>
                </a:solidFill>
                <a:latin typeface="Calibri"/>
              </a:rPr>
              <a:t>Analgésie </a:t>
            </a:r>
          </a:p>
        </p:txBody>
      </p:sp>
      <p:sp>
        <p:nvSpPr>
          <p:cNvPr id="5140" name="Text Box 39"/>
          <p:cNvSpPr txBox="1">
            <a:spLocks noChangeArrowheads="1"/>
          </p:cNvSpPr>
          <p:nvPr/>
        </p:nvSpPr>
        <p:spPr bwMode="auto">
          <a:xfrm>
            <a:off x="3671631" y="2043282"/>
            <a:ext cx="989566" cy="300082"/>
          </a:xfrm>
          <a:prstGeom prst="rect">
            <a:avLst/>
          </a:prstGeom>
          <a:noFill/>
          <a:ln w="9525">
            <a:noFill/>
            <a:miter lim="800000"/>
            <a:headEnd/>
            <a:tailEnd/>
          </a:ln>
        </p:spPr>
        <p:txBody>
          <a:bodyPr wrap="none">
            <a:spAutoFit/>
          </a:bodyPr>
          <a:lstStyle/>
          <a:p>
            <a:pPr algn="ctr" defTabSz="685800"/>
            <a:r>
              <a:rPr lang="fr-FR" sz="1350" dirty="0">
                <a:solidFill>
                  <a:prstClr val="black"/>
                </a:solidFill>
                <a:latin typeface="Calibri"/>
              </a:rPr>
              <a:t>CATALEPSIE</a:t>
            </a:r>
          </a:p>
        </p:txBody>
      </p:sp>
      <p:sp>
        <p:nvSpPr>
          <p:cNvPr id="5141" name="Text Box 40"/>
          <p:cNvSpPr txBox="1">
            <a:spLocks noChangeArrowheads="1"/>
          </p:cNvSpPr>
          <p:nvPr/>
        </p:nvSpPr>
        <p:spPr bwMode="auto">
          <a:xfrm>
            <a:off x="1306570" y="4887162"/>
            <a:ext cx="1755032" cy="300082"/>
          </a:xfrm>
          <a:prstGeom prst="rect">
            <a:avLst/>
          </a:prstGeom>
          <a:noFill/>
          <a:ln w="9525">
            <a:noFill/>
            <a:miter lim="800000"/>
            <a:headEnd/>
            <a:tailEnd/>
          </a:ln>
        </p:spPr>
        <p:txBody>
          <a:bodyPr wrap="none">
            <a:spAutoFit/>
          </a:bodyPr>
          <a:lstStyle/>
          <a:p>
            <a:pPr algn="ctr" defTabSz="685800"/>
            <a:r>
              <a:rPr lang="fr-FR" sz="1350" dirty="0">
                <a:solidFill>
                  <a:prstClr val="black"/>
                </a:solidFill>
                <a:latin typeface="Calibri"/>
              </a:rPr>
              <a:t>BRONCHODILATATEUR</a:t>
            </a:r>
          </a:p>
        </p:txBody>
      </p:sp>
      <p:sp>
        <p:nvSpPr>
          <p:cNvPr id="16" name="ZoneTexte 15"/>
          <p:cNvSpPr txBox="1"/>
          <p:nvPr/>
        </p:nvSpPr>
        <p:spPr>
          <a:xfrm>
            <a:off x="6192125" y="3234499"/>
            <a:ext cx="2348527" cy="507831"/>
          </a:xfrm>
          <a:prstGeom prst="rect">
            <a:avLst/>
          </a:prstGeom>
          <a:noFill/>
        </p:spPr>
        <p:txBody>
          <a:bodyPr wrap="square" rtlCol="0">
            <a:spAutoFit/>
          </a:bodyPr>
          <a:lstStyle/>
          <a:p>
            <a:pPr algn="ctr" defTabSz="685800"/>
            <a:r>
              <a:rPr lang="fr-FR" sz="1350" dirty="0">
                <a:solidFill>
                  <a:prstClr val="black"/>
                </a:solidFill>
                <a:latin typeface="Calibri"/>
              </a:rPr>
              <a:t>Protecteur du Système</a:t>
            </a:r>
            <a:br>
              <a:rPr lang="fr-FR" sz="1350" dirty="0">
                <a:solidFill>
                  <a:prstClr val="black"/>
                </a:solidFill>
                <a:latin typeface="Calibri"/>
              </a:rPr>
            </a:br>
            <a:r>
              <a:rPr lang="fr-FR" sz="1350" dirty="0">
                <a:solidFill>
                  <a:prstClr val="black"/>
                </a:solidFill>
                <a:latin typeface="Calibri"/>
              </a:rPr>
              <a:t>Nerveux Central</a:t>
            </a:r>
          </a:p>
        </p:txBody>
      </p:sp>
      <p:pic>
        <p:nvPicPr>
          <p:cNvPr id="1026" name="Picture 2"/>
          <p:cNvPicPr>
            <a:picLocks noChangeAspect="1" noChangeArrowheads="1"/>
          </p:cNvPicPr>
          <p:nvPr/>
        </p:nvPicPr>
        <p:blipFill>
          <a:blip r:embed="rId3" cstate="print"/>
          <a:srcRect l="25988" t="54166" r="65350" b="26235"/>
          <a:stretch>
            <a:fillRect/>
          </a:stretch>
        </p:blipFill>
        <p:spPr bwMode="auto">
          <a:xfrm>
            <a:off x="1547664" y="3591018"/>
            <a:ext cx="972108" cy="1237229"/>
          </a:xfrm>
          <a:prstGeom prst="rect">
            <a:avLst/>
          </a:prstGeom>
          <a:ln>
            <a:noFill/>
          </a:ln>
          <a:effectLst>
            <a:outerShdw blurRad="292100" dist="139700" dir="2700000" algn="tl" rotWithShape="0">
              <a:srgbClr val="333333">
                <a:alpha val="65000"/>
              </a:srgbClr>
            </a:outerShdw>
          </a:effectLst>
        </p:spPr>
      </p:pic>
      <p:pic>
        <p:nvPicPr>
          <p:cNvPr id="1030" name="Picture 6" descr="RÃ©sultat de recherche d'images pour &quot;cerveau&quot;"/>
          <p:cNvPicPr>
            <a:picLocks noChangeAspect="1" noChangeArrowheads="1"/>
          </p:cNvPicPr>
          <p:nvPr/>
        </p:nvPicPr>
        <p:blipFill>
          <a:blip r:embed="rId4" cstate="print"/>
          <a:srcRect t="18251" r="3125"/>
          <a:stretch>
            <a:fillRect/>
          </a:stretch>
        </p:blipFill>
        <p:spPr bwMode="auto">
          <a:xfrm>
            <a:off x="6516218" y="3777376"/>
            <a:ext cx="1674186" cy="1059582"/>
          </a:xfrm>
          <a:prstGeom prst="rect">
            <a:avLst/>
          </a:prstGeom>
          <a:ln>
            <a:noFill/>
          </a:ln>
          <a:effectLst>
            <a:outerShdw blurRad="292100" dist="139700" dir="2700000" algn="tl" rotWithShape="0">
              <a:srgbClr val="333333">
                <a:alpha val="65000"/>
              </a:srgbClr>
            </a:outerShdw>
          </a:effectLst>
        </p:spPr>
      </p:pic>
      <p:pic>
        <p:nvPicPr>
          <p:cNvPr id="1032" name="Picture 8" descr="RÃ©sultat de recherche d'images pour &quot;myocarde&quot;"/>
          <p:cNvPicPr>
            <a:picLocks noChangeAspect="1" noChangeArrowheads="1"/>
          </p:cNvPicPr>
          <p:nvPr/>
        </p:nvPicPr>
        <p:blipFill>
          <a:blip r:embed="rId5" cstate="print"/>
          <a:srcRect l="5234" t="26346" r="59874" b="26816"/>
          <a:stretch>
            <a:fillRect/>
          </a:stretch>
        </p:blipFill>
        <p:spPr bwMode="auto">
          <a:xfrm>
            <a:off x="5936699" y="1104597"/>
            <a:ext cx="1164505" cy="1242138"/>
          </a:xfrm>
          <a:prstGeom prst="rect">
            <a:avLst/>
          </a:prstGeom>
          <a:ln>
            <a:noFill/>
          </a:ln>
          <a:effectLst>
            <a:outerShdw blurRad="292100" dist="139700" dir="2700000" algn="tl" rotWithShape="0">
              <a:srgbClr val="333333">
                <a:alpha val="65000"/>
              </a:srgbClr>
            </a:outerShdw>
          </a:effectLst>
        </p:spPr>
      </p:pic>
      <p:pic>
        <p:nvPicPr>
          <p:cNvPr id="1034" name="Picture 10" descr="RÃ©sultat de recherche d'images pour &quot;poumon&quot;"/>
          <p:cNvPicPr>
            <a:picLocks noChangeAspect="1" noChangeArrowheads="1"/>
          </p:cNvPicPr>
          <p:nvPr/>
        </p:nvPicPr>
        <p:blipFill>
          <a:blip r:embed="rId6" cstate="print"/>
          <a:srcRect b="12995"/>
          <a:stretch>
            <a:fillRect/>
          </a:stretch>
        </p:blipFill>
        <p:spPr bwMode="auto">
          <a:xfrm>
            <a:off x="3813188" y="4758747"/>
            <a:ext cx="1439611" cy="1026113"/>
          </a:xfrm>
          <a:prstGeom prst="rect">
            <a:avLst/>
          </a:prstGeom>
          <a:ln>
            <a:noFill/>
          </a:ln>
          <a:effectLst>
            <a:outerShdw blurRad="292100" dist="139700" dir="2700000" algn="tl" rotWithShape="0">
              <a:srgbClr val="333333">
                <a:alpha val="65000"/>
              </a:srgbClr>
            </a:outerShdw>
          </a:effectLst>
        </p:spPr>
      </p:pic>
      <p:sp>
        <p:nvSpPr>
          <p:cNvPr id="23" name="Line 10"/>
          <p:cNvSpPr>
            <a:spLocks noChangeShapeType="1"/>
          </p:cNvSpPr>
          <p:nvPr/>
        </p:nvSpPr>
        <p:spPr bwMode="auto">
          <a:xfrm flipH="1" flipV="1">
            <a:off x="5112061" y="3699030"/>
            <a:ext cx="918103" cy="486054"/>
          </a:xfrm>
          <a:prstGeom prst="line">
            <a:avLst/>
          </a:prstGeom>
          <a:noFill/>
          <a:ln w="76200">
            <a:solidFill>
              <a:srgbClr val="CB2447"/>
            </a:solidFill>
            <a:round/>
            <a:headEnd/>
            <a:tailEnd/>
          </a:ln>
        </p:spPr>
        <p:txBody>
          <a:bodyPr/>
          <a:lstStyle/>
          <a:p>
            <a:pPr defTabSz="685800"/>
            <a:endParaRPr lang="fr-FR" sz="1350">
              <a:solidFill>
                <a:prstClr val="black"/>
              </a:solidFill>
              <a:latin typeface="Calibri"/>
            </a:endParaRPr>
          </a:p>
        </p:txBody>
      </p:sp>
      <p:sp>
        <p:nvSpPr>
          <p:cNvPr id="26" name="Text Box 31"/>
          <p:cNvSpPr txBox="1">
            <a:spLocks noChangeArrowheads="1"/>
          </p:cNvSpPr>
          <p:nvPr/>
        </p:nvSpPr>
        <p:spPr bwMode="auto">
          <a:xfrm>
            <a:off x="3839078" y="4229542"/>
            <a:ext cx="1448217" cy="507831"/>
          </a:xfrm>
          <a:prstGeom prst="rect">
            <a:avLst/>
          </a:prstGeom>
          <a:noFill/>
          <a:ln w="9525">
            <a:noFill/>
            <a:miter lim="800000"/>
            <a:headEnd/>
            <a:tailEnd/>
          </a:ln>
        </p:spPr>
        <p:txBody>
          <a:bodyPr wrap="none">
            <a:spAutoFit/>
          </a:bodyPr>
          <a:lstStyle/>
          <a:p>
            <a:pPr algn="ctr" defTabSz="685800"/>
            <a:r>
              <a:rPr lang="fr-FR" sz="1350" dirty="0">
                <a:solidFill>
                  <a:prstClr val="black"/>
                </a:solidFill>
              </a:rPr>
              <a:t>Pas de dépression</a:t>
            </a:r>
            <a:br>
              <a:rPr lang="fr-FR" sz="1350" dirty="0">
                <a:solidFill>
                  <a:prstClr val="black"/>
                </a:solidFill>
              </a:rPr>
            </a:br>
            <a:r>
              <a:rPr lang="fr-FR" sz="1350" dirty="0">
                <a:solidFill>
                  <a:prstClr val="black"/>
                </a:solidFill>
              </a:rPr>
              <a:t>respiratoire</a:t>
            </a:r>
            <a:endParaRPr lang="fr-FR" sz="1350" dirty="0">
              <a:solidFill>
                <a:prstClr val="black"/>
              </a:solidFill>
              <a:latin typeface="Calibri"/>
            </a:endParaRPr>
          </a:p>
        </p:txBody>
      </p:sp>
      <p:pic>
        <p:nvPicPr>
          <p:cNvPr id="2" name="Picture 2" descr="Tips for Geriatric Procedural Sedation - Academic Life in Emergency Medicine">
            <a:extLst>
              <a:ext uri="{FF2B5EF4-FFF2-40B4-BE49-F238E27FC236}">
                <a16:creationId xmlns:a16="http://schemas.microsoft.com/office/drawing/2014/main" id="{FCBB1EF8-7AE5-4F50-AB50-C4F80DADE8E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7933" b="33419"/>
          <a:stretch/>
        </p:blipFill>
        <p:spPr bwMode="auto">
          <a:xfrm>
            <a:off x="706502" y="1151155"/>
            <a:ext cx="1022859" cy="1170070"/>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4">
            <a:extLst>
              <a:ext uri="{FF2B5EF4-FFF2-40B4-BE49-F238E27FC236}">
                <a16:creationId xmlns:a16="http://schemas.microsoft.com/office/drawing/2014/main" id="{B307059B-DF90-4B8D-A31D-AE3B08A2E1B6}"/>
              </a:ext>
            </a:extLst>
          </p:cNvPr>
          <p:cNvSpPr txBox="1">
            <a:spLocks noChangeArrowheads="1"/>
          </p:cNvSpPr>
          <p:nvPr/>
        </p:nvSpPr>
        <p:spPr bwMode="auto">
          <a:xfrm>
            <a:off x="1827009" y="2552195"/>
            <a:ext cx="6048375" cy="369332"/>
          </a:xfrm>
          <a:prstGeom prst="rect">
            <a:avLst/>
          </a:prstGeom>
          <a:noFill/>
          <a:ln w="9525">
            <a:noFill/>
            <a:miter lim="800000"/>
            <a:headEnd/>
            <a:tailEnd/>
          </a:ln>
        </p:spPr>
        <p:txBody>
          <a:bodyPr>
            <a:spAutoFit/>
          </a:bodyPr>
          <a:lstStyle/>
          <a:p>
            <a:pPr marL="600075" lvl="1" indent="-257175" defTabSz="685800"/>
            <a:endParaRPr lang="es-ES" b="1">
              <a:solidFill>
                <a:prstClr val="black"/>
              </a:solidFill>
              <a:latin typeface="Calibri"/>
            </a:endParaRPr>
          </a:p>
        </p:txBody>
      </p:sp>
      <p:pic>
        <p:nvPicPr>
          <p:cNvPr id="1028" name="Picture 4" descr="Ce document est le fruit d'un long travail approuvé par le jury de  soutenance et mis à disposition de l'ensemble de la communa">
            <a:extLst>
              <a:ext uri="{FF2B5EF4-FFF2-40B4-BE49-F238E27FC236}">
                <a16:creationId xmlns:a16="http://schemas.microsoft.com/office/drawing/2014/main" id="{7D3BA1C8-AE8C-47E4-90D8-E81B5213E5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7586" y="1073141"/>
            <a:ext cx="2087474" cy="91134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0" y="332656"/>
            <a:ext cx="9144000" cy="646331"/>
          </a:xfrm>
          <a:prstGeom prst="rect">
            <a:avLst/>
          </a:prstGeom>
          <a:noFill/>
        </p:spPr>
        <p:txBody>
          <a:bodyPr wrap="square" rtlCol="0">
            <a:spAutoFit/>
          </a:bodyPr>
          <a:lstStyle/>
          <a:p>
            <a:pPr algn="ctr"/>
            <a:r>
              <a:rPr lang="fr-FR" sz="3600" dirty="0"/>
              <a:t>Kétamine: propriétés pharmacodynamiques</a:t>
            </a:r>
          </a:p>
        </p:txBody>
      </p:sp>
    </p:spTree>
    <p:extLst>
      <p:ext uri="{BB962C8B-B14F-4D97-AF65-F5344CB8AC3E}">
        <p14:creationId xmlns:p14="http://schemas.microsoft.com/office/powerpoint/2010/main" val="286349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0563" y="480470"/>
            <a:ext cx="8229600" cy="1143000"/>
          </a:xfrm>
        </p:spPr>
        <p:txBody>
          <a:bodyPr/>
          <a:lstStyle/>
          <a:p>
            <a:r>
              <a:rPr lang="fr-FR" dirty="0"/>
              <a:t>Guidelines Américaines</a:t>
            </a:r>
          </a:p>
        </p:txBody>
      </p:sp>
      <p:pic>
        <p:nvPicPr>
          <p:cNvPr id="1027" name="Picture 3"/>
          <p:cNvPicPr>
            <a:picLocks noChangeAspect="1" noChangeArrowheads="1"/>
          </p:cNvPicPr>
          <p:nvPr/>
        </p:nvPicPr>
        <p:blipFill>
          <a:blip r:embed="rId3" cstate="print"/>
          <a:srcRect l="9056" t="15400" r="9833" b="10401"/>
          <a:stretch>
            <a:fillRect/>
          </a:stretch>
        </p:blipFill>
        <p:spPr bwMode="auto">
          <a:xfrm>
            <a:off x="1283877" y="1916832"/>
            <a:ext cx="6717124" cy="3456384"/>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3977934" y="5555268"/>
            <a:ext cx="6318702" cy="338554"/>
          </a:xfrm>
          <a:prstGeom prst="rect">
            <a:avLst/>
          </a:prstGeom>
        </p:spPr>
        <p:txBody>
          <a:bodyPr wrap="square">
            <a:spAutoFit/>
          </a:bodyPr>
          <a:lstStyle/>
          <a:p>
            <a:r>
              <a:rPr lang="en-US" sz="1600" dirty="0"/>
              <a:t>Regional Anesthesia and Pain Medicine, 43, 5, July 2018 </a:t>
            </a:r>
            <a:endParaRPr lang="fr-FR" sz="1600" dirty="0"/>
          </a:p>
        </p:txBody>
      </p:sp>
      <p:sp>
        <p:nvSpPr>
          <p:cNvPr id="6" name="Rectangle 5"/>
          <p:cNvSpPr/>
          <p:nvPr/>
        </p:nvSpPr>
        <p:spPr>
          <a:xfrm>
            <a:off x="2465766" y="4293096"/>
            <a:ext cx="2646294" cy="270030"/>
          </a:xfrm>
          <a:prstGeom prst="rect">
            <a:avLst/>
          </a:prstGeom>
          <a:solidFill>
            <a:srgbClr val="FFFF00">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7" name="Rectangle 6"/>
          <p:cNvSpPr/>
          <p:nvPr/>
        </p:nvSpPr>
        <p:spPr>
          <a:xfrm>
            <a:off x="2519772" y="2942946"/>
            <a:ext cx="2916324" cy="432048"/>
          </a:xfrm>
          <a:prstGeom prst="rect">
            <a:avLst/>
          </a:prstGeom>
          <a:solidFill>
            <a:srgbClr val="FFFF00">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8" name="Rectangle 7"/>
          <p:cNvSpPr/>
          <p:nvPr/>
        </p:nvSpPr>
        <p:spPr>
          <a:xfrm>
            <a:off x="2573778" y="3645024"/>
            <a:ext cx="2970330" cy="6480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 name="Rectangle 8"/>
          <p:cNvSpPr/>
          <p:nvPr/>
        </p:nvSpPr>
        <p:spPr>
          <a:xfrm>
            <a:off x="3005826" y="4671138"/>
            <a:ext cx="432048" cy="162018"/>
          </a:xfrm>
          <a:prstGeom prst="rect">
            <a:avLst/>
          </a:prstGeom>
          <a:solidFill>
            <a:srgbClr val="FFFF00">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pic>
        <p:nvPicPr>
          <p:cNvPr id="3" name="Image 2"/>
          <p:cNvPicPr>
            <a:picLocks noChangeAspect="1"/>
          </p:cNvPicPr>
          <p:nvPr/>
        </p:nvPicPr>
        <p:blipFill>
          <a:blip r:embed="rId4"/>
          <a:stretch>
            <a:fillRect/>
          </a:stretch>
        </p:blipFill>
        <p:spPr>
          <a:xfrm>
            <a:off x="-27033" y="0"/>
            <a:ext cx="9144793" cy="621846"/>
          </a:xfrm>
          <a:prstGeom prst="rect">
            <a:avLst/>
          </a:prstGeom>
        </p:spPr>
      </p:pic>
    </p:spTree>
    <p:extLst>
      <p:ext uri="{BB962C8B-B14F-4D97-AF65-F5344CB8AC3E}">
        <p14:creationId xmlns:p14="http://schemas.microsoft.com/office/powerpoint/2010/main" val="1849299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440124" y="657084"/>
            <a:ext cx="8229600" cy="1143000"/>
          </a:xfrm>
        </p:spPr>
        <p:txBody>
          <a:bodyPr>
            <a:normAutofit fontScale="90000"/>
          </a:bodyPr>
          <a:lstStyle/>
          <a:p>
            <a:r>
              <a:rPr lang="fr-FR" sz="4400" dirty="0"/>
              <a:t>Délire sous Kétamine</a:t>
            </a:r>
            <a:br>
              <a:rPr lang="fr-FR" dirty="0"/>
            </a:br>
            <a:endParaRPr lang="fr-FR" dirty="0"/>
          </a:p>
        </p:txBody>
      </p:sp>
      <p:sp>
        <p:nvSpPr>
          <p:cNvPr id="8" name="Espace réservé du contenu 7"/>
          <p:cNvSpPr>
            <a:spLocks noGrp="1"/>
          </p:cNvSpPr>
          <p:nvPr>
            <p:ph idx="1"/>
          </p:nvPr>
        </p:nvSpPr>
        <p:spPr/>
        <p:txBody>
          <a:bodyPr>
            <a:normAutofit fontScale="92500"/>
          </a:bodyPr>
          <a:lstStyle/>
          <a:p>
            <a:r>
              <a:rPr lang="en-US" dirty="0" err="1"/>
              <a:t>Psychédélique</a:t>
            </a:r>
            <a:r>
              <a:rPr lang="en-US" dirty="0"/>
              <a:t> </a:t>
            </a:r>
          </a:p>
          <a:p>
            <a:r>
              <a:rPr lang="en-US" dirty="0"/>
              <a:t>Hallucinations </a:t>
            </a:r>
            <a:r>
              <a:rPr lang="en-US" dirty="0" err="1"/>
              <a:t>visuelles</a:t>
            </a:r>
            <a:r>
              <a:rPr lang="en-US" dirty="0"/>
              <a:t> et </a:t>
            </a:r>
            <a:r>
              <a:rPr lang="en-US" dirty="0" err="1"/>
              <a:t>auditives</a:t>
            </a:r>
            <a:r>
              <a:rPr lang="en-US" dirty="0"/>
              <a:t> très </a:t>
            </a:r>
            <a:r>
              <a:rPr lang="en-US" dirty="0" err="1"/>
              <a:t>marquées</a:t>
            </a:r>
            <a:endParaRPr lang="en-US" dirty="0"/>
          </a:p>
          <a:p>
            <a:r>
              <a:rPr lang="en-US" dirty="0"/>
              <a:t>Impression de dissociation entre le corps et </a:t>
            </a:r>
            <a:r>
              <a:rPr lang="en-US" dirty="0" err="1"/>
              <a:t>l’esprit</a:t>
            </a:r>
            <a:r>
              <a:rPr lang="en-US" dirty="0"/>
              <a:t>, sensation de </a:t>
            </a:r>
            <a:r>
              <a:rPr lang="en-US" dirty="0" err="1"/>
              <a:t>décorporation</a:t>
            </a:r>
            <a:r>
              <a:rPr lang="en-US" dirty="0"/>
              <a:t>/de se </a:t>
            </a:r>
            <a:r>
              <a:rPr lang="en-US" dirty="0" err="1"/>
              <a:t>voir</a:t>
            </a:r>
            <a:endParaRPr lang="en-US" dirty="0"/>
          </a:p>
          <a:p>
            <a:r>
              <a:rPr lang="en-US" dirty="0" err="1"/>
              <a:t>Affecte</a:t>
            </a:r>
            <a:r>
              <a:rPr lang="en-US" dirty="0"/>
              <a:t> les </a:t>
            </a:r>
            <a:r>
              <a:rPr lang="en-US" dirty="0" err="1"/>
              <a:t>sens</a:t>
            </a:r>
            <a:r>
              <a:rPr lang="en-US" dirty="0"/>
              <a:t>, le </a:t>
            </a:r>
            <a:r>
              <a:rPr lang="en-US" dirty="0" err="1"/>
              <a:t>jugement</a:t>
            </a:r>
            <a:r>
              <a:rPr lang="en-US" dirty="0"/>
              <a:t> </a:t>
            </a:r>
            <a:r>
              <a:rPr lang="en-US" dirty="0" err="1"/>
              <a:t>ou</a:t>
            </a:r>
            <a:r>
              <a:rPr lang="en-US" dirty="0"/>
              <a:t> la coordination </a:t>
            </a:r>
            <a:r>
              <a:rPr lang="en-US" dirty="0" err="1"/>
              <a:t>motrice</a:t>
            </a:r>
            <a:endParaRPr lang="en-US" dirty="0"/>
          </a:p>
          <a:p>
            <a:r>
              <a:rPr lang="en-US" dirty="0"/>
              <a:t>Cauchemars </a:t>
            </a:r>
            <a:r>
              <a:rPr lang="en-US" dirty="0" err="1"/>
              <a:t>ou</a:t>
            </a:r>
            <a:r>
              <a:rPr lang="en-US" dirty="0"/>
              <a:t> experience de mort </a:t>
            </a:r>
            <a:r>
              <a:rPr lang="en-US" dirty="0" err="1"/>
              <a:t>imminente</a:t>
            </a:r>
            <a:endParaRPr lang="en-US" dirty="0"/>
          </a:p>
          <a:p>
            <a:endParaRPr lang="en-US" dirty="0"/>
          </a:p>
          <a:p>
            <a:r>
              <a:rPr lang="en-US" sz="3200" dirty="0"/>
              <a:t>Les hallucinations </a:t>
            </a:r>
            <a:r>
              <a:rPr lang="en-US" sz="3200" dirty="0" err="1"/>
              <a:t>peuvent</a:t>
            </a:r>
            <a:r>
              <a:rPr lang="en-US" sz="3200" dirty="0"/>
              <a:t> </a:t>
            </a:r>
            <a:r>
              <a:rPr lang="en-US" sz="3200" dirty="0" err="1"/>
              <a:t>être</a:t>
            </a:r>
            <a:r>
              <a:rPr lang="en-US" sz="3200" dirty="0"/>
              <a:t> </a:t>
            </a:r>
            <a:r>
              <a:rPr lang="en-US" sz="3200" dirty="0" err="1"/>
              <a:t>ressenties</a:t>
            </a:r>
            <a:r>
              <a:rPr lang="en-US" sz="3200" dirty="0"/>
              <a:t> </a:t>
            </a:r>
            <a:r>
              <a:rPr lang="en-US" sz="3200" dirty="0" err="1"/>
              <a:t>comme</a:t>
            </a:r>
            <a:r>
              <a:rPr lang="en-US" sz="3200" dirty="0"/>
              <a:t> </a:t>
            </a:r>
            <a:r>
              <a:rPr lang="en-US" sz="3200" dirty="0" err="1"/>
              <a:t>traumatisantes</a:t>
            </a:r>
            <a:r>
              <a:rPr lang="en-US" sz="3200" dirty="0"/>
              <a:t>, </a:t>
            </a:r>
            <a:r>
              <a:rPr lang="en-US" sz="3200" dirty="0" err="1"/>
              <a:t>l’usage</a:t>
            </a:r>
            <a:r>
              <a:rPr lang="en-US" sz="3200" dirty="0"/>
              <a:t> de </a:t>
            </a:r>
            <a:r>
              <a:rPr lang="en-US" sz="3200" dirty="0" err="1">
                <a:solidFill>
                  <a:srgbClr val="FF0000"/>
                </a:solidFill>
              </a:rPr>
              <a:t>benzodiazépines</a:t>
            </a:r>
            <a:r>
              <a:rPr lang="en-US" sz="3200" dirty="0"/>
              <a:t> </a:t>
            </a:r>
            <a:r>
              <a:rPr lang="en-US" sz="3200" dirty="0" err="1"/>
              <a:t>tels</a:t>
            </a:r>
            <a:r>
              <a:rPr lang="en-US" sz="3200" dirty="0"/>
              <a:t> que le </a:t>
            </a:r>
            <a:r>
              <a:rPr lang="en-US" sz="3200" dirty="0">
                <a:solidFill>
                  <a:srgbClr val="FF0000"/>
                </a:solidFill>
              </a:rPr>
              <a:t>Midazolam</a:t>
            </a:r>
            <a:r>
              <a:rPr lang="en-US" sz="3200" dirty="0"/>
              <a:t> </a:t>
            </a:r>
            <a:r>
              <a:rPr lang="en-US" sz="3200" dirty="0" err="1"/>
              <a:t>est</a:t>
            </a:r>
            <a:r>
              <a:rPr lang="en-US" sz="3200" dirty="0"/>
              <a:t> très utile.</a:t>
            </a:r>
          </a:p>
          <a:p>
            <a:endParaRPr lang="fr-FR" sz="3200" dirty="0"/>
          </a:p>
        </p:txBody>
      </p:sp>
      <p:pic>
        <p:nvPicPr>
          <p:cNvPr id="2" name="Image 1"/>
          <p:cNvPicPr>
            <a:picLocks noChangeAspect="1"/>
          </p:cNvPicPr>
          <p:nvPr/>
        </p:nvPicPr>
        <p:blipFill>
          <a:blip r:embed="rId3"/>
          <a:stretch>
            <a:fillRect/>
          </a:stretch>
        </p:blipFill>
        <p:spPr>
          <a:xfrm>
            <a:off x="-793" y="0"/>
            <a:ext cx="9144793" cy="621846"/>
          </a:xfrm>
          <a:prstGeom prst="rect">
            <a:avLst/>
          </a:prstGeom>
        </p:spPr>
      </p:pic>
    </p:spTree>
    <p:extLst>
      <p:ext uri="{BB962C8B-B14F-4D97-AF65-F5344CB8AC3E}">
        <p14:creationId xmlns:p14="http://schemas.microsoft.com/office/powerpoint/2010/main" val="279348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596" y="485800"/>
            <a:ext cx="8229600" cy="1143000"/>
          </a:xfrm>
        </p:spPr>
        <p:txBody>
          <a:bodyPr>
            <a:normAutofit/>
          </a:bodyPr>
          <a:lstStyle/>
          <a:p>
            <a:r>
              <a:rPr lang="fr-FR" sz="4000" b="1" dirty="0"/>
              <a:t>Délire sous Kétamine</a:t>
            </a:r>
          </a:p>
        </p:txBody>
      </p:sp>
      <p:pic>
        <p:nvPicPr>
          <p:cNvPr id="74754" name="Picture 2" descr="https://payload386.cargocollective.com/1/6/221268/10027641/tumblr_noadlcOPlN1qinxqso1_1280_800.jpg"/>
          <p:cNvPicPr>
            <a:picLocks noChangeAspect="1" noChangeArrowheads="1"/>
          </p:cNvPicPr>
          <p:nvPr/>
        </p:nvPicPr>
        <p:blipFill>
          <a:blip r:embed="rId3" cstate="print"/>
          <a:srcRect/>
          <a:stretch>
            <a:fillRect/>
          </a:stretch>
        </p:blipFill>
        <p:spPr bwMode="auto">
          <a:xfrm>
            <a:off x="1547664" y="1628800"/>
            <a:ext cx="5715000" cy="3571875"/>
          </a:xfrm>
          <a:prstGeom prst="rect">
            <a:avLst/>
          </a:prstGeom>
          <a:ln>
            <a:noFill/>
          </a:ln>
          <a:effectLst>
            <a:outerShdw blurRad="292100" dist="139700" dir="2700000" algn="tl" rotWithShape="0">
              <a:srgbClr val="333333">
                <a:alpha val="65000"/>
              </a:srgbClr>
            </a:outerShdw>
          </a:effectLst>
        </p:spPr>
      </p:pic>
      <p:pic>
        <p:nvPicPr>
          <p:cNvPr id="3" name="Image 2"/>
          <p:cNvPicPr>
            <a:picLocks noChangeAspect="1"/>
          </p:cNvPicPr>
          <p:nvPr/>
        </p:nvPicPr>
        <p:blipFill>
          <a:blip r:embed="rId4"/>
          <a:stretch>
            <a:fillRect/>
          </a:stretch>
        </p:blipFill>
        <p:spPr>
          <a:xfrm>
            <a:off x="0" y="-36285"/>
            <a:ext cx="9144793" cy="621846"/>
          </a:xfrm>
          <a:prstGeom prst="rect">
            <a:avLst/>
          </a:prstGeom>
        </p:spPr>
      </p:pic>
    </p:spTree>
    <p:extLst>
      <p:ext uri="{BB962C8B-B14F-4D97-AF65-F5344CB8AC3E}">
        <p14:creationId xmlns:p14="http://schemas.microsoft.com/office/powerpoint/2010/main" val="3168271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6803" y="565679"/>
            <a:ext cx="8229600" cy="1143000"/>
          </a:xfrm>
        </p:spPr>
        <p:txBody>
          <a:bodyPr/>
          <a:lstStyle/>
          <a:p>
            <a:r>
              <a:rPr lang="fr-FR" b="1" dirty="0"/>
              <a:t>Prévention du Délire</a:t>
            </a:r>
          </a:p>
        </p:txBody>
      </p:sp>
      <p:pic>
        <p:nvPicPr>
          <p:cNvPr id="74754" name="Picture 2" descr="https://payload386.cargocollective.com/1/6/221268/10027641/tumblr_noadlcOPlN1qinxqso1_1280_800.jpg"/>
          <p:cNvPicPr>
            <a:picLocks noChangeAspect="1" noChangeArrowheads="1"/>
          </p:cNvPicPr>
          <p:nvPr/>
        </p:nvPicPr>
        <p:blipFill>
          <a:blip r:embed="rId3" cstate="print"/>
          <a:srcRect/>
          <a:stretch>
            <a:fillRect/>
          </a:stretch>
        </p:blipFill>
        <p:spPr bwMode="auto">
          <a:xfrm>
            <a:off x="1493658" y="2024844"/>
            <a:ext cx="5715000" cy="3571875"/>
          </a:xfrm>
          <a:prstGeom prst="rect">
            <a:avLst/>
          </a:prstGeom>
          <a:ln>
            <a:noFill/>
          </a:ln>
          <a:effectLst>
            <a:outerShdw blurRad="292100" dist="139700" dir="2700000" algn="tl" rotWithShape="0">
              <a:srgbClr val="333333">
                <a:alpha val="65000"/>
              </a:srgbClr>
            </a:outerShdw>
          </a:effectLst>
        </p:spPr>
      </p:pic>
      <p:grpSp>
        <p:nvGrpSpPr>
          <p:cNvPr id="5" name="Groupe 4"/>
          <p:cNvGrpSpPr/>
          <p:nvPr/>
        </p:nvGrpSpPr>
        <p:grpSpPr>
          <a:xfrm>
            <a:off x="1493658" y="2024844"/>
            <a:ext cx="5958663" cy="3571875"/>
            <a:chOff x="467544" y="1556792"/>
            <a:chExt cx="7944882" cy="4762500"/>
          </a:xfrm>
        </p:grpSpPr>
        <p:pic>
          <p:nvPicPr>
            <p:cNvPr id="4" name="Picture 2" descr="https://payload386.cargocollective.com/1/6/221268/10027641/tumblr_noadlcOPlN1qinxqso1_1280_800.jpg"/>
            <p:cNvPicPr>
              <a:picLocks noChangeAspect="1" noChangeArrowheads="1"/>
            </p:cNvPicPr>
            <p:nvPr/>
          </p:nvPicPr>
          <p:blipFill>
            <a:blip r:embed="rId4" cstate="print">
              <a:alphaModFix/>
              <a:extLst>
                <a:ext uri="{BEBA8EAE-BF5A-486C-A8C5-ECC9F3942E4B}">
                  <a14:imgProps xmlns:a14="http://schemas.microsoft.com/office/drawing/2010/main">
                    <a14:imgLayer r:embed="rId5">
                      <a14:imgEffect>
                        <a14:sharpenSoften amount="-83000"/>
                      </a14:imgEffect>
                      <a14:imgEffect>
                        <a14:brightnessContrast bright="70000" contrast="10000"/>
                      </a14:imgEffect>
                    </a14:imgLayer>
                  </a14:imgProps>
                </a:ext>
              </a:extLst>
            </a:blip>
            <a:srcRect/>
            <a:stretch>
              <a:fillRect/>
            </a:stretch>
          </p:blipFill>
          <p:spPr bwMode="auto">
            <a:xfrm>
              <a:off x="467544" y="1556792"/>
              <a:ext cx="7620000" cy="4762500"/>
            </a:xfrm>
            <a:prstGeom prst="rect">
              <a:avLst/>
            </a:prstGeom>
            <a:ln>
              <a:noFill/>
            </a:ln>
            <a:effectLst>
              <a:glow rad="127000">
                <a:schemeClr val="accent1"/>
              </a:glow>
              <a:outerShdw blurRad="292100" dist="139700" dir="2700000" algn="tl" rotWithShape="0">
                <a:srgbClr val="333333">
                  <a:alpha val="65000"/>
                </a:srgbClr>
              </a:outerShdw>
            </a:effectLst>
          </p:spPr>
        </p:pic>
        <p:sp>
          <p:nvSpPr>
            <p:cNvPr id="3" name="ZoneTexte 2"/>
            <p:cNvSpPr txBox="1"/>
            <p:nvPr/>
          </p:nvSpPr>
          <p:spPr>
            <a:xfrm>
              <a:off x="827585" y="2852936"/>
              <a:ext cx="7584841" cy="2154436"/>
            </a:xfrm>
            <a:prstGeom prst="rect">
              <a:avLst/>
            </a:prstGeom>
            <a:noFill/>
          </p:spPr>
          <p:txBody>
            <a:bodyPr wrap="square" rtlCol="0">
              <a:spAutoFit/>
            </a:bodyPr>
            <a:lstStyle/>
            <a:p>
              <a:r>
                <a:rPr lang="fr-FR" sz="3200" dirty="0"/>
                <a:t>Benzodiazépine</a:t>
              </a:r>
            </a:p>
            <a:p>
              <a:r>
                <a:rPr lang="fr-FR" sz="3200" dirty="0"/>
                <a:t>Suggestions plaisantes</a:t>
              </a:r>
            </a:p>
            <a:p>
              <a:r>
                <a:rPr lang="fr-FR" sz="3200" dirty="0"/>
                <a:t>Ambiance sereine et calme</a:t>
              </a:r>
            </a:p>
          </p:txBody>
        </p:sp>
      </p:grpSp>
      <p:pic>
        <p:nvPicPr>
          <p:cNvPr id="6" name="Image 5"/>
          <p:cNvPicPr>
            <a:picLocks noChangeAspect="1"/>
          </p:cNvPicPr>
          <p:nvPr/>
        </p:nvPicPr>
        <p:blipFill>
          <a:blip r:embed="rId6"/>
          <a:stretch>
            <a:fillRect/>
          </a:stretch>
        </p:blipFill>
        <p:spPr>
          <a:xfrm>
            <a:off x="-793" y="0"/>
            <a:ext cx="9144793" cy="621846"/>
          </a:xfrm>
          <a:prstGeom prst="rect">
            <a:avLst/>
          </a:prstGeom>
        </p:spPr>
      </p:pic>
    </p:spTree>
    <p:extLst>
      <p:ext uri="{BB962C8B-B14F-4D97-AF65-F5344CB8AC3E}">
        <p14:creationId xmlns:p14="http://schemas.microsoft.com/office/powerpoint/2010/main" val="360264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043608" y="1475580"/>
            <a:ext cx="6781800" cy="4525963"/>
          </a:xfrm>
          <a:prstGeom prst="rect">
            <a:avLst/>
          </a:prstGeom>
        </p:spPr>
      </p:pic>
      <p:sp>
        <p:nvSpPr>
          <p:cNvPr id="5" name="Ellipse 4"/>
          <p:cNvSpPr/>
          <p:nvPr/>
        </p:nvSpPr>
        <p:spPr>
          <a:xfrm>
            <a:off x="5508104" y="4200833"/>
            <a:ext cx="720080" cy="21602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p:cNvPicPr>
            <a:picLocks noChangeAspect="1"/>
          </p:cNvPicPr>
          <p:nvPr/>
        </p:nvPicPr>
        <p:blipFill>
          <a:blip r:embed="rId4"/>
          <a:stretch>
            <a:fillRect/>
          </a:stretch>
        </p:blipFill>
        <p:spPr>
          <a:xfrm>
            <a:off x="3347864" y="4253745"/>
            <a:ext cx="310923" cy="243861"/>
          </a:xfrm>
          <a:prstGeom prst="rect">
            <a:avLst/>
          </a:prstGeom>
        </p:spPr>
      </p:pic>
      <p:pic>
        <p:nvPicPr>
          <p:cNvPr id="7" name="Image 6"/>
          <p:cNvPicPr>
            <a:picLocks noChangeAspect="1"/>
          </p:cNvPicPr>
          <p:nvPr/>
        </p:nvPicPr>
        <p:blipFill>
          <a:blip r:embed="rId4"/>
          <a:stretch>
            <a:fillRect/>
          </a:stretch>
        </p:blipFill>
        <p:spPr>
          <a:xfrm>
            <a:off x="6372200" y="3140968"/>
            <a:ext cx="504056" cy="395338"/>
          </a:xfrm>
          <a:prstGeom prst="rect">
            <a:avLst/>
          </a:prstGeom>
        </p:spPr>
      </p:pic>
      <p:pic>
        <p:nvPicPr>
          <p:cNvPr id="9" name="Image 8"/>
          <p:cNvPicPr>
            <a:picLocks noChangeAspect="1"/>
          </p:cNvPicPr>
          <p:nvPr/>
        </p:nvPicPr>
        <p:blipFill>
          <a:blip r:embed="rId5"/>
          <a:stretch>
            <a:fillRect/>
          </a:stretch>
        </p:blipFill>
        <p:spPr>
          <a:xfrm>
            <a:off x="4315" y="0"/>
            <a:ext cx="9144793" cy="621846"/>
          </a:xfrm>
          <a:prstGeom prst="rect">
            <a:avLst/>
          </a:prstGeom>
        </p:spPr>
      </p:pic>
    </p:spTree>
    <p:extLst>
      <p:ext uri="{BB962C8B-B14F-4D97-AF65-F5344CB8AC3E}">
        <p14:creationId xmlns:p14="http://schemas.microsoft.com/office/powerpoint/2010/main" val="2735243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0A1C53-54B1-49A1-8341-398595CC7B86}"/>
              </a:ext>
            </a:extLst>
          </p:cNvPr>
          <p:cNvSpPr>
            <a:spLocks noGrp="1"/>
          </p:cNvSpPr>
          <p:nvPr>
            <p:ph type="title"/>
          </p:nvPr>
        </p:nvSpPr>
        <p:spPr>
          <a:xfrm>
            <a:off x="456803" y="621846"/>
            <a:ext cx="8229600" cy="1143000"/>
          </a:xfrm>
        </p:spPr>
        <p:txBody>
          <a:bodyPr/>
          <a:lstStyle/>
          <a:p>
            <a:r>
              <a:rPr lang="fr-FR" b="1" dirty="0"/>
              <a:t>Stress post-traumatique</a:t>
            </a:r>
          </a:p>
        </p:txBody>
      </p:sp>
      <p:pic>
        <p:nvPicPr>
          <p:cNvPr id="4" name="Espace réservé du contenu 3" descr="Capture d’écran 2018-09-19 à 22.21.34.png">
            <a:extLst>
              <a:ext uri="{FF2B5EF4-FFF2-40B4-BE49-F238E27FC236}">
                <a16:creationId xmlns:a16="http://schemas.microsoft.com/office/drawing/2014/main" id="{12C41463-5972-44DD-B809-C652E609DFE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82767" y="2057401"/>
            <a:ext cx="5181521" cy="3396474"/>
          </a:xfrm>
          <a:prstGeom prst="rect">
            <a:avLst/>
          </a:prstGeom>
        </p:spPr>
      </p:pic>
      <p:sp>
        <p:nvSpPr>
          <p:cNvPr id="3" name="ZoneTexte 2">
            <a:extLst>
              <a:ext uri="{FF2B5EF4-FFF2-40B4-BE49-F238E27FC236}">
                <a16:creationId xmlns:a16="http://schemas.microsoft.com/office/drawing/2014/main" id="{72A9A3D0-39CE-4917-BB6E-A1F12C256176}"/>
              </a:ext>
            </a:extLst>
          </p:cNvPr>
          <p:cNvSpPr txBox="1"/>
          <p:nvPr/>
        </p:nvSpPr>
        <p:spPr>
          <a:xfrm>
            <a:off x="1982767" y="4563126"/>
            <a:ext cx="1833149" cy="300082"/>
          </a:xfrm>
          <a:prstGeom prst="rect">
            <a:avLst/>
          </a:prstGeom>
          <a:solidFill>
            <a:srgbClr val="FFFF00">
              <a:alpha val="16863"/>
            </a:srgbClr>
          </a:solidFill>
        </p:spPr>
        <p:txBody>
          <a:bodyPr wrap="square" rtlCol="0">
            <a:spAutoFit/>
          </a:bodyPr>
          <a:lstStyle/>
          <a:p>
            <a:endParaRPr lang="fr-FR" sz="1350" dirty="0"/>
          </a:p>
        </p:txBody>
      </p:sp>
      <p:sp>
        <p:nvSpPr>
          <p:cNvPr id="5" name="ZoneTexte 4">
            <a:extLst>
              <a:ext uri="{FF2B5EF4-FFF2-40B4-BE49-F238E27FC236}">
                <a16:creationId xmlns:a16="http://schemas.microsoft.com/office/drawing/2014/main" id="{AAEBB19E-875B-44E4-AC0E-B249E4DCC111}"/>
              </a:ext>
            </a:extLst>
          </p:cNvPr>
          <p:cNvSpPr txBox="1"/>
          <p:nvPr/>
        </p:nvSpPr>
        <p:spPr>
          <a:xfrm>
            <a:off x="5442385" y="4320099"/>
            <a:ext cx="1613891" cy="300082"/>
          </a:xfrm>
          <a:prstGeom prst="rect">
            <a:avLst/>
          </a:prstGeom>
          <a:solidFill>
            <a:srgbClr val="FFFF00">
              <a:alpha val="16863"/>
            </a:srgbClr>
          </a:solidFill>
        </p:spPr>
        <p:txBody>
          <a:bodyPr wrap="square" rtlCol="0">
            <a:spAutoFit/>
          </a:bodyPr>
          <a:lstStyle/>
          <a:p>
            <a:endParaRPr lang="fr-FR" sz="1350" dirty="0"/>
          </a:p>
        </p:txBody>
      </p:sp>
      <p:pic>
        <p:nvPicPr>
          <p:cNvPr id="6" name="Image 5"/>
          <p:cNvPicPr>
            <a:picLocks noChangeAspect="1"/>
          </p:cNvPicPr>
          <p:nvPr/>
        </p:nvPicPr>
        <p:blipFill>
          <a:blip r:embed="rId4"/>
          <a:stretch>
            <a:fillRect/>
          </a:stretch>
        </p:blipFill>
        <p:spPr>
          <a:xfrm>
            <a:off x="-793" y="0"/>
            <a:ext cx="9144793" cy="621846"/>
          </a:xfrm>
          <a:prstGeom prst="rect">
            <a:avLst/>
          </a:prstGeom>
        </p:spPr>
      </p:pic>
    </p:spTree>
    <p:extLst>
      <p:ext uri="{BB962C8B-B14F-4D97-AF65-F5344CB8AC3E}">
        <p14:creationId xmlns:p14="http://schemas.microsoft.com/office/powerpoint/2010/main" val="3921348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3928" y="420721"/>
            <a:ext cx="8229600" cy="1143000"/>
          </a:xfrm>
        </p:spPr>
        <p:txBody>
          <a:bodyPr/>
          <a:lstStyle/>
          <a:p>
            <a:r>
              <a:rPr lang="fr-FR" b="1" dirty="0"/>
              <a:t>Introduction</a:t>
            </a:r>
            <a:r>
              <a:rPr lang="fr-FR" dirty="0"/>
              <a:t> </a:t>
            </a:r>
          </a:p>
        </p:txBody>
      </p:sp>
      <p:sp>
        <p:nvSpPr>
          <p:cNvPr id="3" name="Espace réservé du contenu 2"/>
          <p:cNvSpPr>
            <a:spLocks noGrp="1"/>
          </p:cNvSpPr>
          <p:nvPr>
            <p:ph idx="1"/>
          </p:nvPr>
        </p:nvSpPr>
        <p:spPr>
          <a:xfrm>
            <a:off x="483928" y="1540358"/>
            <a:ext cx="8229600" cy="4785395"/>
          </a:xfrm>
        </p:spPr>
        <p:txBody>
          <a:bodyPr>
            <a:normAutofit/>
          </a:bodyPr>
          <a:lstStyle/>
          <a:p>
            <a:r>
              <a:rPr lang="en-US" sz="2600" dirty="0" err="1"/>
              <a:t>L’hypertonie</a:t>
            </a:r>
            <a:r>
              <a:rPr lang="en-US" sz="2600" dirty="0"/>
              <a:t> </a:t>
            </a:r>
            <a:r>
              <a:rPr lang="en-US" sz="2600" dirty="0" err="1"/>
              <a:t>déformante</a:t>
            </a:r>
            <a:r>
              <a:rPr lang="en-US" sz="2600" dirty="0"/>
              <a:t> </a:t>
            </a:r>
            <a:r>
              <a:rPr lang="en-US" sz="2600" dirty="0" err="1"/>
              <a:t>acquise</a:t>
            </a:r>
            <a:r>
              <a:rPr lang="en-US" sz="2600" dirty="0"/>
              <a:t> (ADH) </a:t>
            </a:r>
            <a:r>
              <a:rPr lang="en-US" sz="2600" dirty="0" err="1"/>
              <a:t>touche</a:t>
            </a:r>
            <a:r>
              <a:rPr lang="en-US" sz="2600" dirty="0"/>
              <a:t> </a:t>
            </a:r>
            <a:r>
              <a:rPr lang="en-US" sz="2600" dirty="0" err="1"/>
              <a:t>une</a:t>
            </a:r>
            <a:r>
              <a:rPr lang="en-US" sz="2600" dirty="0"/>
              <a:t> population </a:t>
            </a:r>
            <a:r>
              <a:rPr lang="en-US" sz="2600" dirty="0" err="1"/>
              <a:t>agée</a:t>
            </a:r>
            <a:r>
              <a:rPr lang="en-US" sz="2600" dirty="0"/>
              <a:t> et </a:t>
            </a:r>
            <a:r>
              <a:rPr lang="en-US" sz="2600" dirty="0" err="1"/>
              <a:t>handicapée</a:t>
            </a:r>
            <a:r>
              <a:rPr lang="en-US" sz="2600" dirty="0"/>
              <a:t>, </a:t>
            </a:r>
            <a:r>
              <a:rPr lang="en-US" sz="2600" dirty="0" err="1"/>
              <a:t>entraînant</a:t>
            </a:r>
            <a:r>
              <a:rPr lang="en-US" sz="2600" dirty="0"/>
              <a:t> un </a:t>
            </a:r>
            <a:r>
              <a:rPr lang="en-US" sz="2600" dirty="0" err="1"/>
              <a:t>risque</a:t>
            </a:r>
            <a:r>
              <a:rPr lang="en-US" sz="2600" dirty="0"/>
              <a:t> important de </a:t>
            </a:r>
            <a:r>
              <a:rPr lang="en-US" sz="2600" dirty="0" err="1"/>
              <a:t>déformations</a:t>
            </a:r>
            <a:r>
              <a:rPr lang="en-US" sz="2600" dirty="0"/>
              <a:t> </a:t>
            </a:r>
            <a:r>
              <a:rPr lang="en-US" sz="2600" dirty="0" err="1"/>
              <a:t>ostéoarticulaires</a:t>
            </a:r>
            <a:r>
              <a:rPr lang="en-US" sz="2600" dirty="0"/>
              <a:t>.</a:t>
            </a:r>
          </a:p>
          <a:p>
            <a:r>
              <a:rPr lang="en-US" sz="2600" dirty="0" err="1"/>
              <a:t>Traitement</a:t>
            </a:r>
            <a:r>
              <a:rPr lang="en-US" sz="2600" dirty="0"/>
              <a:t> chirurgical </a:t>
            </a:r>
            <a:r>
              <a:rPr lang="en-US" sz="2600" dirty="0" err="1"/>
              <a:t>traditionnel</a:t>
            </a:r>
            <a:r>
              <a:rPr lang="en-US" sz="2600" dirty="0"/>
              <a:t>: </a:t>
            </a:r>
            <a:r>
              <a:rPr lang="en-US" sz="2600" dirty="0" err="1"/>
              <a:t>efficace</a:t>
            </a:r>
            <a:r>
              <a:rPr lang="en-US" sz="2600" dirty="0"/>
              <a:t> </a:t>
            </a:r>
            <a:r>
              <a:rPr lang="en-US" sz="2600" dirty="0" err="1"/>
              <a:t>mais</a:t>
            </a:r>
            <a:r>
              <a:rPr lang="en-US" sz="2600" dirty="0"/>
              <a:t> </a:t>
            </a:r>
            <a:r>
              <a:rPr lang="en-US" sz="2600" dirty="0" err="1"/>
              <a:t>fastidieux</a:t>
            </a:r>
            <a:r>
              <a:rPr lang="en-US" sz="2600" dirty="0"/>
              <a:t>.</a:t>
            </a:r>
          </a:p>
          <a:p>
            <a:r>
              <a:rPr lang="en-US" sz="2600" dirty="0"/>
              <a:t>Patients </a:t>
            </a:r>
            <a:r>
              <a:rPr lang="en-US" sz="2600" dirty="0" err="1"/>
              <a:t>d’âge</a:t>
            </a:r>
            <a:r>
              <a:rPr lang="en-US" sz="2600" dirty="0"/>
              <a:t> </a:t>
            </a:r>
            <a:r>
              <a:rPr lang="en-US" sz="2600" dirty="0" err="1"/>
              <a:t>avancé</a:t>
            </a:r>
            <a:r>
              <a:rPr lang="en-US" sz="2600" dirty="0"/>
              <a:t>, avec pathologies multiples et </a:t>
            </a:r>
            <a:r>
              <a:rPr lang="en-US" sz="2600" dirty="0" err="1"/>
              <a:t>autonomie</a:t>
            </a:r>
            <a:r>
              <a:rPr lang="en-US" sz="2600" dirty="0"/>
              <a:t> </a:t>
            </a:r>
            <a:r>
              <a:rPr lang="en-US" sz="2600" dirty="0" err="1"/>
              <a:t>altérée</a:t>
            </a:r>
            <a:r>
              <a:rPr lang="en-US" sz="2600" dirty="0"/>
              <a:t>.</a:t>
            </a:r>
          </a:p>
          <a:p>
            <a:pPr marL="0" indent="0">
              <a:buNone/>
            </a:pPr>
            <a:endParaRPr lang="fr-FR" dirty="0"/>
          </a:p>
        </p:txBody>
      </p:sp>
      <p:pic>
        <p:nvPicPr>
          <p:cNvPr id="4" name="Image 3"/>
          <p:cNvPicPr>
            <a:picLocks noChangeAspect="1"/>
          </p:cNvPicPr>
          <p:nvPr/>
        </p:nvPicPr>
        <p:blipFill>
          <a:blip r:embed="rId3"/>
          <a:stretch>
            <a:fillRect/>
          </a:stretch>
        </p:blipFill>
        <p:spPr>
          <a:xfrm>
            <a:off x="4211960" y="3933056"/>
            <a:ext cx="4623582" cy="3672408"/>
          </a:xfrm>
          <a:prstGeom prst="rect">
            <a:avLst/>
          </a:prstGeom>
        </p:spPr>
      </p:pic>
      <p:pic>
        <p:nvPicPr>
          <p:cNvPr id="5" name="Image 4"/>
          <p:cNvPicPr>
            <a:picLocks noChangeAspect="1"/>
          </p:cNvPicPr>
          <p:nvPr/>
        </p:nvPicPr>
        <p:blipFill>
          <a:blip r:embed="rId4"/>
          <a:stretch>
            <a:fillRect/>
          </a:stretch>
        </p:blipFill>
        <p:spPr>
          <a:xfrm>
            <a:off x="-793" y="0"/>
            <a:ext cx="9144793" cy="621846"/>
          </a:xfrm>
          <a:prstGeom prst="rect">
            <a:avLst/>
          </a:prstGeom>
        </p:spPr>
      </p:pic>
    </p:spTree>
    <p:extLst>
      <p:ext uri="{BB962C8B-B14F-4D97-AF65-F5344CB8AC3E}">
        <p14:creationId xmlns:p14="http://schemas.microsoft.com/office/powerpoint/2010/main" val="3714561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424877B1-A3F6-48E5-8113-721F09EEBF04}"/>
              </a:ext>
            </a:extLst>
          </p:cNvPr>
          <p:cNvSpPr txBox="1">
            <a:spLocks/>
          </p:cNvSpPr>
          <p:nvPr/>
        </p:nvSpPr>
        <p:spPr>
          <a:xfrm>
            <a:off x="1606423" y="1170328"/>
            <a:ext cx="5943600" cy="702078"/>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r>
              <a:rPr lang="fr-FR" altLang="fr-FR" sz="3300" b="1" dirty="0">
                <a:latin typeface="Calibri" panose="020F0502020204030204" pitchFamily="34" charset="0"/>
              </a:rPr>
              <a:t>Kétamine et dépression</a:t>
            </a:r>
            <a:br>
              <a:rPr lang="fr-FR" altLang="fr-FR" sz="3300" b="1" dirty="0">
                <a:latin typeface="Calibri" panose="020F0502020204030204" pitchFamily="34" charset="0"/>
              </a:rPr>
            </a:br>
            <a:r>
              <a:rPr lang="fr-FR" altLang="fr-FR" sz="3300" b="1" dirty="0">
                <a:latin typeface="Calibri" panose="020F0502020204030204" pitchFamily="34" charset="0"/>
              </a:rPr>
              <a:t>Une approche translationnelle</a:t>
            </a:r>
            <a:endParaRPr lang="fr-FR" sz="3300" b="1" dirty="0">
              <a:latin typeface="Calibri"/>
            </a:endParaRPr>
          </a:p>
        </p:txBody>
      </p:sp>
      <p:pic>
        <p:nvPicPr>
          <p:cNvPr id="11" name="Image 10"/>
          <p:cNvPicPr>
            <a:picLocks noChangeAspect="1"/>
          </p:cNvPicPr>
          <p:nvPr/>
        </p:nvPicPr>
        <p:blipFill>
          <a:blip r:embed="rId3"/>
          <a:stretch>
            <a:fillRect/>
          </a:stretch>
        </p:blipFill>
        <p:spPr>
          <a:xfrm>
            <a:off x="6830844" y="2708920"/>
            <a:ext cx="1464856" cy="1535917"/>
          </a:xfrm>
          <a:prstGeom prst="rect">
            <a:avLst/>
          </a:prstGeom>
          <a:ln>
            <a:noFill/>
          </a:ln>
          <a:effectLst>
            <a:softEdge rad="112500"/>
          </a:effectLst>
        </p:spPr>
      </p:pic>
      <p:sp>
        <p:nvSpPr>
          <p:cNvPr id="13" name="Espace réservé du contenu 2"/>
          <p:cNvSpPr txBox="1">
            <a:spLocks/>
          </p:cNvSpPr>
          <p:nvPr/>
        </p:nvSpPr>
        <p:spPr>
          <a:xfrm>
            <a:off x="539552" y="2996952"/>
            <a:ext cx="4253086" cy="3068318"/>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685800" lvl="2" indent="0" defTabSz="685800">
              <a:buNone/>
            </a:pPr>
            <a:endParaRPr lang="fr-FR" sz="1050" dirty="0">
              <a:solidFill>
                <a:prstClr val="black"/>
              </a:solidFill>
              <a:latin typeface="Calibri" charset="0"/>
            </a:endParaRPr>
          </a:p>
          <a:p>
            <a:pPr marL="257175" indent="-257175" defTabSz="685800"/>
            <a:r>
              <a:rPr lang="fr-FR" sz="1800" dirty="0">
                <a:solidFill>
                  <a:prstClr val="black"/>
                </a:solidFill>
                <a:latin typeface="Calibri" charset="0"/>
              </a:rPr>
              <a:t>Action de la Kétamine sur la dépression</a:t>
            </a:r>
            <a:endParaRPr lang="fr-FR" sz="750" i="1" dirty="0">
              <a:solidFill>
                <a:prstClr val="black"/>
              </a:solidFill>
              <a:latin typeface="Calibri"/>
            </a:endParaRPr>
          </a:p>
          <a:p>
            <a:pPr marL="0" indent="0" defTabSz="685800">
              <a:buNone/>
            </a:pPr>
            <a:r>
              <a:rPr lang="fr-FR" sz="1400" i="1" dirty="0" err="1">
                <a:solidFill>
                  <a:prstClr val="black"/>
                </a:solidFill>
                <a:latin typeface="Calibri"/>
              </a:rPr>
              <a:t>Berman</a:t>
            </a:r>
            <a:r>
              <a:rPr lang="fr-FR" sz="1400" i="1" dirty="0">
                <a:solidFill>
                  <a:prstClr val="black"/>
                </a:solidFill>
                <a:latin typeface="Calibri"/>
              </a:rPr>
              <a:t> et al, </a:t>
            </a:r>
            <a:r>
              <a:rPr lang="fr-FR" sz="1400" i="1" dirty="0" err="1">
                <a:solidFill>
                  <a:prstClr val="black"/>
                </a:solidFill>
                <a:latin typeface="Calibri"/>
              </a:rPr>
              <a:t>Antidepressant</a:t>
            </a:r>
            <a:r>
              <a:rPr lang="fr-FR" sz="1400" i="1" dirty="0">
                <a:solidFill>
                  <a:prstClr val="black"/>
                </a:solidFill>
                <a:latin typeface="Calibri"/>
              </a:rPr>
              <a:t> </a:t>
            </a:r>
            <a:r>
              <a:rPr lang="fr-FR" sz="1400" i="1" dirty="0" err="1">
                <a:solidFill>
                  <a:prstClr val="black"/>
                </a:solidFill>
                <a:latin typeface="Calibri"/>
              </a:rPr>
              <a:t>effects</a:t>
            </a:r>
            <a:r>
              <a:rPr lang="fr-FR" sz="1400" i="1" dirty="0">
                <a:solidFill>
                  <a:prstClr val="black"/>
                </a:solidFill>
                <a:latin typeface="Calibri"/>
              </a:rPr>
              <a:t> of </a:t>
            </a:r>
            <a:r>
              <a:rPr lang="fr-FR" sz="1400" i="1" dirty="0" err="1">
                <a:solidFill>
                  <a:prstClr val="black"/>
                </a:solidFill>
                <a:latin typeface="Calibri"/>
              </a:rPr>
              <a:t>ketamine</a:t>
            </a:r>
            <a:r>
              <a:rPr lang="fr-FR" sz="1400" i="1" dirty="0">
                <a:solidFill>
                  <a:prstClr val="black"/>
                </a:solidFill>
                <a:latin typeface="Calibri"/>
              </a:rPr>
              <a:t> in </a:t>
            </a:r>
            <a:r>
              <a:rPr lang="fr-FR" sz="1400" i="1" dirty="0" err="1">
                <a:solidFill>
                  <a:prstClr val="black"/>
                </a:solidFill>
                <a:latin typeface="Calibri"/>
              </a:rPr>
              <a:t>depressed</a:t>
            </a:r>
            <a:r>
              <a:rPr lang="fr-FR" sz="1400" i="1" dirty="0">
                <a:solidFill>
                  <a:prstClr val="black"/>
                </a:solidFill>
                <a:latin typeface="Calibri"/>
              </a:rPr>
              <a:t> patients, </a:t>
            </a:r>
            <a:r>
              <a:rPr lang="fr-FR" sz="1400" i="1" dirty="0" err="1">
                <a:solidFill>
                  <a:prstClr val="black"/>
                </a:solidFill>
                <a:latin typeface="Calibri"/>
              </a:rPr>
              <a:t>Biol</a:t>
            </a:r>
            <a:r>
              <a:rPr lang="fr-FR" sz="1400" i="1" dirty="0">
                <a:solidFill>
                  <a:prstClr val="black"/>
                </a:solidFill>
                <a:latin typeface="Calibri"/>
              </a:rPr>
              <a:t> </a:t>
            </a:r>
            <a:r>
              <a:rPr lang="fr-FR" sz="1400" i="1" dirty="0" err="1">
                <a:solidFill>
                  <a:prstClr val="black"/>
                </a:solidFill>
                <a:latin typeface="Calibri"/>
              </a:rPr>
              <a:t>Psychiatry</a:t>
            </a:r>
            <a:r>
              <a:rPr lang="fr-FR" sz="1400" i="1" dirty="0">
                <a:solidFill>
                  <a:prstClr val="black"/>
                </a:solidFill>
                <a:latin typeface="Calibri"/>
              </a:rPr>
              <a:t> 2000</a:t>
            </a:r>
          </a:p>
          <a:p>
            <a:pPr marL="0" indent="0" defTabSz="685800">
              <a:buNone/>
            </a:pPr>
            <a:endParaRPr lang="fr-FR" sz="1400" i="1" dirty="0">
              <a:solidFill>
                <a:prstClr val="black"/>
              </a:solidFill>
              <a:latin typeface="Calibri"/>
            </a:endParaRPr>
          </a:p>
          <a:p>
            <a:pPr marL="0" indent="0" defTabSz="685800">
              <a:buNone/>
            </a:pPr>
            <a:r>
              <a:rPr lang="fr-FR" sz="1400" i="1" dirty="0" err="1">
                <a:solidFill>
                  <a:prstClr val="black"/>
                </a:solidFill>
                <a:latin typeface="Calibri"/>
              </a:rPr>
              <a:t>Zarate</a:t>
            </a:r>
            <a:r>
              <a:rPr lang="fr-FR" sz="1400" i="1" dirty="0">
                <a:solidFill>
                  <a:prstClr val="black"/>
                </a:solidFill>
                <a:latin typeface="Calibri"/>
              </a:rPr>
              <a:t> et al, A </a:t>
            </a:r>
            <a:r>
              <a:rPr lang="fr-FR" sz="1400" i="1" dirty="0" err="1">
                <a:solidFill>
                  <a:prstClr val="black"/>
                </a:solidFill>
                <a:latin typeface="Calibri"/>
              </a:rPr>
              <a:t>randomized</a:t>
            </a:r>
            <a:r>
              <a:rPr lang="fr-FR" sz="1400" i="1" dirty="0">
                <a:solidFill>
                  <a:prstClr val="black"/>
                </a:solidFill>
                <a:latin typeface="Calibri"/>
              </a:rPr>
              <a:t> trial of an NMDA </a:t>
            </a:r>
            <a:r>
              <a:rPr lang="fr-FR" sz="1400" i="1" dirty="0" err="1">
                <a:solidFill>
                  <a:prstClr val="black"/>
                </a:solidFill>
                <a:latin typeface="Calibri"/>
              </a:rPr>
              <a:t>antagonist</a:t>
            </a:r>
            <a:r>
              <a:rPr lang="fr-FR" sz="1400" i="1" dirty="0">
                <a:solidFill>
                  <a:prstClr val="black"/>
                </a:solidFill>
                <a:latin typeface="Calibri"/>
              </a:rPr>
              <a:t> in </a:t>
            </a:r>
            <a:r>
              <a:rPr lang="fr-FR" sz="1400" i="1" dirty="0" err="1">
                <a:solidFill>
                  <a:prstClr val="black"/>
                </a:solidFill>
                <a:latin typeface="Calibri"/>
              </a:rPr>
              <a:t>treatment</a:t>
            </a:r>
            <a:r>
              <a:rPr lang="fr-FR" sz="1400" i="1" dirty="0">
                <a:solidFill>
                  <a:prstClr val="black"/>
                </a:solidFill>
                <a:latin typeface="Calibri"/>
              </a:rPr>
              <a:t> </a:t>
            </a:r>
            <a:r>
              <a:rPr lang="fr-FR" sz="1400" i="1" dirty="0" err="1">
                <a:solidFill>
                  <a:prstClr val="black"/>
                </a:solidFill>
                <a:latin typeface="Calibri"/>
              </a:rPr>
              <a:t>resistant</a:t>
            </a:r>
            <a:r>
              <a:rPr lang="fr-FR" sz="1400" i="1" dirty="0">
                <a:solidFill>
                  <a:prstClr val="black"/>
                </a:solidFill>
                <a:latin typeface="Calibri"/>
              </a:rPr>
              <a:t> major </a:t>
            </a:r>
            <a:r>
              <a:rPr lang="fr-FR" sz="1400" i="1" dirty="0" err="1">
                <a:solidFill>
                  <a:prstClr val="black"/>
                </a:solidFill>
                <a:latin typeface="Calibri"/>
              </a:rPr>
              <a:t>depression</a:t>
            </a:r>
            <a:r>
              <a:rPr lang="fr-FR" sz="1400" i="1" dirty="0">
                <a:solidFill>
                  <a:prstClr val="black"/>
                </a:solidFill>
                <a:latin typeface="Calibri"/>
              </a:rPr>
              <a:t>, </a:t>
            </a:r>
            <a:r>
              <a:rPr lang="fr-FR" sz="1400" i="1" dirty="0" err="1">
                <a:solidFill>
                  <a:prstClr val="black"/>
                </a:solidFill>
                <a:latin typeface="Calibri"/>
              </a:rPr>
              <a:t>Arch</a:t>
            </a:r>
            <a:r>
              <a:rPr lang="fr-FR" sz="1400" i="1" dirty="0">
                <a:solidFill>
                  <a:prstClr val="black"/>
                </a:solidFill>
                <a:latin typeface="Calibri"/>
              </a:rPr>
              <a:t> </a:t>
            </a:r>
            <a:r>
              <a:rPr lang="fr-FR" sz="1400" i="1" dirty="0" err="1">
                <a:solidFill>
                  <a:prstClr val="black"/>
                </a:solidFill>
                <a:latin typeface="Calibri"/>
              </a:rPr>
              <a:t>gen</a:t>
            </a:r>
            <a:r>
              <a:rPr lang="fr-FR" sz="1400" i="1" dirty="0">
                <a:solidFill>
                  <a:prstClr val="black"/>
                </a:solidFill>
                <a:latin typeface="Calibri"/>
              </a:rPr>
              <a:t> </a:t>
            </a:r>
            <a:r>
              <a:rPr lang="fr-FR" sz="1400" i="1" dirty="0" err="1">
                <a:solidFill>
                  <a:prstClr val="black"/>
                </a:solidFill>
                <a:latin typeface="Calibri"/>
              </a:rPr>
              <a:t>Psychiatry</a:t>
            </a:r>
            <a:r>
              <a:rPr lang="fr-FR" sz="1400" i="1" dirty="0">
                <a:solidFill>
                  <a:prstClr val="black"/>
                </a:solidFill>
                <a:latin typeface="Calibri"/>
              </a:rPr>
              <a:t> 2006</a:t>
            </a:r>
          </a:p>
          <a:p>
            <a:pPr marL="257175" indent="-257175" algn="ctr" defTabSz="600075">
              <a:lnSpc>
                <a:spcPct val="90000"/>
              </a:lnSpc>
              <a:spcAft>
                <a:spcPct val="35000"/>
              </a:spcAft>
              <a:defRPr/>
            </a:pPr>
            <a:endParaRPr lang="fr-FR" sz="750" dirty="0">
              <a:solidFill>
                <a:prstClr val="black"/>
              </a:solidFill>
              <a:latin typeface="Calibri"/>
            </a:endParaRPr>
          </a:p>
          <a:p>
            <a:pPr marL="685800" lvl="2" indent="0" defTabSz="685800"/>
            <a:endParaRPr lang="fr-FR" sz="1050" dirty="0">
              <a:solidFill>
                <a:prstClr val="black"/>
              </a:solidFill>
              <a:latin typeface="Calibri" charset="0"/>
            </a:endParaRPr>
          </a:p>
        </p:txBody>
      </p:sp>
      <p:pic>
        <p:nvPicPr>
          <p:cNvPr id="4" name="Image 3"/>
          <p:cNvPicPr>
            <a:picLocks noChangeAspect="1"/>
          </p:cNvPicPr>
          <p:nvPr/>
        </p:nvPicPr>
        <p:blipFill>
          <a:blip r:embed="rId4"/>
          <a:stretch>
            <a:fillRect/>
          </a:stretch>
        </p:blipFill>
        <p:spPr>
          <a:xfrm>
            <a:off x="5827" y="0"/>
            <a:ext cx="9144793" cy="621846"/>
          </a:xfrm>
          <a:prstGeom prst="rect">
            <a:avLst/>
          </a:prstGeom>
        </p:spPr>
      </p:pic>
    </p:spTree>
    <p:extLst>
      <p:ext uri="{BB962C8B-B14F-4D97-AF65-F5344CB8AC3E}">
        <p14:creationId xmlns:p14="http://schemas.microsoft.com/office/powerpoint/2010/main" val="78091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57202"/>
            <a:ext cx="8229600" cy="1143000"/>
          </a:xfrm>
        </p:spPr>
        <p:txBody>
          <a:bodyPr/>
          <a:lstStyle/>
          <a:p>
            <a:r>
              <a:rPr lang="fr-FR" b="1" dirty="0"/>
              <a:t>Avantages de la kétamine </a:t>
            </a:r>
          </a:p>
        </p:txBody>
      </p:sp>
      <p:sp>
        <p:nvSpPr>
          <p:cNvPr id="3" name="Espace réservé du contenu 2"/>
          <p:cNvSpPr>
            <a:spLocks noGrp="1"/>
          </p:cNvSpPr>
          <p:nvPr>
            <p:ph idx="1"/>
          </p:nvPr>
        </p:nvSpPr>
        <p:spPr/>
        <p:txBody>
          <a:bodyPr>
            <a:normAutofit fontScale="92500" lnSpcReduction="20000"/>
          </a:bodyPr>
          <a:lstStyle/>
          <a:p>
            <a:pPr marL="0" indent="0">
              <a:buNone/>
            </a:pPr>
            <a:r>
              <a:rPr lang="fr-FR" dirty="0"/>
              <a:t>A court terme :</a:t>
            </a:r>
          </a:p>
          <a:p>
            <a:endParaRPr lang="fr-FR" dirty="0"/>
          </a:p>
          <a:p>
            <a:r>
              <a:rPr lang="fr-FR" dirty="0"/>
              <a:t> Stabilité hémodynamique</a:t>
            </a:r>
          </a:p>
          <a:p>
            <a:r>
              <a:rPr lang="fr-FR" dirty="0"/>
              <a:t> Maintien de la ventilation spontanée</a:t>
            </a:r>
          </a:p>
          <a:p>
            <a:r>
              <a:rPr lang="fr-FR" dirty="0"/>
              <a:t> Effet anti nociceptif</a:t>
            </a:r>
          </a:p>
          <a:p>
            <a:pPr marL="0" indent="0">
              <a:buNone/>
            </a:pPr>
            <a:endParaRPr lang="fr-FR" dirty="0"/>
          </a:p>
          <a:p>
            <a:pPr marL="0" indent="0">
              <a:buNone/>
            </a:pPr>
            <a:r>
              <a:rPr lang="fr-FR" dirty="0"/>
              <a:t>A long terme :</a:t>
            </a:r>
          </a:p>
          <a:p>
            <a:endParaRPr lang="fr-FR" dirty="0"/>
          </a:p>
          <a:p>
            <a:r>
              <a:rPr lang="fr-FR" dirty="0"/>
              <a:t>Sur la cognition : effet neuroprotecteur</a:t>
            </a:r>
          </a:p>
          <a:p>
            <a:r>
              <a:rPr lang="fr-FR" dirty="0"/>
              <a:t>Effet antidépresseur</a:t>
            </a:r>
          </a:p>
          <a:p>
            <a:r>
              <a:rPr lang="fr-FR" dirty="0"/>
              <a:t>Effet anti-hyperalgésique : intérêt pour la douleur chronique</a:t>
            </a:r>
          </a:p>
          <a:p>
            <a:r>
              <a:rPr lang="fr-FR" dirty="0"/>
              <a:t>Diminution de la neuro-inflammation</a:t>
            </a:r>
          </a:p>
          <a:p>
            <a:r>
              <a:rPr lang="fr-FR" dirty="0"/>
              <a:t>Prévention du stress post-traumatique</a:t>
            </a:r>
          </a:p>
        </p:txBody>
      </p:sp>
      <p:pic>
        <p:nvPicPr>
          <p:cNvPr id="4" name="Image 3"/>
          <p:cNvPicPr>
            <a:picLocks noChangeAspect="1"/>
          </p:cNvPicPr>
          <p:nvPr/>
        </p:nvPicPr>
        <p:blipFill>
          <a:blip r:embed="rId3"/>
          <a:stretch>
            <a:fillRect/>
          </a:stretch>
        </p:blipFill>
        <p:spPr>
          <a:xfrm>
            <a:off x="2803" y="0"/>
            <a:ext cx="9144793" cy="621846"/>
          </a:xfrm>
          <a:prstGeom prst="rect">
            <a:avLst/>
          </a:prstGeom>
        </p:spPr>
      </p:pic>
    </p:spTree>
    <p:extLst>
      <p:ext uri="{BB962C8B-B14F-4D97-AF65-F5344CB8AC3E}">
        <p14:creationId xmlns:p14="http://schemas.microsoft.com/office/powerpoint/2010/main" val="1236967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33064"/>
            <a:ext cx="8229600" cy="1143000"/>
          </a:xfrm>
        </p:spPr>
        <p:txBody>
          <a:bodyPr/>
          <a:lstStyle/>
          <a:p>
            <a:r>
              <a:rPr lang="fr-FR" b="1" dirty="0"/>
              <a:t>Messages clés</a:t>
            </a:r>
          </a:p>
        </p:txBody>
      </p:sp>
      <p:sp>
        <p:nvSpPr>
          <p:cNvPr id="3" name="Espace réservé du contenu 2"/>
          <p:cNvSpPr>
            <a:spLocks noGrp="1"/>
          </p:cNvSpPr>
          <p:nvPr>
            <p:ph idx="1"/>
          </p:nvPr>
        </p:nvSpPr>
        <p:spPr/>
        <p:txBody>
          <a:bodyPr/>
          <a:lstStyle/>
          <a:p>
            <a:r>
              <a:rPr lang="en-US" dirty="0"/>
              <a:t>Il </a:t>
            </a:r>
            <a:r>
              <a:rPr lang="en-US" dirty="0" err="1"/>
              <a:t>n’existe</a:t>
            </a:r>
            <a:r>
              <a:rPr lang="en-US" dirty="0"/>
              <a:t> </a:t>
            </a:r>
            <a:r>
              <a:rPr lang="en-US" dirty="0" err="1"/>
              <a:t>quasiment</a:t>
            </a:r>
            <a:r>
              <a:rPr lang="en-US" dirty="0"/>
              <a:t> </a:t>
            </a:r>
            <a:r>
              <a:rPr lang="en-US" dirty="0" err="1"/>
              <a:t>aucune</a:t>
            </a:r>
            <a:r>
              <a:rPr lang="en-US" dirty="0"/>
              <a:t> donnée </a:t>
            </a:r>
            <a:r>
              <a:rPr lang="en-US" dirty="0" err="1"/>
              <a:t>concernant</a:t>
            </a:r>
            <a:r>
              <a:rPr lang="en-US" dirty="0"/>
              <a:t> </a:t>
            </a:r>
            <a:r>
              <a:rPr lang="en-US" dirty="0" err="1"/>
              <a:t>l’anesthésie</a:t>
            </a:r>
            <a:r>
              <a:rPr lang="en-US" dirty="0"/>
              <a:t> et </a:t>
            </a:r>
            <a:r>
              <a:rPr lang="en-US" dirty="0" err="1"/>
              <a:t>l’hypertonie</a:t>
            </a:r>
            <a:r>
              <a:rPr lang="en-US" dirty="0"/>
              <a:t> </a:t>
            </a:r>
            <a:r>
              <a:rPr lang="en-US" dirty="0" err="1"/>
              <a:t>déformante</a:t>
            </a:r>
            <a:r>
              <a:rPr lang="en-US" dirty="0"/>
              <a:t> </a:t>
            </a:r>
            <a:r>
              <a:rPr lang="en-US" dirty="0" err="1"/>
              <a:t>acquise</a:t>
            </a:r>
            <a:r>
              <a:rPr lang="en-US" dirty="0"/>
              <a:t>.</a:t>
            </a:r>
          </a:p>
          <a:p>
            <a:r>
              <a:rPr lang="en-US" dirty="0"/>
              <a:t>La mise </a:t>
            </a:r>
            <a:r>
              <a:rPr lang="en-US" dirty="0" err="1"/>
              <a:t>en</a:t>
            </a:r>
            <a:r>
              <a:rPr lang="en-US" dirty="0"/>
              <a:t> place de </a:t>
            </a:r>
            <a:r>
              <a:rPr lang="en-US" dirty="0" err="1"/>
              <a:t>ce</a:t>
            </a:r>
            <a:r>
              <a:rPr lang="en-US" dirty="0"/>
              <a:t> </a:t>
            </a:r>
            <a:r>
              <a:rPr lang="en-US" dirty="0" err="1"/>
              <a:t>protocole</a:t>
            </a:r>
            <a:r>
              <a:rPr lang="en-US" dirty="0"/>
              <a:t> </a:t>
            </a:r>
            <a:r>
              <a:rPr lang="en-US" dirty="0" err="1"/>
              <a:t>d’anesthésie</a:t>
            </a:r>
            <a:r>
              <a:rPr lang="en-US" dirty="0"/>
              <a:t> </a:t>
            </a:r>
            <a:r>
              <a:rPr lang="en-US" dirty="0" err="1"/>
              <a:t>simplifié</a:t>
            </a:r>
            <a:r>
              <a:rPr lang="en-US" dirty="0"/>
              <a:t> a </a:t>
            </a:r>
            <a:r>
              <a:rPr lang="en-US" dirty="0" err="1"/>
              <a:t>permis</a:t>
            </a:r>
            <a:r>
              <a:rPr lang="en-US" dirty="0"/>
              <a:t> à </a:t>
            </a:r>
            <a:r>
              <a:rPr lang="en-US" dirty="0" err="1"/>
              <a:t>nos</a:t>
            </a:r>
            <a:r>
              <a:rPr lang="en-US" dirty="0"/>
              <a:t> confrères MPR et </a:t>
            </a:r>
            <a:r>
              <a:rPr lang="en-US" dirty="0" err="1"/>
              <a:t>chirurgiens</a:t>
            </a:r>
            <a:r>
              <a:rPr lang="en-US" dirty="0"/>
              <a:t> de prendre </a:t>
            </a:r>
            <a:r>
              <a:rPr lang="en-US" dirty="0" err="1"/>
              <a:t>en</a:t>
            </a:r>
            <a:r>
              <a:rPr lang="en-US" dirty="0"/>
              <a:t> charge </a:t>
            </a:r>
            <a:r>
              <a:rPr lang="en-US" dirty="0" err="1"/>
              <a:t>davantage</a:t>
            </a:r>
            <a:r>
              <a:rPr lang="en-US" dirty="0"/>
              <a:t> de patients.</a:t>
            </a:r>
          </a:p>
          <a:p>
            <a:r>
              <a:rPr lang="en-US" dirty="0" err="1"/>
              <a:t>Ces</a:t>
            </a:r>
            <a:r>
              <a:rPr lang="en-US" dirty="0"/>
              <a:t> patients </a:t>
            </a:r>
            <a:r>
              <a:rPr lang="en-US" dirty="0" err="1"/>
              <a:t>étaient</a:t>
            </a:r>
            <a:r>
              <a:rPr lang="en-US" dirty="0"/>
              <a:t> </a:t>
            </a:r>
            <a:r>
              <a:rPr lang="en-US" dirty="0" err="1"/>
              <a:t>considérés</a:t>
            </a:r>
            <a:r>
              <a:rPr lang="en-US" dirty="0"/>
              <a:t> </a:t>
            </a:r>
            <a:r>
              <a:rPr lang="en-US" dirty="0" err="1"/>
              <a:t>auparavant</a:t>
            </a:r>
            <a:r>
              <a:rPr lang="en-US" dirty="0"/>
              <a:t> </a:t>
            </a:r>
            <a:r>
              <a:rPr lang="en-US" dirty="0" err="1"/>
              <a:t>comme</a:t>
            </a:r>
            <a:r>
              <a:rPr lang="en-US" dirty="0"/>
              <a:t> </a:t>
            </a:r>
            <a:br>
              <a:rPr lang="en-US" dirty="0"/>
            </a:br>
            <a:r>
              <a:rPr lang="en-US" dirty="0"/>
              <a:t>non </a:t>
            </a:r>
            <a:r>
              <a:rPr lang="en-US" dirty="0" err="1"/>
              <a:t>opérables</a:t>
            </a:r>
            <a:r>
              <a:rPr lang="en-US" dirty="0"/>
              <a:t> car trop </a:t>
            </a:r>
            <a:r>
              <a:rPr lang="en-US" dirty="0" err="1"/>
              <a:t>fragiles</a:t>
            </a:r>
            <a:r>
              <a:rPr lang="en-US" dirty="0"/>
              <a:t> sur le plan </a:t>
            </a:r>
            <a:r>
              <a:rPr lang="en-US" dirty="0" err="1"/>
              <a:t>médical</a:t>
            </a:r>
            <a:r>
              <a:rPr lang="en-US" dirty="0"/>
              <a:t>.</a:t>
            </a:r>
          </a:p>
          <a:p>
            <a:r>
              <a:rPr lang="en-US" dirty="0"/>
              <a:t>La ketamine avec </a:t>
            </a:r>
            <a:r>
              <a:rPr lang="en-US" dirty="0" err="1"/>
              <a:t>ses</a:t>
            </a:r>
            <a:r>
              <a:rPr lang="en-US" dirty="0"/>
              <a:t> </a:t>
            </a:r>
            <a:r>
              <a:rPr lang="en-US" dirty="0" err="1"/>
              <a:t>diverses</a:t>
            </a:r>
            <a:r>
              <a:rPr lang="en-US" dirty="0"/>
              <a:t> </a:t>
            </a:r>
            <a:r>
              <a:rPr lang="en-US" dirty="0" err="1"/>
              <a:t>propriétés</a:t>
            </a:r>
            <a:r>
              <a:rPr lang="en-US" dirty="0"/>
              <a:t> </a:t>
            </a:r>
            <a:r>
              <a:rPr lang="en-US" dirty="0" err="1"/>
              <a:t>intéressantes</a:t>
            </a:r>
            <a:r>
              <a:rPr lang="en-US" dirty="0"/>
              <a:t> </a:t>
            </a:r>
            <a:r>
              <a:rPr lang="en-US" dirty="0" err="1"/>
              <a:t>représente</a:t>
            </a:r>
            <a:r>
              <a:rPr lang="en-US" dirty="0"/>
              <a:t> la </a:t>
            </a:r>
            <a:r>
              <a:rPr lang="en-US" dirty="0" err="1"/>
              <a:t>molécule</a:t>
            </a:r>
            <a:r>
              <a:rPr lang="en-US" dirty="0"/>
              <a:t> </a:t>
            </a:r>
            <a:r>
              <a:rPr lang="en-US" dirty="0" err="1"/>
              <a:t>anesthésique</a:t>
            </a:r>
            <a:r>
              <a:rPr lang="en-US" dirty="0"/>
              <a:t> de choix pour </a:t>
            </a:r>
            <a:r>
              <a:rPr lang="en-US" dirty="0" err="1"/>
              <a:t>ces</a:t>
            </a:r>
            <a:r>
              <a:rPr lang="en-US" dirty="0"/>
              <a:t> patients.</a:t>
            </a:r>
          </a:p>
          <a:p>
            <a:endParaRPr lang="fr-FR" dirty="0"/>
          </a:p>
        </p:txBody>
      </p:sp>
      <p:pic>
        <p:nvPicPr>
          <p:cNvPr id="4" name="Image 3"/>
          <p:cNvPicPr>
            <a:picLocks noChangeAspect="1"/>
          </p:cNvPicPr>
          <p:nvPr/>
        </p:nvPicPr>
        <p:blipFill>
          <a:blip r:embed="rId3"/>
          <a:stretch>
            <a:fillRect/>
          </a:stretch>
        </p:blipFill>
        <p:spPr>
          <a:xfrm>
            <a:off x="0" y="0"/>
            <a:ext cx="9150889" cy="621846"/>
          </a:xfrm>
          <a:prstGeom prst="rect">
            <a:avLst/>
          </a:prstGeom>
        </p:spPr>
      </p:pic>
    </p:spTree>
    <p:extLst>
      <p:ext uri="{BB962C8B-B14F-4D97-AF65-F5344CB8AC3E}">
        <p14:creationId xmlns:p14="http://schemas.microsoft.com/office/powerpoint/2010/main" val="3333082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0" y="0"/>
            <a:ext cx="9150889" cy="621846"/>
          </a:xfrm>
          <a:prstGeom prst="rect">
            <a:avLst/>
          </a:prstGeom>
        </p:spPr>
      </p:pic>
      <p:pic>
        <p:nvPicPr>
          <p:cNvPr id="3074" name="Picture 2" descr="C:\Users\g-rpc5061642\Desktop\Ténotomie attractive protocol.pn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1844824"/>
            <a:ext cx="3713460" cy="452596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251520" y="3140968"/>
            <a:ext cx="4392488" cy="1384995"/>
          </a:xfrm>
          <a:prstGeom prst="rect">
            <a:avLst/>
          </a:prstGeom>
          <a:noFill/>
        </p:spPr>
        <p:txBody>
          <a:bodyPr wrap="square" rtlCol="0">
            <a:spAutoFit/>
          </a:bodyPr>
          <a:lstStyle/>
          <a:p>
            <a:r>
              <a:rPr lang="fr-FR" sz="2800" dirty="0"/>
              <a:t>A Garches, </a:t>
            </a:r>
            <a:br>
              <a:rPr lang="fr-FR" sz="2800" dirty="0"/>
            </a:br>
            <a:r>
              <a:rPr lang="fr-FR" sz="2800" dirty="0"/>
              <a:t>nous avons un protocole sûr et très attractif.</a:t>
            </a:r>
          </a:p>
        </p:txBody>
      </p:sp>
    </p:spTree>
    <p:extLst>
      <p:ext uri="{BB962C8B-B14F-4D97-AF65-F5344CB8AC3E}">
        <p14:creationId xmlns:p14="http://schemas.microsoft.com/office/powerpoint/2010/main" val="3509749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normAutofit/>
          </a:bodyPr>
          <a:lstStyle/>
          <a:p>
            <a:r>
              <a:rPr lang="fr-FR" sz="4400" b="1" dirty="0"/>
              <a:t>MERCI</a:t>
            </a:r>
          </a:p>
        </p:txBody>
      </p:sp>
    </p:spTree>
    <p:extLst>
      <p:ext uri="{BB962C8B-B14F-4D97-AF65-F5344CB8AC3E}">
        <p14:creationId xmlns:p14="http://schemas.microsoft.com/office/powerpoint/2010/main" val="3538798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15888"/>
            <a:ext cx="8229600" cy="1143000"/>
          </a:xfrm>
        </p:spPr>
        <p:txBody>
          <a:bodyPr/>
          <a:lstStyle/>
          <a:p>
            <a:r>
              <a:rPr lang="fr-FR" b="1" dirty="0"/>
              <a:t>Introduction (2)</a:t>
            </a:r>
          </a:p>
        </p:txBody>
      </p:sp>
      <p:sp>
        <p:nvSpPr>
          <p:cNvPr id="3" name="Espace réservé du contenu 2"/>
          <p:cNvSpPr>
            <a:spLocks noGrp="1"/>
          </p:cNvSpPr>
          <p:nvPr>
            <p:ph idx="1"/>
          </p:nvPr>
        </p:nvSpPr>
        <p:spPr>
          <a:xfrm>
            <a:off x="448145" y="1346941"/>
            <a:ext cx="8219256" cy="3244253"/>
          </a:xfrm>
        </p:spPr>
        <p:txBody>
          <a:bodyPr>
            <a:normAutofit fontScale="92500" lnSpcReduction="10000"/>
          </a:bodyPr>
          <a:lstStyle/>
          <a:p>
            <a:r>
              <a:rPr lang="en-US" sz="2800" dirty="0"/>
              <a:t>Une nouvelle technique de </a:t>
            </a:r>
            <a:r>
              <a:rPr lang="en-US" sz="2800" dirty="0" err="1"/>
              <a:t>ténotomie</a:t>
            </a:r>
            <a:r>
              <a:rPr lang="en-US" sz="2800" dirty="0"/>
              <a:t> </a:t>
            </a:r>
            <a:r>
              <a:rPr lang="en-US" sz="2800" dirty="0" err="1"/>
              <a:t>percutanée</a:t>
            </a:r>
            <a:r>
              <a:rPr lang="en-US" sz="2800" dirty="0"/>
              <a:t> avec </a:t>
            </a:r>
            <a:r>
              <a:rPr lang="en-US" sz="2800" dirty="0" err="1"/>
              <a:t>une</a:t>
            </a:r>
            <a:r>
              <a:rPr lang="en-US" sz="2800" dirty="0"/>
              <a:t> aiguille 16G a </a:t>
            </a:r>
            <a:r>
              <a:rPr lang="en-US" sz="2800" dirty="0" err="1"/>
              <a:t>été</a:t>
            </a:r>
            <a:r>
              <a:rPr lang="en-US" sz="2800" dirty="0"/>
              <a:t> </a:t>
            </a:r>
            <a:r>
              <a:rPr lang="en-US" sz="2800" dirty="0" err="1"/>
              <a:t>développée</a:t>
            </a:r>
            <a:r>
              <a:rPr lang="en-US" sz="2800" dirty="0"/>
              <a:t> et a </a:t>
            </a:r>
            <a:r>
              <a:rPr lang="en-US" sz="2800" dirty="0" err="1"/>
              <a:t>démontré</a:t>
            </a:r>
            <a:r>
              <a:rPr lang="en-US" sz="2800" dirty="0"/>
              <a:t> son </a:t>
            </a:r>
            <a:r>
              <a:rPr lang="en-US" sz="2800" dirty="0" err="1"/>
              <a:t>efficacité</a:t>
            </a:r>
            <a:r>
              <a:rPr lang="en-US" sz="2800" dirty="0"/>
              <a:t> et </a:t>
            </a:r>
            <a:r>
              <a:rPr lang="en-US" sz="2800" dirty="0" err="1"/>
              <a:t>sa</a:t>
            </a:r>
            <a:r>
              <a:rPr lang="en-US" sz="2800" dirty="0"/>
              <a:t> bonne </a:t>
            </a:r>
            <a:r>
              <a:rPr lang="en-US" sz="2800" dirty="0" err="1"/>
              <a:t>tolérance</a:t>
            </a:r>
            <a:r>
              <a:rPr lang="en-US" sz="2800" dirty="0"/>
              <a:t>. </a:t>
            </a:r>
          </a:p>
          <a:p>
            <a:r>
              <a:rPr lang="en-US" sz="2800" dirty="0" err="1"/>
              <a:t>Rapide</a:t>
            </a:r>
            <a:r>
              <a:rPr lang="en-US" sz="2800" dirty="0"/>
              <a:t>, peu </a:t>
            </a:r>
            <a:r>
              <a:rPr lang="en-US" sz="2800" dirty="0" err="1"/>
              <a:t>douloureuse</a:t>
            </a:r>
            <a:r>
              <a:rPr lang="en-US" sz="2800" dirty="0"/>
              <a:t>, </a:t>
            </a:r>
            <a:r>
              <a:rPr lang="en-US" sz="2800" dirty="0" err="1"/>
              <a:t>réduisant</a:t>
            </a:r>
            <a:r>
              <a:rPr lang="en-US" sz="2800" dirty="0"/>
              <a:t> </a:t>
            </a:r>
            <a:r>
              <a:rPr lang="en-US" sz="2800" dirty="0" err="1"/>
              <a:t>l’instabilité</a:t>
            </a:r>
            <a:r>
              <a:rPr lang="en-US" sz="2800" dirty="0"/>
              <a:t> de situations </a:t>
            </a:r>
            <a:r>
              <a:rPr lang="en-US" sz="2800" dirty="0" err="1"/>
              <a:t>parfois</a:t>
            </a:r>
            <a:r>
              <a:rPr lang="en-US" sz="2800" dirty="0"/>
              <a:t> très </a:t>
            </a:r>
            <a:r>
              <a:rPr lang="en-US" sz="2800" dirty="0" err="1"/>
              <a:t>précaires</a:t>
            </a:r>
            <a:r>
              <a:rPr lang="en-US" sz="2800" dirty="0"/>
              <a:t>.</a:t>
            </a:r>
          </a:p>
          <a:p>
            <a:r>
              <a:rPr lang="en-US" sz="2800" dirty="0"/>
              <a:t>Technique </a:t>
            </a:r>
            <a:r>
              <a:rPr lang="en-US" sz="2800" dirty="0" err="1"/>
              <a:t>validée</a:t>
            </a:r>
            <a:r>
              <a:rPr lang="en-US" sz="2800" dirty="0"/>
              <a:t> avec </a:t>
            </a:r>
            <a:r>
              <a:rPr lang="en-US" sz="2800" dirty="0" err="1"/>
              <a:t>une</a:t>
            </a:r>
            <a:r>
              <a:rPr lang="en-US" sz="2800" dirty="0"/>
              <a:t> bonne </a:t>
            </a:r>
            <a:r>
              <a:rPr lang="en-US" sz="2800" dirty="0" err="1"/>
              <a:t>efficacité</a:t>
            </a:r>
            <a:r>
              <a:rPr lang="en-US" sz="2800" dirty="0"/>
              <a:t> et peu </a:t>
            </a:r>
            <a:r>
              <a:rPr lang="en-US" sz="2800" dirty="0" err="1"/>
              <a:t>d’effets</a:t>
            </a:r>
            <a:r>
              <a:rPr lang="en-US" sz="2800" dirty="0"/>
              <a:t> </a:t>
            </a:r>
            <a:r>
              <a:rPr lang="en-US" sz="2800" dirty="0" err="1"/>
              <a:t>indésirables</a:t>
            </a:r>
            <a:r>
              <a:rPr lang="en-US" sz="2800" dirty="0"/>
              <a:t> par des études sur des </a:t>
            </a:r>
            <a:r>
              <a:rPr lang="en-US" sz="2800" dirty="0" err="1"/>
              <a:t>cadavres</a:t>
            </a:r>
            <a:r>
              <a:rPr lang="en-US" sz="2800" dirty="0"/>
              <a:t> et sur des patients </a:t>
            </a:r>
            <a:r>
              <a:rPr lang="en-US" sz="2800" dirty="0" err="1"/>
              <a:t>vivants</a:t>
            </a:r>
            <a:r>
              <a:rPr lang="en-US" sz="2800" dirty="0"/>
              <a:t>.</a:t>
            </a:r>
          </a:p>
          <a:p>
            <a:endParaRPr lang="fr-FR" dirty="0"/>
          </a:p>
        </p:txBody>
      </p:sp>
      <p:pic>
        <p:nvPicPr>
          <p:cNvPr id="6" name="Image 5"/>
          <p:cNvPicPr>
            <a:picLocks noChangeAspect="1"/>
          </p:cNvPicPr>
          <p:nvPr/>
        </p:nvPicPr>
        <p:blipFill>
          <a:blip r:embed="rId3"/>
          <a:stretch>
            <a:fillRect/>
          </a:stretch>
        </p:blipFill>
        <p:spPr>
          <a:xfrm>
            <a:off x="5745072" y="4441005"/>
            <a:ext cx="2931384" cy="2198538"/>
          </a:xfrm>
          <a:prstGeom prst="rect">
            <a:avLst/>
          </a:prstGeom>
        </p:spPr>
      </p:pic>
      <p:sp>
        <p:nvSpPr>
          <p:cNvPr id="4" name="ZoneTexte 3">
            <a:extLst>
              <a:ext uri="{FF2B5EF4-FFF2-40B4-BE49-F238E27FC236}">
                <a16:creationId xmlns:a16="http://schemas.microsoft.com/office/drawing/2014/main" id="{09000048-6DCB-5548-B4BB-74A8EECDE031}"/>
              </a:ext>
            </a:extLst>
          </p:cNvPr>
          <p:cNvSpPr txBox="1"/>
          <p:nvPr/>
        </p:nvSpPr>
        <p:spPr>
          <a:xfrm>
            <a:off x="-63062" y="4502764"/>
            <a:ext cx="5652120" cy="2308324"/>
          </a:xfrm>
          <a:prstGeom prst="rect">
            <a:avLst/>
          </a:prstGeom>
          <a:noFill/>
        </p:spPr>
        <p:txBody>
          <a:bodyPr wrap="square" rtlCol="0">
            <a:spAutoFit/>
          </a:bodyPr>
          <a:lstStyle/>
          <a:p>
            <a:pPr algn="r"/>
            <a:r>
              <a:rPr lang="en-US" sz="1400" i="1" dirty="0" err="1"/>
              <a:t>Chesnel</a:t>
            </a:r>
            <a:r>
              <a:rPr lang="en-US" sz="1400" i="1" dirty="0"/>
              <a:t> C, </a:t>
            </a:r>
            <a:r>
              <a:rPr lang="en-US" sz="1400" i="1" dirty="0" err="1"/>
              <a:t>Genêt</a:t>
            </a:r>
            <a:r>
              <a:rPr lang="en-US" sz="1400" i="1" dirty="0"/>
              <a:t> F, </a:t>
            </a:r>
            <a:r>
              <a:rPr lang="en-US" sz="1400" i="1" dirty="0" err="1"/>
              <a:t>Almangour</a:t>
            </a:r>
            <a:r>
              <a:rPr lang="en-US" sz="1400" i="1" dirty="0"/>
              <a:t> W, </a:t>
            </a:r>
            <a:r>
              <a:rPr lang="en-US" sz="1400" i="1" dirty="0" err="1"/>
              <a:t>Denormandie</a:t>
            </a:r>
            <a:r>
              <a:rPr lang="en-US" sz="1400" i="1" dirty="0"/>
              <a:t> P, </a:t>
            </a:r>
            <a:r>
              <a:rPr lang="en-US" sz="1400" i="1" dirty="0" err="1"/>
              <a:t>Parratte</a:t>
            </a:r>
            <a:r>
              <a:rPr lang="en-US" sz="1400" i="1" dirty="0"/>
              <a:t> B, Schnitzler A. Effectiveness and Complications of Percutaneous Needle Tenotomy with a Large Needle for Muscle Contractures: A Cadaver Study. </a:t>
            </a:r>
            <a:r>
              <a:rPr lang="en-US" sz="1400" i="1" dirty="0" err="1"/>
              <a:t>PLoS</a:t>
            </a:r>
            <a:r>
              <a:rPr lang="en-US" sz="1400" i="1" dirty="0"/>
              <a:t> ONE [Internet]. 2015 Dec 1</a:t>
            </a:r>
          </a:p>
          <a:p>
            <a:pPr algn="r"/>
            <a:r>
              <a:rPr lang="en-US" sz="1400" i="1" dirty="0"/>
              <a:t> </a:t>
            </a:r>
          </a:p>
          <a:p>
            <a:pPr algn="r"/>
            <a:r>
              <a:rPr lang="en-US" sz="1400" i="1" dirty="0"/>
              <a:t>Schnitzler A, Diebold A, </a:t>
            </a:r>
            <a:r>
              <a:rPr lang="en-US" sz="1400" i="1" dirty="0" err="1"/>
              <a:t>Parratte</a:t>
            </a:r>
            <a:r>
              <a:rPr lang="en-US" sz="1400" i="1" dirty="0"/>
              <a:t> B, </a:t>
            </a:r>
            <a:r>
              <a:rPr lang="en-US" sz="1400" i="1" dirty="0" err="1"/>
              <a:t>Tliba</a:t>
            </a:r>
            <a:r>
              <a:rPr lang="en-US" sz="1400" i="1" dirty="0"/>
              <a:t> L, </a:t>
            </a:r>
            <a:r>
              <a:rPr lang="en-US" sz="1400" i="1" dirty="0" err="1"/>
              <a:t>Genêt</a:t>
            </a:r>
            <a:r>
              <a:rPr lang="en-US" sz="1400" i="1" dirty="0"/>
              <a:t> F, </a:t>
            </a:r>
            <a:r>
              <a:rPr lang="en-US" sz="1400" i="1" dirty="0" err="1"/>
              <a:t>Denormandie</a:t>
            </a:r>
            <a:r>
              <a:rPr lang="en-US" sz="1400" i="1" dirty="0"/>
              <a:t> P. An alternative treatment for contractures of the elderly institutionalized persons: Microinvasive percutaneous needle tenotomy of the finger flexors. Ann Phys </a:t>
            </a:r>
            <a:r>
              <a:rPr lang="en-US" sz="1400" i="1" dirty="0" err="1"/>
              <a:t>Rehabil</a:t>
            </a:r>
            <a:r>
              <a:rPr lang="en-US" sz="1400" i="1" dirty="0"/>
              <a:t> Med. 2016 Apr;5</a:t>
            </a:r>
          </a:p>
          <a:p>
            <a:pPr algn="r"/>
            <a:endParaRPr lang="en-US" i="1" dirty="0"/>
          </a:p>
        </p:txBody>
      </p:sp>
      <p:pic>
        <p:nvPicPr>
          <p:cNvPr id="5" name="Image 4"/>
          <p:cNvPicPr>
            <a:picLocks noChangeAspect="1"/>
          </p:cNvPicPr>
          <p:nvPr/>
        </p:nvPicPr>
        <p:blipFill>
          <a:blip r:embed="rId4"/>
          <a:stretch>
            <a:fillRect/>
          </a:stretch>
        </p:blipFill>
        <p:spPr>
          <a:xfrm>
            <a:off x="-793" y="0"/>
            <a:ext cx="9144793" cy="621846"/>
          </a:xfrm>
          <a:prstGeom prst="rect">
            <a:avLst/>
          </a:prstGeom>
        </p:spPr>
      </p:pic>
    </p:spTree>
    <p:extLst>
      <p:ext uri="{BB962C8B-B14F-4D97-AF65-F5344CB8AC3E}">
        <p14:creationId xmlns:p14="http://schemas.microsoft.com/office/powerpoint/2010/main" val="3938734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equilibre.jpg"/>
          <p:cNvPicPr>
            <a:picLocks noChangeAspect="1"/>
          </p:cNvPicPr>
          <p:nvPr/>
        </p:nvPicPr>
        <p:blipFill>
          <a:blip r:embed="rId3" cstate="print"/>
          <a:stretch>
            <a:fillRect/>
          </a:stretch>
        </p:blipFill>
        <p:spPr>
          <a:xfrm>
            <a:off x="1619672" y="1700808"/>
            <a:ext cx="6696744" cy="4267088"/>
          </a:xfrm>
          <a:prstGeom prst="rect">
            <a:avLst/>
          </a:prstGeom>
        </p:spPr>
      </p:pic>
      <p:sp>
        <p:nvSpPr>
          <p:cNvPr id="6" name="Rectangle 5"/>
          <p:cNvSpPr/>
          <p:nvPr/>
        </p:nvSpPr>
        <p:spPr>
          <a:xfrm>
            <a:off x="6268070" y="2040190"/>
            <a:ext cx="1944216" cy="3385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sz="1600" b="1" dirty="0"/>
              <a:t>Patient  vulnérable </a:t>
            </a:r>
          </a:p>
        </p:txBody>
      </p:sp>
      <p:sp>
        <p:nvSpPr>
          <p:cNvPr id="2" name="Rectangle 1"/>
          <p:cNvSpPr/>
          <p:nvPr/>
        </p:nvSpPr>
        <p:spPr>
          <a:xfrm>
            <a:off x="1475656" y="3257276"/>
            <a:ext cx="2748466" cy="854080"/>
          </a:xfrm>
          <a:prstGeom prst="rect">
            <a:avLst/>
          </a:prstGeom>
        </p:spPr>
        <p:txBody>
          <a:bodyPr wrap="square">
            <a:spAutoFit/>
          </a:bodyPr>
          <a:lstStyle/>
          <a:p>
            <a:endParaRPr lang="fr-FR" sz="1350" b="1" dirty="0"/>
          </a:p>
          <a:p>
            <a:pPr algn="ctr"/>
            <a:r>
              <a:rPr lang="fr-FR" b="1" dirty="0"/>
              <a:t>Anesthésie générale compromise</a:t>
            </a:r>
          </a:p>
        </p:txBody>
      </p:sp>
      <p:sp>
        <p:nvSpPr>
          <p:cNvPr id="3" name="ZoneTexte 2"/>
          <p:cNvSpPr txBox="1"/>
          <p:nvPr/>
        </p:nvSpPr>
        <p:spPr>
          <a:xfrm>
            <a:off x="6268070" y="2506615"/>
            <a:ext cx="2192362" cy="1485022"/>
          </a:xfrm>
          <a:prstGeom prst="rect">
            <a:avLst/>
          </a:prstGeom>
          <a:solidFill>
            <a:schemeClr val="accent1">
              <a:lumMod val="20000"/>
              <a:lumOff val="80000"/>
            </a:schemeClr>
          </a:solidFill>
        </p:spPr>
        <p:txBody>
          <a:bodyPr wrap="square" rtlCol="0">
            <a:spAutoFit/>
          </a:bodyPr>
          <a:lstStyle/>
          <a:p>
            <a:r>
              <a:rPr lang="fr-FR" sz="1600" dirty="0"/>
              <a:t>- Agé</a:t>
            </a:r>
          </a:p>
          <a:p>
            <a:r>
              <a:rPr lang="fr-FR" sz="1600" dirty="0"/>
              <a:t>- Pathologies multiples</a:t>
            </a:r>
          </a:p>
          <a:p>
            <a:r>
              <a:rPr lang="fr-FR" sz="1600" dirty="0"/>
              <a:t>- Perte d’autonomie</a:t>
            </a:r>
          </a:p>
          <a:p>
            <a:r>
              <a:rPr lang="fr-FR" sz="1600" dirty="0"/>
              <a:t>- Dépendant</a:t>
            </a:r>
          </a:p>
          <a:p>
            <a:r>
              <a:rPr lang="fr-FR" sz="1600" dirty="0"/>
              <a:t>- Sous-nutrition</a:t>
            </a:r>
          </a:p>
          <a:p>
            <a:endParaRPr lang="fr-FR" sz="1050" dirty="0"/>
          </a:p>
        </p:txBody>
      </p:sp>
      <p:sp>
        <p:nvSpPr>
          <p:cNvPr id="13" name="ZoneTexte 12"/>
          <p:cNvSpPr txBox="1"/>
          <p:nvPr/>
        </p:nvSpPr>
        <p:spPr>
          <a:xfrm>
            <a:off x="1619672" y="4149080"/>
            <a:ext cx="3168352" cy="1869743"/>
          </a:xfrm>
          <a:prstGeom prst="rect">
            <a:avLst/>
          </a:prstGeom>
          <a:solidFill>
            <a:schemeClr val="accent1">
              <a:lumMod val="20000"/>
              <a:lumOff val="80000"/>
            </a:schemeClr>
          </a:solidFill>
        </p:spPr>
        <p:txBody>
          <a:bodyPr wrap="square" rtlCol="0">
            <a:spAutoFit/>
          </a:bodyPr>
          <a:lstStyle/>
          <a:p>
            <a:r>
              <a:rPr lang="fr-FR" sz="1600" dirty="0"/>
              <a:t>- Hypotension artérielle</a:t>
            </a:r>
          </a:p>
          <a:p>
            <a:r>
              <a:rPr lang="en-US" sz="1600" dirty="0"/>
              <a:t>- Inhalation</a:t>
            </a:r>
          </a:p>
          <a:p>
            <a:r>
              <a:rPr lang="en-US" sz="1600" dirty="0"/>
              <a:t>- </a:t>
            </a:r>
            <a:r>
              <a:rPr lang="en-US" sz="1600" dirty="0" err="1"/>
              <a:t>Dépression</a:t>
            </a:r>
            <a:r>
              <a:rPr lang="en-US" sz="1600" dirty="0"/>
              <a:t> </a:t>
            </a:r>
            <a:r>
              <a:rPr lang="en-US" sz="1600" dirty="0" err="1"/>
              <a:t>respiratoire</a:t>
            </a:r>
            <a:endParaRPr lang="en-US" sz="1600" dirty="0"/>
          </a:p>
          <a:p>
            <a:r>
              <a:rPr lang="en-US" sz="1600" dirty="0"/>
              <a:t>- </a:t>
            </a:r>
            <a:r>
              <a:rPr lang="en-US" sz="1600" dirty="0" err="1"/>
              <a:t>Nausées</a:t>
            </a:r>
            <a:endParaRPr lang="en-US" sz="1600" dirty="0"/>
          </a:p>
          <a:p>
            <a:r>
              <a:rPr lang="en-US" sz="1600" dirty="0"/>
              <a:t>- </a:t>
            </a:r>
            <a:r>
              <a:rPr lang="en-US" sz="1600" dirty="0" err="1"/>
              <a:t>Vomissements</a:t>
            </a:r>
            <a:endParaRPr lang="en-US" sz="1600" dirty="0"/>
          </a:p>
          <a:p>
            <a:r>
              <a:rPr lang="en-US" sz="1600" dirty="0"/>
              <a:t>- Aggravation des troubles </a:t>
            </a:r>
            <a:r>
              <a:rPr lang="en-US" sz="1600" dirty="0" err="1"/>
              <a:t>cognitifs</a:t>
            </a:r>
            <a:endParaRPr lang="fr-FR" sz="1600" dirty="0"/>
          </a:p>
          <a:p>
            <a:endParaRPr lang="fr-FR" sz="1050" dirty="0"/>
          </a:p>
          <a:p>
            <a:endParaRPr lang="fr-FR" sz="900" dirty="0"/>
          </a:p>
        </p:txBody>
      </p:sp>
      <p:sp>
        <p:nvSpPr>
          <p:cNvPr id="8" name="ZoneTexte 7"/>
          <p:cNvSpPr txBox="1"/>
          <p:nvPr/>
        </p:nvSpPr>
        <p:spPr>
          <a:xfrm>
            <a:off x="1435762" y="611651"/>
            <a:ext cx="6416501" cy="769441"/>
          </a:xfrm>
          <a:prstGeom prst="rect">
            <a:avLst/>
          </a:prstGeom>
          <a:noFill/>
        </p:spPr>
        <p:txBody>
          <a:bodyPr wrap="none" rtlCol="0">
            <a:spAutoFit/>
          </a:bodyPr>
          <a:lstStyle/>
          <a:p>
            <a:pPr algn="ctr"/>
            <a:r>
              <a:rPr lang="fr-FR" sz="4400" b="1" dirty="0"/>
              <a:t>Un défi pour l’anesthésiste</a:t>
            </a:r>
          </a:p>
        </p:txBody>
      </p:sp>
      <p:sp>
        <p:nvSpPr>
          <p:cNvPr id="12" name="ZoneTexte 11"/>
          <p:cNvSpPr txBox="1"/>
          <p:nvPr/>
        </p:nvSpPr>
        <p:spPr>
          <a:xfrm>
            <a:off x="5652120" y="5059402"/>
            <a:ext cx="2714988" cy="707886"/>
          </a:xfrm>
          <a:prstGeom prst="rect">
            <a:avLst/>
          </a:prstGeom>
          <a:noFill/>
        </p:spPr>
        <p:txBody>
          <a:bodyPr wrap="square" rtlCol="0">
            <a:spAutoFit/>
          </a:bodyPr>
          <a:lstStyle/>
          <a:p>
            <a:r>
              <a:rPr lang="fr-FR" sz="2000" dirty="0">
                <a:solidFill>
                  <a:srgbClr val="FF0000"/>
                </a:solidFill>
              </a:rPr>
              <a:t>Peu ou pas de douleurs</a:t>
            </a:r>
          </a:p>
          <a:p>
            <a:r>
              <a:rPr lang="fr-FR" sz="2000" dirty="0">
                <a:solidFill>
                  <a:srgbClr val="FF0000"/>
                </a:solidFill>
              </a:rPr>
              <a:t>Récupération rapide</a:t>
            </a:r>
          </a:p>
        </p:txBody>
      </p:sp>
      <p:sp>
        <p:nvSpPr>
          <p:cNvPr id="11" name="Rectangle 10"/>
          <p:cNvSpPr/>
          <p:nvPr/>
        </p:nvSpPr>
        <p:spPr>
          <a:xfrm>
            <a:off x="5508104" y="4863367"/>
            <a:ext cx="2848198" cy="123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p:cNvPicPr>
            <a:picLocks noChangeAspect="1"/>
          </p:cNvPicPr>
          <p:nvPr/>
        </p:nvPicPr>
        <p:blipFill>
          <a:blip r:embed="rId4"/>
          <a:stretch>
            <a:fillRect/>
          </a:stretch>
        </p:blipFill>
        <p:spPr>
          <a:xfrm>
            <a:off x="-793" y="-10195"/>
            <a:ext cx="9144793" cy="621846"/>
          </a:xfrm>
          <a:prstGeom prst="rect">
            <a:avLst/>
          </a:prstGeom>
        </p:spPr>
      </p:pic>
    </p:spTree>
    <p:extLst>
      <p:ext uri="{BB962C8B-B14F-4D97-AF65-F5344CB8AC3E}">
        <p14:creationId xmlns:p14="http://schemas.microsoft.com/office/powerpoint/2010/main" val="127693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2801" y="476672"/>
            <a:ext cx="8229600" cy="1143000"/>
          </a:xfrm>
        </p:spPr>
        <p:txBody>
          <a:bodyPr/>
          <a:lstStyle/>
          <a:p>
            <a:r>
              <a:rPr lang="fr-FR" b="1" dirty="0"/>
              <a:t>Nouveau protocole </a:t>
            </a:r>
          </a:p>
        </p:txBody>
      </p:sp>
      <p:pic>
        <p:nvPicPr>
          <p:cNvPr id="4" name="Espace réservé du conten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8887" y="3000169"/>
            <a:ext cx="2291013" cy="1817092"/>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9135" y="2960854"/>
            <a:ext cx="2655214" cy="1771027"/>
          </a:xfrm>
          <a:prstGeom prst="rect">
            <a:avLst/>
          </a:prstGeom>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8278" y="2960854"/>
            <a:ext cx="1397777" cy="1856407"/>
          </a:xfrm>
          <a:prstGeom prst="rect">
            <a:avLst/>
          </a:prstGeom>
        </p:spPr>
      </p:pic>
      <p:sp>
        <p:nvSpPr>
          <p:cNvPr id="7" name="ZoneTexte 6"/>
          <p:cNvSpPr txBox="1"/>
          <p:nvPr/>
        </p:nvSpPr>
        <p:spPr>
          <a:xfrm>
            <a:off x="2850156" y="3492424"/>
            <a:ext cx="439544" cy="707886"/>
          </a:xfrm>
          <a:prstGeom prst="rect">
            <a:avLst/>
          </a:prstGeom>
          <a:noFill/>
        </p:spPr>
        <p:txBody>
          <a:bodyPr wrap="none" rtlCol="0">
            <a:spAutoFit/>
          </a:bodyPr>
          <a:lstStyle/>
          <a:p>
            <a:r>
              <a:rPr lang="fr-FR" sz="4000" dirty="0"/>
              <a:t>+</a:t>
            </a:r>
          </a:p>
        </p:txBody>
      </p:sp>
      <p:sp>
        <p:nvSpPr>
          <p:cNvPr id="8" name="ZoneTexte 7"/>
          <p:cNvSpPr txBox="1"/>
          <p:nvPr/>
        </p:nvSpPr>
        <p:spPr>
          <a:xfrm>
            <a:off x="5452823" y="3487187"/>
            <a:ext cx="439544" cy="707886"/>
          </a:xfrm>
          <a:prstGeom prst="rect">
            <a:avLst/>
          </a:prstGeom>
          <a:noFill/>
        </p:spPr>
        <p:txBody>
          <a:bodyPr wrap="none" rtlCol="0">
            <a:spAutoFit/>
          </a:bodyPr>
          <a:lstStyle/>
          <a:p>
            <a:r>
              <a:rPr lang="fr-FR" sz="4000" dirty="0"/>
              <a:t>+</a:t>
            </a:r>
          </a:p>
        </p:txBody>
      </p:sp>
      <p:pic>
        <p:nvPicPr>
          <p:cNvPr id="10" name="Image 9"/>
          <p:cNvPicPr>
            <a:picLocks noChangeAspect="1"/>
          </p:cNvPicPr>
          <p:nvPr/>
        </p:nvPicPr>
        <p:blipFill>
          <a:blip r:embed="rId6"/>
          <a:stretch>
            <a:fillRect/>
          </a:stretch>
        </p:blipFill>
        <p:spPr>
          <a:xfrm>
            <a:off x="-14796" y="0"/>
            <a:ext cx="9144793" cy="621846"/>
          </a:xfrm>
          <a:prstGeom prst="rect">
            <a:avLst/>
          </a:prstGeom>
        </p:spPr>
      </p:pic>
      <p:sp>
        <p:nvSpPr>
          <p:cNvPr id="11" name="ZoneTexte 10"/>
          <p:cNvSpPr txBox="1"/>
          <p:nvPr/>
        </p:nvSpPr>
        <p:spPr>
          <a:xfrm>
            <a:off x="179513" y="5157192"/>
            <a:ext cx="8744836" cy="584775"/>
          </a:xfrm>
          <a:prstGeom prst="rect">
            <a:avLst/>
          </a:prstGeom>
          <a:noFill/>
        </p:spPr>
        <p:txBody>
          <a:bodyPr wrap="square" rtlCol="0">
            <a:spAutoFit/>
          </a:bodyPr>
          <a:lstStyle/>
          <a:p>
            <a:r>
              <a:rPr lang="fr-FR" sz="3200" b="1" dirty="0"/>
              <a:t>      MEOPA            MIDAZOLAM           KETAMINE</a:t>
            </a:r>
          </a:p>
        </p:txBody>
      </p:sp>
    </p:spTree>
    <p:extLst>
      <p:ext uri="{BB962C8B-B14F-4D97-AF65-F5344CB8AC3E}">
        <p14:creationId xmlns:p14="http://schemas.microsoft.com/office/powerpoint/2010/main" val="872253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64704"/>
            <a:ext cx="8229600" cy="1143000"/>
          </a:xfrm>
        </p:spPr>
        <p:txBody>
          <a:bodyPr>
            <a:normAutofit fontScale="90000"/>
          </a:bodyPr>
          <a:lstStyle/>
          <a:p>
            <a:r>
              <a:rPr lang="en-US" b="1" dirty="0"/>
              <a:t>Le </a:t>
            </a:r>
            <a:r>
              <a:rPr lang="en-US" b="1" dirty="0" err="1"/>
              <a:t>protocole</a:t>
            </a:r>
            <a:r>
              <a:rPr lang="en-US" b="1" dirty="0"/>
              <a:t> </a:t>
            </a:r>
            <a:r>
              <a:rPr lang="en-US" b="1" dirty="0" err="1"/>
              <a:t>anesthésique</a:t>
            </a:r>
            <a:br>
              <a:rPr lang="en-US" dirty="0"/>
            </a:br>
            <a:endParaRPr lang="fr-FR" dirty="0"/>
          </a:p>
        </p:txBody>
      </p:sp>
      <p:sp>
        <p:nvSpPr>
          <p:cNvPr id="3" name="Espace réservé du contenu 2"/>
          <p:cNvSpPr>
            <a:spLocks noGrp="1"/>
          </p:cNvSpPr>
          <p:nvPr>
            <p:ph idx="1"/>
          </p:nvPr>
        </p:nvSpPr>
        <p:spPr>
          <a:xfrm>
            <a:off x="457200" y="1600200"/>
            <a:ext cx="8229600" cy="4781128"/>
          </a:xfrm>
        </p:spPr>
        <p:txBody>
          <a:bodyPr>
            <a:normAutofit fontScale="92500" lnSpcReduction="20000"/>
          </a:bodyPr>
          <a:lstStyle/>
          <a:p>
            <a:r>
              <a:rPr lang="en-US" dirty="0" err="1">
                <a:solidFill>
                  <a:srgbClr val="FF0000"/>
                </a:solidFill>
              </a:rPr>
              <a:t>kétamine</a:t>
            </a:r>
            <a:r>
              <a:rPr lang="en-US" dirty="0"/>
              <a:t> </a:t>
            </a:r>
            <a:r>
              <a:rPr lang="en-US" dirty="0" err="1"/>
              <a:t>en</a:t>
            </a:r>
            <a:r>
              <a:rPr lang="en-US" dirty="0"/>
              <a:t> </a:t>
            </a:r>
            <a:r>
              <a:rPr lang="en-US" dirty="0" err="1"/>
              <a:t>combinaison</a:t>
            </a:r>
            <a:r>
              <a:rPr lang="en-US" dirty="0"/>
              <a:t> avec un </a:t>
            </a:r>
            <a:r>
              <a:rPr lang="en-US" dirty="0" err="1"/>
              <a:t>hypnotique</a:t>
            </a:r>
            <a:r>
              <a:rPr lang="en-US" dirty="0"/>
              <a:t> </a:t>
            </a:r>
            <a:r>
              <a:rPr lang="en-US" dirty="0" err="1"/>
              <a:t>tel</a:t>
            </a:r>
            <a:r>
              <a:rPr lang="en-US" dirty="0"/>
              <a:t> que le </a:t>
            </a:r>
            <a:r>
              <a:rPr lang="en-US" dirty="0">
                <a:solidFill>
                  <a:srgbClr val="FF0000"/>
                </a:solidFill>
              </a:rPr>
              <a:t>midazolam</a:t>
            </a:r>
            <a:r>
              <a:rPr lang="en-US" dirty="0"/>
              <a:t> pour </a:t>
            </a:r>
            <a:r>
              <a:rPr lang="en-US" dirty="0" err="1"/>
              <a:t>obtenir</a:t>
            </a:r>
            <a:r>
              <a:rPr lang="en-US" dirty="0"/>
              <a:t> </a:t>
            </a:r>
            <a:r>
              <a:rPr lang="en-US" dirty="0" err="1"/>
              <a:t>une</a:t>
            </a:r>
            <a:r>
              <a:rPr lang="en-US" dirty="0"/>
              <a:t> </a:t>
            </a:r>
            <a:r>
              <a:rPr lang="en-US" dirty="0" err="1"/>
              <a:t>légère</a:t>
            </a:r>
            <a:r>
              <a:rPr lang="en-US" dirty="0"/>
              <a:t> </a:t>
            </a:r>
            <a:r>
              <a:rPr lang="en-US" dirty="0" err="1"/>
              <a:t>sédation</a:t>
            </a:r>
            <a:r>
              <a:rPr lang="en-US" dirty="0"/>
              <a:t>. </a:t>
            </a:r>
          </a:p>
          <a:p>
            <a:r>
              <a:rPr lang="en-US" dirty="0" err="1"/>
              <a:t>L’objectif</a:t>
            </a:r>
            <a:r>
              <a:rPr lang="en-US" dirty="0"/>
              <a:t> </a:t>
            </a:r>
            <a:r>
              <a:rPr lang="en-US" dirty="0" err="1"/>
              <a:t>est</a:t>
            </a:r>
            <a:r>
              <a:rPr lang="en-US" dirty="0"/>
              <a:t> de:</a:t>
            </a:r>
          </a:p>
          <a:p>
            <a:pPr marL="0" indent="0">
              <a:buNone/>
            </a:pPr>
            <a:r>
              <a:rPr lang="en-US" dirty="0"/>
              <a:t>     - </a:t>
            </a:r>
            <a:r>
              <a:rPr lang="en-US" dirty="0" err="1"/>
              <a:t>préserver</a:t>
            </a:r>
            <a:r>
              <a:rPr lang="en-US" dirty="0"/>
              <a:t> la ventilation </a:t>
            </a:r>
            <a:r>
              <a:rPr lang="en-US" dirty="0" err="1"/>
              <a:t>spontanée</a:t>
            </a:r>
            <a:endParaRPr lang="en-US" dirty="0"/>
          </a:p>
          <a:p>
            <a:pPr marL="0" indent="0">
              <a:buNone/>
            </a:pPr>
            <a:r>
              <a:rPr lang="en-US" dirty="0"/>
              <a:t>     - </a:t>
            </a:r>
            <a:r>
              <a:rPr lang="en-US" dirty="0" err="1"/>
              <a:t>éviter</a:t>
            </a:r>
            <a:r>
              <a:rPr lang="en-US" dirty="0"/>
              <a:t> </a:t>
            </a:r>
            <a:r>
              <a:rPr lang="en-US" dirty="0" err="1"/>
              <a:t>l’intubation</a:t>
            </a:r>
            <a:r>
              <a:rPr lang="en-US" dirty="0"/>
              <a:t> </a:t>
            </a:r>
            <a:r>
              <a:rPr lang="en-US" dirty="0" err="1"/>
              <a:t>orotrachéale</a:t>
            </a:r>
            <a:r>
              <a:rPr lang="en-US" dirty="0"/>
              <a:t> </a:t>
            </a:r>
          </a:p>
          <a:p>
            <a:pPr marL="0" indent="0">
              <a:buNone/>
            </a:pPr>
            <a:r>
              <a:rPr lang="en-US" dirty="0"/>
              <a:t>     - </a:t>
            </a:r>
            <a:r>
              <a:rPr lang="en-US" dirty="0" err="1"/>
              <a:t>raccourcir</a:t>
            </a:r>
            <a:r>
              <a:rPr lang="en-US" dirty="0"/>
              <a:t> la durée de </a:t>
            </a:r>
            <a:r>
              <a:rPr lang="en-US" dirty="0" err="1"/>
              <a:t>l’anesthésie</a:t>
            </a:r>
            <a:r>
              <a:rPr lang="en-US" dirty="0"/>
              <a:t>.</a:t>
            </a:r>
          </a:p>
          <a:p>
            <a:r>
              <a:rPr lang="en-US" dirty="0"/>
              <a:t>Elle </a:t>
            </a:r>
            <a:r>
              <a:rPr lang="en-US" dirty="0" err="1"/>
              <a:t>permet</a:t>
            </a:r>
            <a:r>
              <a:rPr lang="en-US" dirty="0"/>
              <a:t> </a:t>
            </a:r>
            <a:r>
              <a:rPr lang="en-US" dirty="0" err="1"/>
              <a:t>également</a:t>
            </a:r>
            <a:r>
              <a:rPr lang="en-US" dirty="0"/>
              <a:t> la </a:t>
            </a:r>
            <a:r>
              <a:rPr lang="en-US" dirty="0" err="1"/>
              <a:t>perte</a:t>
            </a:r>
            <a:r>
              <a:rPr lang="en-US" dirty="0"/>
              <a:t> de conscience, la protection des </a:t>
            </a:r>
            <a:r>
              <a:rPr lang="en-US" dirty="0" err="1"/>
              <a:t>voies</a:t>
            </a:r>
            <a:r>
              <a:rPr lang="en-US" dirty="0"/>
              <a:t> </a:t>
            </a:r>
            <a:r>
              <a:rPr lang="en-US" dirty="0" err="1"/>
              <a:t>respiratoires</a:t>
            </a:r>
            <a:r>
              <a:rPr lang="en-US" dirty="0"/>
              <a:t> </a:t>
            </a:r>
            <a:r>
              <a:rPr lang="en-US" dirty="0" err="1"/>
              <a:t>supérieures</a:t>
            </a:r>
            <a:r>
              <a:rPr lang="en-US" dirty="0"/>
              <a:t> et la </a:t>
            </a:r>
            <a:r>
              <a:rPr lang="en-US" dirty="0" err="1"/>
              <a:t>stabilité</a:t>
            </a:r>
            <a:r>
              <a:rPr lang="en-US" dirty="0"/>
              <a:t> </a:t>
            </a:r>
            <a:r>
              <a:rPr lang="en-US" dirty="0" err="1"/>
              <a:t>hémodynamique</a:t>
            </a:r>
            <a:r>
              <a:rPr lang="en-US" dirty="0"/>
              <a:t> chez </a:t>
            </a:r>
            <a:r>
              <a:rPr lang="en-US" dirty="0" err="1"/>
              <a:t>cette</a:t>
            </a:r>
            <a:r>
              <a:rPr lang="en-US" dirty="0"/>
              <a:t> population fragile.</a:t>
            </a:r>
          </a:p>
        </p:txBody>
      </p:sp>
      <p:pic>
        <p:nvPicPr>
          <p:cNvPr id="4" name="Image 3"/>
          <p:cNvPicPr>
            <a:picLocks noChangeAspect="1"/>
          </p:cNvPicPr>
          <p:nvPr/>
        </p:nvPicPr>
        <p:blipFill>
          <a:blip r:embed="rId3"/>
          <a:stretch>
            <a:fillRect/>
          </a:stretch>
        </p:blipFill>
        <p:spPr>
          <a:xfrm>
            <a:off x="-10843" y="0"/>
            <a:ext cx="9144793" cy="621846"/>
          </a:xfrm>
          <a:prstGeom prst="rect">
            <a:avLst/>
          </a:prstGeom>
        </p:spPr>
      </p:pic>
    </p:spTree>
    <p:extLst>
      <p:ext uri="{BB962C8B-B14F-4D97-AF65-F5344CB8AC3E}">
        <p14:creationId xmlns:p14="http://schemas.microsoft.com/office/powerpoint/2010/main" val="2349144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1340768"/>
            <a:ext cx="6696744" cy="5167406"/>
          </a:xfrm>
          <a:prstGeom prst="rect">
            <a:avLst/>
          </a:prstGeom>
        </p:spPr>
      </p:pic>
      <p:pic>
        <p:nvPicPr>
          <p:cNvPr id="2" name="Image 1"/>
          <p:cNvPicPr>
            <a:picLocks noChangeAspect="1"/>
          </p:cNvPicPr>
          <p:nvPr/>
        </p:nvPicPr>
        <p:blipFill>
          <a:blip r:embed="rId4"/>
          <a:stretch>
            <a:fillRect/>
          </a:stretch>
        </p:blipFill>
        <p:spPr>
          <a:xfrm>
            <a:off x="0" y="0"/>
            <a:ext cx="9144793" cy="621846"/>
          </a:xfrm>
          <a:prstGeom prst="rect">
            <a:avLst/>
          </a:prstGeom>
        </p:spPr>
      </p:pic>
    </p:spTree>
    <p:extLst>
      <p:ext uri="{BB962C8B-B14F-4D97-AF65-F5344CB8AC3E}">
        <p14:creationId xmlns:p14="http://schemas.microsoft.com/office/powerpoint/2010/main" val="3153640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5013" y="621846"/>
            <a:ext cx="8229600" cy="1143000"/>
          </a:xfrm>
        </p:spPr>
        <p:txBody>
          <a:bodyPr>
            <a:normAutofit/>
          </a:bodyPr>
          <a:lstStyle/>
          <a:p>
            <a:r>
              <a:rPr lang="en-US" sz="4000" b="1" dirty="0"/>
              <a:t>Le </a:t>
            </a:r>
            <a:r>
              <a:rPr lang="en-US" sz="4000" b="1" dirty="0" err="1"/>
              <a:t>protocole</a:t>
            </a:r>
            <a:r>
              <a:rPr lang="en-US" sz="4000" b="1" dirty="0"/>
              <a:t> </a:t>
            </a:r>
            <a:r>
              <a:rPr lang="en-US" sz="4000" b="1" dirty="0" err="1"/>
              <a:t>anesthésique</a:t>
            </a:r>
            <a:r>
              <a:rPr lang="en-US" sz="4000" b="1" dirty="0"/>
              <a:t> </a:t>
            </a:r>
            <a:r>
              <a:rPr lang="fr-FR" sz="4000" b="1" dirty="0"/>
              <a:t>(2)</a:t>
            </a:r>
          </a:p>
        </p:txBody>
      </p:sp>
      <p:sp>
        <p:nvSpPr>
          <p:cNvPr id="3" name="Espace réservé du contenu 2"/>
          <p:cNvSpPr>
            <a:spLocks noGrp="1"/>
          </p:cNvSpPr>
          <p:nvPr>
            <p:ph idx="1"/>
          </p:nvPr>
        </p:nvSpPr>
        <p:spPr>
          <a:xfrm>
            <a:off x="611560" y="1802348"/>
            <a:ext cx="8229600" cy="5040560"/>
          </a:xfrm>
        </p:spPr>
        <p:txBody>
          <a:bodyPr>
            <a:normAutofit/>
          </a:bodyPr>
          <a:lstStyle/>
          <a:p>
            <a:r>
              <a:rPr lang="en-US" sz="2800" dirty="0" err="1"/>
              <a:t>Complément</a:t>
            </a:r>
            <a:r>
              <a:rPr lang="en-US" sz="2800" dirty="0"/>
              <a:t> </a:t>
            </a:r>
            <a:r>
              <a:rPr lang="en-US" sz="2800" dirty="0" err="1"/>
              <a:t>d’anesthésie</a:t>
            </a:r>
            <a:r>
              <a:rPr lang="en-US" sz="2800" dirty="0"/>
              <a:t> </a:t>
            </a:r>
            <a:r>
              <a:rPr lang="en-US" sz="2800" dirty="0" err="1"/>
              <a:t>si</a:t>
            </a:r>
            <a:r>
              <a:rPr lang="en-US" sz="2800" dirty="0"/>
              <a:t> </a:t>
            </a:r>
            <a:r>
              <a:rPr lang="en-US" sz="2800" dirty="0" err="1"/>
              <a:t>besoin</a:t>
            </a:r>
            <a:r>
              <a:rPr lang="en-US" sz="2800" dirty="0"/>
              <a:t>: </a:t>
            </a:r>
            <a:r>
              <a:rPr lang="en-US" sz="2800" dirty="0" err="1"/>
              <a:t>morphinique</a:t>
            </a:r>
            <a:r>
              <a:rPr lang="en-US" sz="2800" dirty="0"/>
              <a:t> (</a:t>
            </a:r>
            <a:r>
              <a:rPr lang="en-US" sz="2800" dirty="0" err="1"/>
              <a:t>sufentanil</a:t>
            </a:r>
            <a:r>
              <a:rPr lang="en-US" sz="2800" dirty="0"/>
              <a:t>) et </a:t>
            </a:r>
            <a:r>
              <a:rPr lang="en-US" sz="2800" dirty="0" err="1"/>
              <a:t>hypnotique</a:t>
            </a:r>
            <a:r>
              <a:rPr lang="en-US" sz="2800" dirty="0"/>
              <a:t> (propofol) et </a:t>
            </a:r>
            <a:r>
              <a:rPr lang="en-US" sz="2800" dirty="0" err="1"/>
              <a:t>une</a:t>
            </a:r>
            <a:r>
              <a:rPr lang="en-US" sz="2800" dirty="0"/>
              <a:t> infiltration locale par le </a:t>
            </a:r>
            <a:r>
              <a:rPr lang="en-US" sz="2800" dirty="0" err="1"/>
              <a:t>chirurgien</a:t>
            </a:r>
            <a:r>
              <a:rPr lang="en-US" sz="2800" dirty="0"/>
              <a:t> (lidocaine)</a:t>
            </a:r>
          </a:p>
          <a:p>
            <a:pPr marL="0" indent="0">
              <a:buNone/>
            </a:pPr>
            <a:endParaRPr lang="en-US" sz="2800" dirty="0"/>
          </a:p>
          <a:p>
            <a:r>
              <a:rPr lang="en-US" sz="2800" dirty="0"/>
              <a:t>En </a:t>
            </a:r>
            <a:r>
              <a:rPr lang="en-US" sz="2800" dirty="0" err="1"/>
              <a:t>cas</a:t>
            </a:r>
            <a:r>
              <a:rPr lang="en-US" sz="2800" dirty="0"/>
              <a:t> de </a:t>
            </a:r>
            <a:r>
              <a:rPr lang="en-US" sz="2800" dirty="0" err="1"/>
              <a:t>difficulté</a:t>
            </a:r>
            <a:r>
              <a:rPr lang="en-US" sz="2800" dirty="0"/>
              <a:t> de ventilation, </a:t>
            </a:r>
            <a:r>
              <a:rPr lang="en-US" sz="2800" dirty="0" err="1"/>
              <a:t>réaliser</a:t>
            </a:r>
            <a:r>
              <a:rPr lang="en-US" sz="2800" dirty="0"/>
              <a:t> </a:t>
            </a:r>
            <a:r>
              <a:rPr lang="en-US" sz="2800" dirty="0" err="1"/>
              <a:t>une</a:t>
            </a:r>
            <a:r>
              <a:rPr lang="en-US" sz="2800" dirty="0"/>
              <a:t> man</a:t>
            </a:r>
            <a:r>
              <a:rPr lang="fr-FR" sz="2800" b="0" i="0" dirty="0">
                <a:effectLst/>
                <a:highlight>
                  <a:srgbClr val="FFFFFF"/>
                </a:highlight>
              </a:rPr>
              <a:t>œ</a:t>
            </a:r>
            <a:r>
              <a:rPr lang="en-US" sz="2800" dirty="0" err="1"/>
              <a:t>uvre</a:t>
            </a:r>
            <a:r>
              <a:rPr lang="en-US" sz="2800" dirty="0"/>
              <a:t> de subluxation de la </a:t>
            </a:r>
            <a:r>
              <a:rPr lang="en-US" sz="2800" dirty="0" err="1"/>
              <a:t>mâchoire</a:t>
            </a:r>
            <a:r>
              <a:rPr lang="en-US" sz="2800" dirty="0"/>
              <a:t>, </a:t>
            </a:r>
            <a:r>
              <a:rPr lang="en-US" sz="2800" dirty="0" err="1"/>
              <a:t>insérer</a:t>
            </a:r>
            <a:r>
              <a:rPr lang="en-US" sz="2800" dirty="0"/>
              <a:t> </a:t>
            </a:r>
            <a:r>
              <a:rPr lang="en-US" sz="2800" dirty="0" err="1"/>
              <a:t>une</a:t>
            </a:r>
            <a:r>
              <a:rPr lang="en-US" sz="2800" dirty="0"/>
              <a:t> </a:t>
            </a:r>
            <a:r>
              <a:rPr lang="en-US" sz="2800" dirty="0" err="1"/>
              <a:t>canule</a:t>
            </a:r>
            <a:r>
              <a:rPr lang="en-US" sz="2800" dirty="0"/>
              <a:t> de </a:t>
            </a:r>
            <a:r>
              <a:rPr lang="en-US" sz="2800" dirty="0" err="1"/>
              <a:t>Guedel</a:t>
            </a:r>
            <a:r>
              <a:rPr lang="en-US" sz="2800" dirty="0"/>
              <a:t>, </a:t>
            </a:r>
            <a:r>
              <a:rPr lang="en-US" sz="2800" dirty="0" err="1"/>
              <a:t>réaliser</a:t>
            </a:r>
            <a:r>
              <a:rPr lang="en-US" sz="2800" dirty="0"/>
              <a:t> </a:t>
            </a:r>
            <a:r>
              <a:rPr lang="en-US" sz="2800" dirty="0" err="1"/>
              <a:t>une</a:t>
            </a:r>
            <a:r>
              <a:rPr lang="en-US" sz="2800" dirty="0"/>
              <a:t> ventilation </a:t>
            </a:r>
            <a:r>
              <a:rPr lang="en-US" sz="2800" dirty="0" err="1"/>
              <a:t>manuelle</a:t>
            </a:r>
            <a:r>
              <a:rPr lang="en-US" sz="2800" dirty="0"/>
              <a:t>, </a:t>
            </a:r>
            <a:r>
              <a:rPr lang="en-US" sz="2800" dirty="0" err="1"/>
              <a:t>ou</a:t>
            </a:r>
            <a:r>
              <a:rPr lang="en-US" sz="2800" dirty="0"/>
              <a:t> </a:t>
            </a:r>
            <a:r>
              <a:rPr lang="en-US" sz="2800" dirty="0" err="1"/>
              <a:t>intuber</a:t>
            </a:r>
            <a:r>
              <a:rPr lang="en-US" sz="2800" dirty="0"/>
              <a:t> et </a:t>
            </a:r>
            <a:r>
              <a:rPr lang="en-US" sz="2800" dirty="0" err="1"/>
              <a:t>ventiler</a:t>
            </a:r>
            <a:r>
              <a:rPr lang="en-US" sz="2800" dirty="0"/>
              <a:t> le patient </a:t>
            </a:r>
            <a:r>
              <a:rPr lang="en-US" sz="2800" dirty="0" err="1"/>
              <a:t>si</a:t>
            </a:r>
            <a:r>
              <a:rPr lang="en-US" sz="2800" dirty="0"/>
              <a:t> le </a:t>
            </a:r>
            <a:r>
              <a:rPr lang="en-US" sz="2800" dirty="0" err="1"/>
              <a:t>reste</a:t>
            </a:r>
            <a:r>
              <a:rPr lang="en-US" sz="2800" dirty="0"/>
              <a:t> </a:t>
            </a:r>
            <a:r>
              <a:rPr lang="en-US" sz="2800" dirty="0" err="1"/>
              <a:t>échoue</a:t>
            </a:r>
            <a:r>
              <a:rPr lang="en-US" sz="2800" dirty="0"/>
              <a:t>.</a:t>
            </a:r>
            <a:endParaRPr lang="fr-FR" sz="2800" dirty="0"/>
          </a:p>
        </p:txBody>
      </p:sp>
      <p:pic>
        <p:nvPicPr>
          <p:cNvPr id="4" name="Image 3"/>
          <p:cNvPicPr>
            <a:picLocks noChangeAspect="1"/>
          </p:cNvPicPr>
          <p:nvPr/>
        </p:nvPicPr>
        <p:blipFill>
          <a:blip r:embed="rId3"/>
          <a:stretch>
            <a:fillRect/>
          </a:stretch>
        </p:blipFill>
        <p:spPr>
          <a:xfrm>
            <a:off x="-34594" y="0"/>
            <a:ext cx="9144793" cy="621846"/>
          </a:xfrm>
          <a:prstGeom prst="rect">
            <a:avLst/>
          </a:prstGeom>
        </p:spPr>
      </p:pic>
    </p:spTree>
    <p:extLst>
      <p:ext uri="{BB962C8B-B14F-4D97-AF65-F5344CB8AC3E}">
        <p14:creationId xmlns:p14="http://schemas.microsoft.com/office/powerpoint/2010/main" val="1047904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PhotoPC jeudi 3 mai 2001 1756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3799" y="3028950"/>
            <a:ext cx="2353865"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p:cNvSpPr>
            <a:spLocks noChangeArrowheads="1"/>
          </p:cNvSpPr>
          <p:nvPr/>
        </p:nvSpPr>
        <p:spPr bwMode="auto">
          <a:xfrm>
            <a:off x="1752600" y="2971800"/>
            <a:ext cx="101204" cy="2114550"/>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b="1">
                <a:solidFill>
                  <a:schemeClr val="tx1"/>
                </a:solidFill>
                <a:latin typeface="Arial" panose="020B0604020202020204" pitchFamily="34" charset="0"/>
                <a:cs typeface="Arial" panose="020B0604020202020204" pitchFamily="34" charset="0"/>
              </a:defRPr>
            </a:lvl1pPr>
            <a:lvl2pPr marL="742950" indent="-285750" eaLnBrk="0" hangingPunct="0">
              <a:defRPr sz="2400" b="1">
                <a:solidFill>
                  <a:schemeClr val="tx1"/>
                </a:solidFill>
                <a:latin typeface="Arial" panose="020B0604020202020204" pitchFamily="34" charset="0"/>
                <a:cs typeface="Arial" panose="020B0604020202020204" pitchFamily="34" charset="0"/>
              </a:defRPr>
            </a:lvl2pPr>
            <a:lvl3pPr marL="1143000" indent="-228600" eaLnBrk="0" hangingPunct="0">
              <a:defRPr sz="2400" b="1">
                <a:solidFill>
                  <a:schemeClr val="tx1"/>
                </a:solidFill>
                <a:latin typeface="Arial" panose="020B0604020202020204" pitchFamily="34" charset="0"/>
                <a:cs typeface="Arial" panose="020B0604020202020204" pitchFamily="34" charset="0"/>
              </a:defRPr>
            </a:lvl3pPr>
            <a:lvl4pPr marL="1600200" indent="-228600" eaLnBrk="0" hangingPunct="0">
              <a:defRPr sz="2400" b="1">
                <a:solidFill>
                  <a:schemeClr val="tx1"/>
                </a:solidFill>
                <a:latin typeface="Arial" panose="020B0604020202020204" pitchFamily="34" charset="0"/>
                <a:cs typeface="Arial" panose="020B0604020202020204" pitchFamily="34" charset="0"/>
              </a:defRPr>
            </a:lvl4pPr>
            <a:lvl5pPr marL="2057400" indent="-228600" eaLnBrk="0" hangingPunct="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endParaRPr lang="fr-FR" altLang="fr-FR" sz="1800"/>
          </a:p>
        </p:txBody>
      </p:sp>
      <p:sp>
        <p:nvSpPr>
          <p:cNvPr id="35844" name="Rectangle 4"/>
          <p:cNvSpPr>
            <a:spLocks noChangeArrowheads="1"/>
          </p:cNvSpPr>
          <p:nvPr/>
        </p:nvSpPr>
        <p:spPr bwMode="auto">
          <a:xfrm>
            <a:off x="1752600" y="4972050"/>
            <a:ext cx="2387204" cy="114300"/>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b="1">
                <a:solidFill>
                  <a:schemeClr val="tx1"/>
                </a:solidFill>
                <a:latin typeface="Arial" panose="020B0604020202020204" pitchFamily="34" charset="0"/>
                <a:cs typeface="Arial" panose="020B0604020202020204" pitchFamily="34" charset="0"/>
              </a:defRPr>
            </a:lvl1pPr>
            <a:lvl2pPr marL="742950" indent="-285750" eaLnBrk="0" hangingPunct="0">
              <a:defRPr sz="2400" b="1">
                <a:solidFill>
                  <a:schemeClr val="tx1"/>
                </a:solidFill>
                <a:latin typeface="Arial" panose="020B0604020202020204" pitchFamily="34" charset="0"/>
                <a:cs typeface="Arial" panose="020B0604020202020204" pitchFamily="34" charset="0"/>
              </a:defRPr>
            </a:lvl2pPr>
            <a:lvl3pPr marL="1143000" indent="-228600" eaLnBrk="0" hangingPunct="0">
              <a:defRPr sz="2400" b="1">
                <a:solidFill>
                  <a:schemeClr val="tx1"/>
                </a:solidFill>
                <a:latin typeface="Arial" panose="020B0604020202020204" pitchFamily="34" charset="0"/>
                <a:cs typeface="Arial" panose="020B0604020202020204" pitchFamily="34" charset="0"/>
              </a:defRPr>
            </a:lvl3pPr>
            <a:lvl4pPr marL="1600200" indent="-228600" eaLnBrk="0" hangingPunct="0">
              <a:defRPr sz="2400" b="1">
                <a:solidFill>
                  <a:schemeClr val="tx1"/>
                </a:solidFill>
                <a:latin typeface="Arial" panose="020B0604020202020204" pitchFamily="34" charset="0"/>
                <a:cs typeface="Arial" panose="020B0604020202020204" pitchFamily="34" charset="0"/>
              </a:defRPr>
            </a:lvl4pPr>
            <a:lvl5pPr marL="2057400" indent="-228600" eaLnBrk="0" hangingPunct="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endParaRPr lang="fr-FR" altLang="fr-FR" sz="1800"/>
          </a:p>
        </p:txBody>
      </p:sp>
      <p:sp>
        <p:nvSpPr>
          <p:cNvPr id="35845" name="Rectangle 5"/>
          <p:cNvSpPr>
            <a:spLocks noChangeArrowheads="1"/>
          </p:cNvSpPr>
          <p:nvPr/>
        </p:nvSpPr>
        <p:spPr bwMode="auto">
          <a:xfrm>
            <a:off x="1752600" y="2914650"/>
            <a:ext cx="2387204" cy="114300"/>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b="1">
                <a:solidFill>
                  <a:schemeClr val="tx1"/>
                </a:solidFill>
                <a:latin typeface="Arial" panose="020B0604020202020204" pitchFamily="34" charset="0"/>
                <a:cs typeface="Arial" panose="020B0604020202020204" pitchFamily="34" charset="0"/>
              </a:defRPr>
            </a:lvl1pPr>
            <a:lvl2pPr marL="742950" indent="-285750" eaLnBrk="0" hangingPunct="0">
              <a:defRPr sz="2400" b="1">
                <a:solidFill>
                  <a:schemeClr val="tx1"/>
                </a:solidFill>
                <a:latin typeface="Arial" panose="020B0604020202020204" pitchFamily="34" charset="0"/>
                <a:cs typeface="Arial" panose="020B0604020202020204" pitchFamily="34" charset="0"/>
              </a:defRPr>
            </a:lvl2pPr>
            <a:lvl3pPr marL="1143000" indent="-228600" eaLnBrk="0" hangingPunct="0">
              <a:defRPr sz="2400" b="1">
                <a:solidFill>
                  <a:schemeClr val="tx1"/>
                </a:solidFill>
                <a:latin typeface="Arial" panose="020B0604020202020204" pitchFamily="34" charset="0"/>
                <a:cs typeface="Arial" panose="020B0604020202020204" pitchFamily="34" charset="0"/>
              </a:defRPr>
            </a:lvl3pPr>
            <a:lvl4pPr marL="1600200" indent="-228600" eaLnBrk="0" hangingPunct="0">
              <a:defRPr sz="2400" b="1">
                <a:solidFill>
                  <a:schemeClr val="tx1"/>
                </a:solidFill>
                <a:latin typeface="Arial" panose="020B0604020202020204" pitchFamily="34" charset="0"/>
                <a:cs typeface="Arial" panose="020B0604020202020204" pitchFamily="34" charset="0"/>
              </a:defRPr>
            </a:lvl4pPr>
            <a:lvl5pPr marL="2057400" indent="-228600" eaLnBrk="0" hangingPunct="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endParaRPr lang="fr-FR" altLang="fr-FR" sz="1800"/>
          </a:p>
        </p:txBody>
      </p:sp>
      <p:sp>
        <p:nvSpPr>
          <p:cNvPr id="35846" name="Rectangle 6"/>
          <p:cNvSpPr>
            <a:spLocks noChangeArrowheads="1"/>
          </p:cNvSpPr>
          <p:nvPr/>
        </p:nvSpPr>
        <p:spPr bwMode="auto">
          <a:xfrm>
            <a:off x="4038600" y="2914650"/>
            <a:ext cx="101204" cy="2171700"/>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b="1">
                <a:solidFill>
                  <a:schemeClr val="tx1"/>
                </a:solidFill>
                <a:latin typeface="Arial" panose="020B0604020202020204" pitchFamily="34" charset="0"/>
                <a:cs typeface="Arial" panose="020B0604020202020204" pitchFamily="34" charset="0"/>
              </a:defRPr>
            </a:lvl1pPr>
            <a:lvl2pPr marL="742950" indent="-285750" eaLnBrk="0" hangingPunct="0">
              <a:defRPr sz="2400" b="1">
                <a:solidFill>
                  <a:schemeClr val="tx1"/>
                </a:solidFill>
                <a:latin typeface="Arial" panose="020B0604020202020204" pitchFamily="34" charset="0"/>
                <a:cs typeface="Arial" panose="020B0604020202020204" pitchFamily="34" charset="0"/>
              </a:defRPr>
            </a:lvl2pPr>
            <a:lvl3pPr marL="1143000" indent="-228600" eaLnBrk="0" hangingPunct="0">
              <a:defRPr sz="2400" b="1">
                <a:solidFill>
                  <a:schemeClr val="tx1"/>
                </a:solidFill>
                <a:latin typeface="Arial" panose="020B0604020202020204" pitchFamily="34" charset="0"/>
                <a:cs typeface="Arial" panose="020B0604020202020204" pitchFamily="34" charset="0"/>
              </a:defRPr>
            </a:lvl3pPr>
            <a:lvl4pPr marL="1600200" indent="-228600" eaLnBrk="0" hangingPunct="0">
              <a:defRPr sz="2400" b="1">
                <a:solidFill>
                  <a:schemeClr val="tx1"/>
                </a:solidFill>
                <a:latin typeface="Arial" panose="020B0604020202020204" pitchFamily="34" charset="0"/>
                <a:cs typeface="Arial" panose="020B0604020202020204" pitchFamily="34" charset="0"/>
              </a:defRPr>
            </a:lvl4pPr>
            <a:lvl5pPr marL="2057400" indent="-228600" eaLnBrk="0" hangingPunct="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endParaRPr lang="fr-FR" altLang="fr-FR" sz="1800"/>
          </a:p>
        </p:txBody>
      </p:sp>
      <p:grpSp>
        <p:nvGrpSpPr>
          <p:cNvPr id="2" name="Group 7"/>
          <p:cNvGrpSpPr>
            <a:grpSpLocks/>
          </p:cNvGrpSpPr>
          <p:nvPr/>
        </p:nvGrpSpPr>
        <p:grpSpPr bwMode="auto">
          <a:xfrm>
            <a:off x="4901804" y="2914650"/>
            <a:ext cx="2438400" cy="2171700"/>
            <a:chOff x="3552" y="1728"/>
            <a:chExt cx="2304" cy="1824"/>
          </a:xfrm>
        </p:grpSpPr>
        <p:pic>
          <p:nvPicPr>
            <p:cNvPr id="35849" name="Picture 8" descr="PhotoPC jeudi 3 mai 2001 1757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2" y="1824"/>
              <a:ext cx="2256" cy="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Rectangle 9"/>
            <p:cNvSpPr>
              <a:spLocks noChangeArrowheads="1"/>
            </p:cNvSpPr>
            <p:nvPr/>
          </p:nvSpPr>
          <p:spPr bwMode="auto">
            <a:xfrm>
              <a:off x="3552" y="1776"/>
              <a:ext cx="96" cy="1776"/>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b="1">
                  <a:solidFill>
                    <a:schemeClr val="tx1"/>
                  </a:solidFill>
                  <a:latin typeface="Arial" panose="020B0604020202020204" pitchFamily="34" charset="0"/>
                  <a:cs typeface="Arial" panose="020B0604020202020204" pitchFamily="34" charset="0"/>
                </a:defRPr>
              </a:lvl1pPr>
              <a:lvl2pPr marL="742950" indent="-285750" eaLnBrk="0" hangingPunct="0">
                <a:defRPr sz="2400" b="1">
                  <a:solidFill>
                    <a:schemeClr val="tx1"/>
                  </a:solidFill>
                  <a:latin typeface="Arial" panose="020B0604020202020204" pitchFamily="34" charset="0"/>
                  <a:cs typeface="Arial" panose="020B0604020202020204" pitchFamily="34" charset="0"/>
                </a:defRPr>
              </a:lvl2pPr>
              <a:lvl3pPr marL="1143000" indent="-228600" eaLnBrk="0" hangingPunct="0">
                <a:defRPr sz="2400" b="1">
                  <a:solidFill>
                    <a:schemeClr val="tx1"/>
                  </a:solidFill>
                  <a:latin typeface="Arial" panose="020B0604020202020204" pitchFamily="34" charset="0"/>
                  <a:cs typeface="Arial" panose="020B0604020202020204" pitchFamily="34" charset="0"/>
                </a:defRPr>
              </a:lvl3pPr>
              <a:lvl4pPr marL="1600200" indent="-228600" eaLnBrk="0" hangingPunct="0">
                <a:defRPr sz="2400" b="1">
                  <a:solidFill>
                    <a:schemeClr val="tx1"/>
                  </a:solidFill>
                  <a:latin typeface="Arial" panose="020B0604020202020204" pitchFamily="34" charset="0"/>
                  <a:cs typeface="Arial" panose="020B0604020202020204" pitchFamily="34" charset="0"/>
                </a:defRPr>
              </a:lvl4pPr>
              <a:lvl5pPr marL="2057400" indent="-228600" eaLnBrk="0" hangingPunct="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endParaRPr lang="fr-FR" altLang="fr-FR" sz="1800"/>
            </a:p>
          </p:txBody>
        </p:sp>
        <p:sp>
          <p:nvSpPr>
            <p:cNvPr id="35851" name="Rectangle 10"/>
            <p:cNvSpPr>
              <a:spLocks noChangeArrowheads="1"/>
            </p:cNvSpPr>
            <p:nvPr/>
          </p:nvSpPr>
          <p:spPr bwMode="auto">
            <a:xfrm>
              <a:off x="3552" y="1728"/>
              <a:ext cx="2256" cy="96"/>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b="1">
                  <a:solidFill>
                    <a:schemeClr val="tx1"/>
                  </a:solidFill>
                  <a:latin typeface="Arial" panose="020B0604020202020204" pitchFamily="34" charset="0"/>
                  <a:cs typeface="Arial" panose="020B0604020202020204" pitchFamily="34" charset="0"/>
                </a:defRPr>
              </a:lvl1pPr>
              <a:lvl2pPr marL="742950" indent="-285750" eaLnBrk="0" hangingPunct="0">
                <a:defRPr sz="2400" b="1">
                  <a:solidFill>
                    <a:schemeClr val="tx1"/>
                  </a:solidFill>
                  <a:latin typeface="Arial" panose="020B0604020202020204" pitchFamily="34" charset="0"/>
                  <a:cs typeface="Arial" panose="020B0604020202020204" pitchFamily="34" charset="0"/>
                </a:defRPr>
              </a:lvl2pPr>
              <a:lvl3pPr marL="1143000" indent="-228600" eaLnBrk="0" hangingPunct="0">
                <a:defRPr sz="2400" b="1">
                  <a:solidFill>
                    <a:schemeClr val="tx1"/>
                  </a:solidFill>
                  <a:latin typeface="Arial" panose="020B0604020202020204" pitchFamily="34" charset="0"/>
                  <a:cs typeface="Arial" panose="020B0604020202020204" pitchFamily="34" charset="0"/>
                </a:defRPr>
              </a:lvl3pPr>
              <a:lvl4pPr marL="1600200" indent="-228600" eaLnBrk="0" hangingPunct="0">
                <a:defRPr sz="2400" b="1">
                  <a:solidFill>
                    <a:schemeClr val="tx1"/>
                  </a:solidFill>
                  <a:latin typeface="Arial" panose="020B0604020202020204" pitchFamily="34" charset="0"/>
                  <a:cs typeface="Arial" panose="020B0604020202020204" pitchFamily="34" charset="0"/>
                </a:defRPr>
              </a:lvl4pPr>
              <a:lvl5pPr marL="2057400" indent="-228600" eaLnBrk="0" hangingPunct="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endParaRPr lang="fr-FR" altLang="fr-FR" sz="1800"/>
            </a:p>
          </p:txBody>
        </p:sp>
        <p:sp>
          <p:nvSpPr>
            <p:cNvPr id="35852" name="Rectangle 11"/>
            <p:cNvSpPr>
              <a:spLocks noChangeArrowheads="1"/>
            </p:cNvSpPr>
            <p:nvPr/>
          </p:nvSpPr>
          <p:spPr bwMode="auto">
            <a:xfrm>
              <a:off x="5760" y="1728"/>
              <a:ext cx="96" cy="1824"/>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b="1">
                  <a:solidFill>
                    <a:schemeClr val="tx1"/>
                  </a:solidFill>
                  <a:latin typeface="Arial" panose="020B0604020202020204" pitchFamily="34" charset="0"/>
                  <a:cs typeface="Arial" panose="020B0604020202020204" pitchFamily="34" charset="0"/>
                </a:defRPr>
              </a:lvl1pPr>
              <a:lvl2pPr marL="742950" indent="-285750" eaLnBrk="0" hangingPunct="0">
                <a:defRPr sz="2400" b="1">
                  <a:solidFill>
                    <a:schemeClr val="tx1"/>
                  </a:solidFill>
                  <a:latin typeface="Arial" panose="020B0604020202020204" pitchFamily="34" charset="0"/>
                  <a:cs typeface="Arial" panose="020B0604020202020204" pitchFamily="34" charset="0"/>
                </a:defRPr>
              </a:lvl2pPr>
              <a:lvl3pPr marL="1143000" indent="-228600" eaLnBrk="0" hangingPunct="0">
                <a:defRPr sz="2400" b="1">
                  <a:solidFill>
                    <a:schemeClr val="tx1"/>
                  </a:solidFill>
                  <a:latin typeface="Arial" panose="020B0604020202020204" pitchFamily="34" charset="0"/>
                  <a:cs typeface="Arial" panose="020B0604020202020204" pitchFamily="34" charset="0"/>
                </a:defRPr>
              </a:lvl3pPr>
              <a:lvl4pPr marL="1600200" indent="-228600" eaLnBrk="0" hangingPunct="0">
                <a:defRPr sz="2400" b="1">
                  <a:solidFill>
                    <a:schemeClr val="tx1"/>
                  </a:solidFill>
                  <a:latin typeface="Arial" panose="020B0604020202020204" pitchFamily="34" charset="0"/>
                  <a:cs typeface="Arial" panose="020B0604020202020204" pitchFamily="34" charset="0"/>
                </a:defRPr>
              </a:lvl4pPr>
              <a:lvl5pPr marL="2057400" indent="-228600" eaLnBrk="0" hangingPunct="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endParaRPr lang="fr-FR" altLang="fr-FR" sz="1800"/>
            </a:p>
          </p:txBody>
        </p:sp>
        <p:sp>
          <p:nvSpPr>
            <p:cNvPr id="35853" name="Rectangle 12"/>
            <p:cNvSpPr>
              <a:spLocks noChangeArrowheads="1"/>
            </p:cNvSpPr>
            <p:nvPr/>
          </p:nvSpPr>
          <p:spPr bwMode="auto">
            <a:xfrm>
              <a:off x="3648" y="3456"/>
              <a:ext cx="2208" cy="96"/>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b="1">
                  <a:solidFill>
                    <a:schemeClr val="tx1"/>
                  </a:solidFill>
                  <a:latin typeface="Arial" panose="020B0604020202020204" pitchFamily="34" charset="0"/>
                  <a:cs typeface="Arial" panose="020B0604020202020204" pitchFamily="34" charset="0"/>
                </a:defRPr>
              </a:lvl1pPr>
              <a:lvl2pPr marL="742950" indent="-285750" eaLnBrk="0" hangingPunct="0">
                <a:defRPr sz="2400" b="1">
                  <a:solidFill>
                    <a:schemeClr val="tx1"/>
                  </a:solidFill>
                  <a:latin typeface="Arial" panose="020B0604020202020204" pitchFamily="34" charset="0"/>
                  <a:cs typeface="Arial" panose="020B0604020202020204" pitchFamily="34" charset="0"/>
                </a:defRPr>
              </a:lvl2pPr>
              <a:lvl3pPr marL="1143000" indent="-228600" eaLnBrk="0" hangingPunct="0">
                <a:defRPr sz="2400" b="1">
                  <a:solidFill>
                    <a:schemeClr val="tx1"/>
                  </a:solidFill>
                  <a:latin typeface="Arial" panose="020B0604020202020204" pitchFamily="34" charset="0"/>
                  <a:cs typeface="Arial" panose="020B0604020202020204" pitchFamily="34" charset="0"/>
                </a:defRPr>
              </a:lvl3pPr>
              <a:lvl4pPr marL="1600200" indent="-228600" eaLnBrk="0" hangingPunct="0">
                <a:defRPr sz="2400" b="1">
                  <a:solidFill>
                    <a:schemeClr val="tx1"/>
                  </a:solidFill>
                  <a:latin typeface="Arial" panose="020B0604020202020204" pitchFamily="34" charset="0"/>
                  <a:cs typeface="Arial" panose="020B0604020202020204" pitchFamily="34" charset="0"/>
                </a:defRPr>
              </a:lvl4pPr>
              <a:lvl5pPr marL="2057400" indent="-228600" eaLnBrk="0" hangingPunct="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endParaRPr lang="fr-FR" altLang="fr-FR" sz="1800"/>
            </a:p>
          </p:txBody>
        </p:sp>
        <p:sp>
          <p:nvSpPr>
            <p:cNvPr id="35854" name="Line 13"/>
            <p:cNvSpPr>
              <a:spLocks noChangeShapeType="1"/>
            </p:cNvSpPr>
            <p:nvPr/>
          </p:nvSpPr>
          <p:spPr bwMode="auto">
            <a:xfrm flipH="1" flipV="1">
              <a:off x="4368" y="1824"/>
              <a:ext cx="192" cy="48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sz="1350"/>
            </a:p>
          </p:txBody>
        </p:sp>
        <p:sp>
          <p:nvSpPr>
            <p:cNvPr id="35855" name="AutoShape 14"/>
            <p:cNvSpPr>
              <a:spLocks noChangeArrowheads="1"/>
            </p:cNvSpPr>
            <p:nvPr/>
          </p:nvSpPr>
          <p:spPr bwMode="auto">
            <a:xfrm>
              <a:off x="5472" y="2448"/>
              <a:ext cx="144" cy="624"/>
            </a:xfrm>
            <a:prstGeom prst="downArrow">
              <a:avLst>
                <a:gd name="adj1" fmla="val 50000"/>
                <a:gd name="adj2" fmla="val 108333"/>
              </a:avLst>
            </a:prstGeom>
            <a:solidFill>
              <a:schemeClr val="tx1"/>
            </a:solidFill>
            <a:ln w="12700">
              <a:solidFill>
                <a:schemeClr val="tx1"/>
              </a:solidFill>
              <a:miter lim="800000"/>
              <a:headEnd/>
              <a:tailEnd/>
            </a:ln>
          </p:spPr>
          <p:txBody>
            <a:bodyPr wrap="none" anchor="ctr"/>
            <a:lstStyle>
              <a:lvl1pPr defTabSz="762000" eaLnBrk="0" hangingPunct="0">
                <a:defRPr sz="2400" b="1">
                  <a:solidFill>
                    <a:schemeClr val="tx1"/>
                  </a:solidFill>
                  <a:latin typeface="Arial" panose="020B0604020202020204" pitchFamily="34" charset="0"/>
                  <a:cs typeface="Arial" panose="020B0604020202020204" pitchFamily="34" charset="0"/>
                </a:defRPr>
              </a:lvl1pPr>
              <a:lvl2pPr marL="742950" indent="-285750" defTabSz="762000" eaLnBrk="0" hangingPunct="0">
                <a:defRPr sz="2400" b="1">
                  <a:solidFill>
                    <a:schemeClr val="tx1"/>
                  </a:solidFill>
                  <a:latin typeface="Arial" panose="020B0604020202020204" pitchFamily="34" charset="0"/>
                  <a:cs typeface="Arial" panose="020B0604020202020204" pitchFamily="34" charset="0"/>
                </a:defRPr>
              </a:lvl2pPr>
              <a:lvl3pPr marL="1143000" indent="-228600" defTabSz="762000" eaLnBrk="0" hangingPunct="0">
                <a:defRPr sz="2400" b="1">
                  <a:solidFill>
                    <a:schemeClr val="tx1"/>
                  </a:solidFill>
                  <a:latin typeface="Arial" panose="020B0604020202020204" pitchFamily="34" charset="0"/>
                  <a:cs typeface="Arial" panose="020B0604020202020204" pitchFamily="34" charset="0"/>
                </a:defRPr>
              </a:lvl3pPr>
              <a:lvl4pPr marL="1600200" indent="-228600" defTabSz="762000" eaLnBrk="0" hangingPunct="0">
                <a:defRPr sz="2400" b="1">
                  <a:solidFill>
                    <a:schemeClr val="tx1"/>
                  </a:solidFill>
                  <a:latin typeface="Arial" panose="020B0604020202020204" pitchFamily="34" charset="0"/>
                  <a:cs typeface="Arial" panose="020B0604020202020204" pitchFamily="34" charset="0"/>
                </a:defRPr>
              </a:lvl4pPr>
              <a:lvl5pPr marL="2057400" indent="-228600" defTabSz="762000" eaLnBrk="0" hangingPunct="0">
                <a:defRPr sz="2400" b="1">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algn="ctr"/>
              <a:endParaRPr lang="fr-FR" altLang="fr-FR" sz="1800" b="0">
                <a:latin typeface="Times New Roman" panose="02020603050405020304" pitchFamily="18" charset="0"/>
              </a:endParaRPr>
            </a:p>
          </p:txBody>
        </p:sp>
      </p:grpSp>
      <p:sp>
        <p:nvSpPr>
          <p:cNvPr id="35848" name="Text Box 15"/>
          <p:cNvSpPr txBox="1">
            <a:spLocks noChangeArrowheads="1"/>
          </p:cNvSpPr>
          <p:nvPr/>
        </p:nvSpPr>
        <p:spPr bwMode="auto">
          <a:xfrm>
            <a:off x="1680696" y="814661"/>
            <a:ext cx="611007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eaLnBrk="0" hangingPunct="0">
              <a:defRPr sz="2400" b="1">
                <a:solidFill>
                  <a:schemeClr val="tx1"/>
                </a:solidFill>
                <a:latin typeface="Arial" panose="020B0604020202020204" pitchFamily="34" charset="0"/>
                <a:cs typeface="Arial" panose="020B0604020202020204" pitchFamily="34" charset="0"/>
              </a:defRPr>
            </a:lvl1pPr>
            <a:lvl2pPr marL="742950" indent="-285750" defTabSz="762000" eaLnBrk="0" hangingPunct="0">
              <a:defRPr sz="2400" b="1">
                <a:solidFill>
                  <a:schemeClr val="tx1"/>
                </a:solidFill>
                <a:latin typeface="Arial" panose="020B0604020202020204" pitchFamily="34" charset="0"/>
                <a:cs typeface="Arial" panose="020B0604020202020204" pitchFamily="34" charset="0"/>
              </a:defRPr>
            </a:lvl2pPr>
            <a:lvl3pPr marL="1143000" indent="-228600" defTabSz="762000" eaLnBrk="0" hangingPunct="0">
              <a:defRPr sz="2400" b="1">
                <a:solidFill>
                  <a:schemeClr val="tx1"/>
                </a:solidFill>
                <a:latin typeface="Arial" panose="020B0604020202020204" pitchFamily="34" charset="0"/>
                <a:cs typeface="Arial" panose="020B0604020202020204" pitchFamily="34" charset="0"/>
              </a:defRPr>
            </a:lvl3pPr>
            <a:lvl4pPr marL="1600200" indent="-228600" defTabSz="762000" eaLnBrk="0" hangingPunct="0">
              <a:defRPr sz="2400" b="1">
                <a:solidFill>
                  <a:schemeClr val="tx1"/>
                </a:solidFill>
                <a:latin typeface="Arial" panose="020B0604020202020204" pitchFamily="34" charset="0"/>
                <a:cs typeface="Arial" panose="020B0604020202020204" pitchFamily="34" charset="0"/>
              </a:defRPr>
            </a:lvl4pPr>
            <a:lvl5pPr marL="2057400" indent="-228600" defTabSz="762000" eaLnBrk="0" hangingPunct="0">
              <a:defRPr sz="2400" b="1">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algn="ctr"/>
            <a:r>
              <a:rPr lang="fr-FR" altLang="fr-FR" sz="4000" dirty="0">
                <a:latin typeface="+mj-lt"/>
              </a:rPr>
              <a:t>Contrôle des </a:t>
            </a:r>
            <a:br>
              <a:rPr lang="fr-FR" altLang="fr-FR" sz="4000" dirty="0">
                <a:latin typeface="+mj-lt"/>
              </a:rPr>
            </a:br>
            <a:r>
              <a:rPr lang="fr-FR" altLang="fr-FR" sz="4000" dirty="0">
                <a:latin typeface="+mj-lt"/>
              </a:rPr>
              <a:t>voies aériennes supérieures</a:t>
            </a:r>
          </a:p>
        </p:txBody>
      </p:sp>
      <p:pic>
        <p:nvPicPr>
          <p:cNvPr id="3" name="Image 2"/>
          <p:cNvPicPr>
            <a:picLocks noChangeAspect="1"/>
          </p:cNvPicPr>
          <p:nvPr/>
        </p:nvPicPr>
        <p:blipFill>
          <a:blip r:embed="rId5"/>
          <a:stretch>
            <a:fillRect/>
          </a:stretch>
        </p:blipFill>
        <p:spPr>
          <a:xfrm>
            <a:off x="-793" y="0"/>
            <a:ext cx="9144793" cy="621846"/>
          </a:xfrm>
          <a:prstGeom prst="rect">
            <a:avLst/>
          </a:prstGeom>
        </p:spPr>
      </p:pic>
    </p:spTree>
    <p:extLst>
      <p:ext uri="{BB962C8B-B14F-4D97-AF65-F5344CB8AC3E}">
        <p14:creationId xmlns:p14="http://schemas.microsoft.com/office/powerpoint/2010/main" val="42687677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3530</Words>
  <Application>Microsoft Office PowerPoint</Application>
  <PresentationFormat>Affichage à l'écran (4:3)</PresentationFormat>
  <Paragraphs>428</Paragraphs>
  <Slides>24</Slides>
  <Notes>23</Notes>
  <HiddenSlides>0</HiddenSlides>
  <MMClips>0</MMClips>
  <ScaleCrop>false</ScaleCrop>
  <HeadingPairs>
    <vt:vector size="6" baseType="variant">
      <vt:variant>
        <vt:lpstr>Polices utilisées</vt:lpstr>
      </vt:variant>
      <vt:variant>
        <vt:i4>4</vt:i4>
      </vt:variant>
      <vt:variant>
        <vt:lpstr>Thème</vt:lpstr>
      </vt:variant>
      <vt:variant>
        <vt:i4>2</vt:i4>
      </vt:variant>
      <vt:variant>
        <vt:lpstr>Titres des diapositives</vt:lpstr>
      </vt:variant>
      <vt:variant>
        <vt:i4>24</vt:i4>
      </vt:variant>
    </vt:vector>
  </HeadingPairs>
  <TitlesOfParts>
    <vt:vector size="30" baseType="lpstr">
      <vt:lpstr>Arial</vt:lpstr>
      <vt:lpstr>Calibri</vt:lpstr>
      <vt:lpstr>Open Sans</vt:lpstr>
      <vt:lpstr>Times New Roman</vt:lpstr>
      <vt:lpstr>Thème Office</vt:lpstr>
      <vt:lpstr>1_Thème Office</vt:lpstr>
      <vt:lpstr>MODALITÉS DE SÉDATION DES INTERVENTIONS CHIRURGICALES NEURO-ORTHOPÉDIQUE:  Ténotomie percutanée</vt:lpstr>
      <vt:lpstr>Introduction </vt:lpstr>
      <vt:lpstr>Introduction (2)</vt:lpstr>
      <vt:lpstr>Présentation PowerPoint</vt:lpstr>
      <vt:lpstr>Nouveau protocole </vt:lpstr>
      <vt:lpstr>Le protocole anesthésique </vt:lpstr>
      <vt:lpstr>Présentation PowerPoint</vt:lpstr>
      <vt:lpstr>Le protocole anesthésique (2)</vt:lpstr>
      <vt:lpstr>Présentation PowerPoint</vt:lpstr>
      <vt:lpstr>Présentation PowerPoint</vt:lpstr>
      <vt:lpstr>MEOPA</vt:lpstr>
      <vt:lpstr>Kétamine: propriétés pharmacocinétiques</vt:lpstr>
      <vt:lpstr>Présentation PowerPoint</vt:lpstr>
      <vt:lpstr>Guidelines Américaines</vt:lpstr>
      <vt:lpstr>Délire sous Kétamine </vt:lpstr>
      <vt:lpstr>Délire sous Kétamine</vt:lpstr>
      <vt:lpstr>Prévention du Délire</vt:lpstr>
      <vt:lpstr>Présentation PowerPoint</vt:lpstr>
      <vt:lpstr>Stress post-traumatique</vt:lpstr>
      <vt:lpstr>Présentation PowerPoint</vt:lpstr>
      <vt:lpstr>Avantages de la kétamine </vt:lpstr>
      <vt:lpstr>Messages clés</vt:lpstr>
      <vt:lpstr>Présentation PowerPoint</vt:lpstr>
      <vt:lpstr>MERCI</vt:lpstr>
    </vt:vector>
  </TitlesOfParts>
  <Company>APHP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THOUGHTS ON SEDATION MODALITIES FOR NEURO-ORTHOPEDIC SURGICAL PROCEDURES</dc:title>
  <dc:creator>g-rpc5061642</dc:creator>
  <cp:lastModifiedBy>Henri-Jean Philippe</cp:lastModifiedBy>
  <cp:revision>110</cp:revision>
  <dcterms:created xsi:type="dcterms:W3CDTF">2021-12-01T16:51:08Z</dcterms:created>
  <dcterms:modified xsi:type="dcterms:W3CDTF">2024-06-24T20:44:52Z</dcterms:modified>
</cp:coreProperties>
</file>