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9" r:id="rId8"/>
    <p:sldId id="262" r:id="rId9"/>
    <p:sldId id="263" r:id="rId10"/>
    <p:sldId id="268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98409-F151-4540-9E6B-5BB844F0C5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6E4C86-7917-44F0-991F-8B76C9C8E14D}">
      <dgm:prSet phldrT="[Texte]"/>
      <dgm:spPr/>
      <dgm:t>
        <a:bodyPr/>
        <a:lstStyle/>
        <a:p>
          <a:r>
            <a:rPr lang="fr-FR" dirty="0"/>
            <a:t>Radiothérapie dans les cancers cutanés</a:t>
          </a:r>
        </a:p>
      </dgm:t>
    </dgm:pt>
    <dgm:pt modelId="{F7937D29-FAE9-4AEE-9B9F-E988FEC1961D}" type="parTrans" cxnId="{9E4B3FC5-180F-44B3-BD03-E6FBAF7E7689}">
      <dgm:prSet/>
      <dgm:spPr/>
      <dgm:t>
        <a:bodyPr/>
        <a:lstStyle/>
        <a:p>
          <a:endParaRPr lang="fr-FR"/>
        </a:p>
      </dgm:t>
    </dgm:pt>
    <dgm:pt modelId="{7E1541D4-8803-487A-9A3F-F53251AEA51E}" type="sibTrans" cxnId="{9E4B3FC5-180F-44B3-BD03-E6FBAF7E7689}">
      <dgm:prSet/>
      <dgm:spPr/>
      <dgm:t>
        <a:bodyPr/>
        <a:lstStyle/>
        <a:p>
          <a:endParaRPr lang="fr-FR"/>
        </a:p>
      </dgm:t>
    </dgm:pt>
    <dgm:pt modelId="{43666EE8-7D26-4EB8-8C87-777BD335EB61}">
      <dgm:prSet phldrT="[Texte]"/>
      <dgm:spPr/>
      <dgm:t>
        <a:bodyPr/>
        <a:lstStyle/>
        <a:p>
          <a:r>
            <a:rPr lang="fr-FR" dirty="0"/>
            <a:t>Traitement exclusif</a:t>
          </a:r>
        </a:p>
        <a:p>
          <a:r>
            <a:rPr lang="fr-FR" dirty="0"/>
            <a:t>(CBC ou CE non opérables)</a:t>
          </a:r>
        </a:p>
      </dgm:t>
    </dgm:pt>
    <dgm:pt modelId="{D1178C16-3AF6-4D5D-8DA9-47AE7E0C700C}" type="parTrans" cxnId="{130EEEC0-CE01-446D-9809-4AA75FD4D612}">
      <dgm:prSet/>
      <dgm:spPr/>
      <dgm:t>
        <a:bodyPr/>
        <a:lstStyle/>
        <a:p>
          <a:endParaRPr lang="fr-FR"/>
        </a:p>
      </dgm:t>
    </dgm:pt>
    <dgm:pt modelId="{0FBEB526-012D-4499-96B5-9FB0A316AA61}" type="sibTrans" cxnId="{130EEEC0-CE01-446D-9809-4AA75FD4D612}">
      <dgm:prSet/>
      <dgm:spPr/>
      <dgm:t>
        <a:bodyPr/>
        <a:lstStyle/>
        <a:p>
          <a:endParaRPr lang="fr-FR"/>
        </a:p>
      </dgm:t>
    </dgm:pt>
    <dgm:pt modelId="{5B4ED9F0-10D9-441A-937D-444BE222DB97}">
      <dgm:prSet phldrT="[Texte]"/>
      <dgm:spPr/>
      <dgm:t>
        <a:bodyPr/>
        <a:lstStyle/>
        <a:p>
          <a:r>
            <a:rPr lang="fr-FR" dirty="0"/>
            <a:t>Traitement adjuvant post-opératoire</a:t>
          </a:r>
        </a:p>
        <a:p>
          <a:r>
            <a:rPr lang="fr-FR" dirty="0"/>
            <a:t>(CE avec facteurs pronostiques péjoratifs, envahissement ganglionnaire massif)</a:t>
          </a:r>
        </a:p>
      </dgm:t>
    </dgm:pt>
    <dgm:pt modelId="{B07766F1-0016-4B68-A5CA-859904A0926D}" type="parTrans" cxnId="{D8F24EEA-9053-49C5-8D63-06CA6001EDB6}">
      <dgm:prSet/>
      <dgm:spPr/>
      <dgm:t>
        <a:bodyPr/>
        <a:lstStyle/>
        <a:p>
          <a:endParaRPr lang="fr-FR"/>
        </a:p>
      </dgm:t>
    </dgm:pt>
    <dgm:pt modelId="{71D48A2B-F247-4BE1-AC9A-4ED459FED45A}" type="sibTrans" cxnId="{D8F24EEA-9053-49C5-8D63-06CA6001EDB6}">
      <dgm:prSet/>
      <dgm:spPr/>
      <dgm:t>
        <a:bodyPr/>
        <a:lstStyle/>
        <a:p>
          <a:endParaRPr lang="fr-FR"/>
        </a:p>
      </dgm:t>
    </dgm:pt>
    <dgm:pt modelId="{F85C456C-FA62-4307-9364-E5D94CD0BD9E}">
      <dgm:prSet phldrT="[Texte]"/>
      <dgm:spPr/>
      <dgm:t>
        <a:bodyPr/>
        <a:lstStyle/>
        <a:p>
          <a:r>
            <a:rPr lang="fr-FR" dirty="0"/>
            <a:t>Traitement des métastases, surtout encéphaliques (mélanome ++)</a:t>
          </a:r>
        </a:p>
      </dgm:t>
    </dgm:pt>
    <dgm:pt modelId="{6368AF56-094E-48CC-8DFE-13046E723C51}" type="parTrans" cxnId="{1FE18ADE-F21E-4DCF-B8FD-D2C932AE8399}">
      <dgm:prSet/>
      <dgm:spPr/>
      <dgm:t>
        <a:bodyPr/>
        <a:lstStyle/>
        <a:p>
          <a:endParaRPr lang="fr-FR"/>
        </a:p>
      </dgm:t>
    </dgm:pt>
    <dgm:pt modelId="{9E0E1D05-9DDB-4107-8131-DBBC9D23A2EC}" type="sibTrans" cxnId="{1FE18ADE-F21E-4DCF-B8FD-D2C932AE8399}">
      <dgm:prSet/>
      <dgm:spPr/>
      <dgm:t>
        <a:bodyPr/>
        <a:lstStyle/>
        <a:p>
          <a:endParaRPr lang="fr-FR"/>
        </a:p>
      </dgm:t>
    </dgm:pt>
    <dgm:pt modelId="{D5FE9751-AC87-4626-BC92-8421EA374CF0}" type="pres">
      <dgm:prSet presAssocID="{FFD98409-F151-4540-9E6B-5BB844F0C5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0882B4-F13B-4820-91E3-08A328CFCF5A}" type="pres">
      <dgm:prSet presAssocID="{256E4C86-7917-44F0-991F-8B76C9C8E14D}" presName="hierRoot1" presStyleCnt="0">
        <dgm:presLayoutVars>
          <dgm:hierBranch val="init"/>
        </dgm:presLayoutVars>
      </dgm:prSet>
      <dgm:spPr/>
    </dgm:pt>
    <dgm:pt modelId="{48CC267A-9F4C-4114-905C-C1DB9788A8B1}" type="pres">
      <dgm:prSet presAssocID="{256E4C86-7917-44F0-991F-8B76C9C8E14D}" presName="rootComposite1" presStyleCnt="0"/>
      <dgm:spPr/>
    </dgm:pt>
    <dgm:pt modelId="{57A81D2B-AADB-4347-BB73-CA06B25075AD}" type="pres">
      <dgm:prSet presAssocID="{256E4C86-7917-44F0-991F-8B76C9C8E14D}" presName="rootText1" presStyleLbl="node0" presStyleIdx="0" presStyleCnt="1">
        <dgm:presLayoutVars>
          <dgm:chPref val="3"/>
        </dgm:presLayoutVars>
      </dgm:prSet>
      <dgm:spPr/>
    </dgm:pt>
    <dgm:pt modelId="{BACC29C7-7538-4AA8-943E-AAFCE9A221D6}" type="pres">
      <dgm:prSet presAssocID="{256E4C86-7917-44F0-991F-8B76C9C8E14D}" presName="rootConnector1" presStyleLbl="node1" presStyleIdx="0" presStyleCnt="0"/>
      <dgm:spPr/>
    </dgm:pt>
    <dgm:pt modelId="{52AB772B-1FA2-4F3F-8C8E-FB52B57B8A7A}" type="pres">
      <dgm:prSet presAssocID="{256E4C86-7917-44F0-991F-8B76C9C8E14D}" presName="hierChild2" presStyleCnt="0"/>
      <dgm:spPr/>
    </dgm:pt>
    <dgm:pt modelId="{1A3518F2-29DB-412B-8223-4C77101967AD}" type="pres">
      <dgm:prSet presAssocID="{D1178C16-3AF6-4D5D-8DA9-47AE7E0C700C}" presName="Name37" presStyleLbl="parChTrans1D2" presStyleIdx="0" presStyleCnt="3"/>
      <dgm:spPr/>
    </dgm:pt>
    <dgm:pt modelId="{3FF133BF-A8A7-46D1-95B8-19D5E29B9D27}" type="pres">
      <dgm:prSet presAssocID="{43666EE8-7D26-4EB8-8C87-777BD335EB61}" presName="hierRoot2" presStyleCnt="0">
        <dgm:presLayoutVars>
          <dgm:hierBranch val="init"/>
        </dgm:presLayoutVars>
      </dgm:prSet>
      <dgm:spPr/>
    </dgm:pt>
    <dgm:pt modelId="{741AF33C-D5E1-4F57-A658-F8343F86798D}" type="pres">
      <dgm:prSet presAssocID="{43666EE8-7D26-4EB8-8C87-777BD335EB61}" presName="rootComposite" presStyleCnt="0"/>
      <dgm:spPr/>
    </dgm:pt>
    <dgm:pt modelId="{DF889C33-92C1-42F5-9FFF-5C67B5EF9BEF}" type="pres">
      <dgm:prSet presAssocID="{43666EE8-7D26-4EB8-8C87-777BD335EB61}" presName="rootText" presStyleLbl="node2" presStyleIdx="0" presStyleCnt="3">
        <dgm:presLayoutVars>
          <dgm:chPref val="3"/>
        </dgm:presLayoutVars>
      </dgm:prSet>
      <dgm:spPr/>
    </dgm:pt>
    <dgm:pt modelId="{3355A428-61B8-4585-923A-3F66BCA93184}" type="pres">
      <dgm:prSet presAssocID="{43666EE8-7D26-4EB8-8C87-777BD335EB61}" presName="rootConnector" presStyleLbl="node2" presStyleIdx="0" presStyleCnt="3"/>
      <dgm:spPr/>
    </dgm:pt>
    <dgm:pt modelId="{4AE9BCBF-7C81-42E2-B3C5-3C37E13FEABD}" type="pres">
      <dgm:prSet presAssocID="{43666EE8-7D26-4EB8-8C87-777BD335EB61}" presName="hierChild4" presStyleCnt="0"/>
      <dgm:spPr/>
    </dgm:pt>
    <dgm:pt modelId="{EBE2447E-A712-4906-8E09-3BAE19B3956D}" type="pres">
      <dgm:prSet presAssocID="{43666EE8-7D26-4EB8-8C87-777BD335EB61}" presName="hierChild5" presStyleCnt="0"/>
      <dgm:spPr/>
    </dgm:pt>
    <dgm:pt modelId="{4BD13072-2B30-4FC4-8DBB-24C8801E34F3}" type="pres">
      <dgm:prSet presAssocID="{B07766F1-0016-4B68-A5CA-859904A0926D}" presName="Name37" presStyleLbl="parChTrans1D2" presStyleIdx="1" presStyleCnt="3"/>
      <dgm:spPr/>
    </dgm:pt>
    <dgm:pt modelId="{A899AEFC-6AB1-4388-895C-4DC6BA438A62}" type="pres">
      <dgm:prSet presAssocID="{5B4ED9F0-10D9-441A-937D-444BE222DB97}" presName="hierRoot2" presStyleCnt="0">
        <dgm:presLayoutVars>
          <dgm:hierBranch val="init"/>
        </dgm:presLayoutVars>
      </dgm:prSet>
      <dgm:spPr/>
    </dgm:pt>
    <dgm:pt modelId="{845B9EA6-5060-4C10-8459-3DCA467A1250}" type="pres">
      <dgm:prSet presAssocID="{5B4ED9F0-10D9-441A-937D-444BE222DB97}" presName="rootComposite" presStyleCnt="0"/>
      <dgm:spPr/>
    </dgm:pt>
    <dgm:pt modelId="{3B76E725-1DAE-44F9-B8F1-77035BFAC585}" type="pres">
      <dgm:prSet presAssocID="{5B4ED9F0-10D9-441A-937D-444BE222DB97}" presName="rootText" presStyleLbl="node2" presStyleIdx="1" presStyleCnt="3">
        <dgm:presLayoutVars>
          <dgm:chPref val="3"/>
        </dgm:presLayoutVars>
      </dgm:prSet>
      <dgm:spPr/>
    </dgm:pt>
    <dgm:pt modelId="{DA443F54-C459-4442-A68F-424C141040BF}" type="pres">
      <dgm:prSet presAssocID="{5B4ED9F0-10D9-441A-937D-444BE222DB97}" presName="rootConnector" presStyleLbl="node2" presStyleIdx="1" presStyleCnt="3"/>
      <dgm:spPr/>
    </dgm:pt>
    <dgm:pt modelId="{F8A5EC92-73B8-4A49-A815-FC95D9CC7925}" type="pres">
      <dgm:prSet presAssocID="{5B4ED9F0-10D9-441A-937D-444BE222DB97}" presName="hierChild4" presStyleCnt="0"/>
      <dgm:spPr/>
    </dgm:pt>
    <dgm:pt modelId="{32A92847-241F-40E4-B5A5-553B44D21C0B}" type="pres">
      <dgm:prSet presAssocID="{5B4ED9F0-10D9-441A-937D-444BE222DB97}" presName="hierChild5" presStyleCnt="0"/>
      <dgm:spPr/>
    </dgm:pt>
    <dgm:pt modelId="{D2EA6FC8-259F-4598-BFED-61805DF2B611}" type="pres">
      <dgm:prSet presAssocID="{6368AF56-094E-48CC-8DFE-13046E723C51}" presName="Name37" presStyleLbl="parChTrans1D2" presStyleIdx="2" presStyleCnt="3"/>
      <dgm:spPr/>
    </dgm:pt>
    <dgm:pt modelId="{D8A63CDF-6542-46DE-9844-6E1F6A0A44A4}" type="pres">
      <dgm:prSet presAssocID="{F85C456C-FA62-4307-9364-E5D94CD0BD9E}" presName="hierRoot2" presStyleCnt="0">
        <dgm:presLayoutVars>
          <dgm:hierBranch val="init"/>
        </dgm:presLayoutVars>
      </dgm:prSet>
      <dgm:spPr/>
    </dgm:pt>
    <dgm:pt modelId="{93D4183E-3429-4609-A7E2-482676E24863}" type="pres">
      <dgm:prSet presAssocID="{F85C456C-FA62-4307-9364-E5D94CD0BD9E}" presName="rootComposite" presStyleCnt="0"/>
      <dgm:spPr/>
    </dgm:pt>
    <dgm:pt modelId="{AE5BEB2C-704D-46AB-B787-D2E9740350C3}" type="pres">
      <dgm:prSet presAssocID="{F85C456C-FA62-4307-9364-E5D94CD0BD9E}" presName="rootText" presStyleLbl="node2" presStyleIdx="2" presStyleCnt="3">
        <dgm:presLayoutVars>
          <dgm:chPref val="3"/>
        </dgm:presLayoutVars>
      </dgm:prSet>
      <dgm:spPr/>
    </dgm:pt>
    <dgm:pt modelId="{A24D42C6-98B3-4488-9AED-B61D5C37736C}" type="pres">
      <dgm:prSet presAssocID="{F85C456C-FA62-4307-9364-E5D94CD0BD9E}" presName="rootConnector" presStyleLbl="node2" presStyleIdx="2" presStyleCnt="3"/>
      <dgm:spPr/>
    </dgm:pt>
    <dgm:pt modelId="{34B97873-86F2-4805-843C-D55536A264B3}" type="pres">
      <dgm:prSet presAssocID="{F85C456C-FA62-4307-9364-E5D94CD0BD9E}" presName="hierChild4" presStyleCnt="0"/>
      <dgm:spPr/>
    </dgm:pt>
    <dgm:pt modelId="{D61244C4-70E7-4CB8-A992-C670B7BCF602}" type="pres">
      <dgm:prSet presAssocID="{F85C456C-FA62-4307-9364-E5D94CD0BD9E}" presName="hierChild5" presStyleCnt="0"/>
      <dgm:spPr/>
    </dgm:pt>
    <dgm:pt modelId="{EC76B00C-EC5D-4124-9DA0-A1F73B8DB79E}" type="pres">
      <dgm:prSet presAssocID="{256E4C86-7917-44F0-991F-8B76C9C8E14D}" presName="hierChild3" presStyleCnt="0"/>
      <dgm:spPr/>
    </dgm:pt>
  </dgm:ptLst>
  <dgm:cxnLst>
    <dgm:cxn modelId="{18E18C19-063A-46B8-A4E4-2B9F9E49C02A}" type="presOf" srcId="{5B4ED9F0-10D9-441A-937D-444BE222DB97}" destId="{3B76E725-1DAE-44F9-B8F1-77035BFAC585}" srcOrd="0" destOrd="0" presId="urn:microsoft.com/office/officeart/2005/8/layout/orgChart1"/>
    <dgm:cxn modelId="{FD41E426-712B-4989-9157-EED761CD4C83}" type="presOf" srcId="{6368AF56-094E-48CC-8DFE-13046E723C51}" destId="{D2EA6FC8-259F-4598-BFED-61805DF2B611}" srcOrd="0" destOrd="0" presId="urn:microsoft.com/office/officeart/2005/8/layout/orgChart1"/>
    <dgm:cxn modelId="{EB52732B-52A7-430E-9E0B-D799E927C417}" type="presOf" srcId="{F85C456C-FA62-4307-9364-E5D94CD0BD9E}" destId="{A24D42C6-98B3-4488-9AED-B61D5C37736C}" srcOrd="1" destOrd="0" presId="urn:microsoft.com/office/officeart/2005/8/layout/orgChart1"/>
    <dgm:cxn modelId="{5DC14F3E-4535-427C-814E-E05666E0BB31}" type="presOf" srcId="{256E4C86-7917-44F0-991F-8B76C9C8E14D}" destId="{57A81D2B-AADB-4347-BB73-CA06B25075AD}" srcOrd="0" destOrd="0" presId="urn:microsoft.com/office/officeart/2005/8/layout/orgChart1"/>
    <dgm:cxn modelId="{2AD06346-88E9-417A-816E-042CC54272EE}" type="presOf" srcId="{43666EE8-7D26-4EB8-8C87-777BD335EB61}" destId="{DF889C33-92C1-42F5-9FFF-5C67B5EF9BEF}" srcOrd="0" destOrd="0" presId="urn:microsoft.com/office/officeart/2005/8/layout/orgChart1"/>
    <dgm:cxn modelId="{FFF19265-A14E-4EC9-AA36-3DB11E9AEFA7}" type="presOf" srcId="{F85C456C-FA62-4307-9364-E5D94CD0BD9E}" destId="{AE5BEB2C-704D-46AB-B787-D2E9740350C3}" srcOrd="0" destOrd="0" presId="urn:microsoft.com/office/officeart/2005/8/layout/orgChart1"/>
    <dgm:cxn modelId="{966A6070-F74B-46B0-B2B7-715233317F31}" type="presOf" srcId="{43666EE8-7D26-4EB8-8C87-777BD335EB61}" destId="{3355A428-61B8-4585-923A-3F66BCA93184}" srcOrd="1" destOrd="0" presId="urn:microsoft.com/office/officeart/2005/8/layout/orgChart1"/>
    <dgm:cxn modelId="{B8733675-ED95-4078-B9C1-92EFEC7F6C84}" type="presOf" srcId="{256E4C86-7917-44F0-991F-8B76C9C8E14D}" destId="{BACC29C7-7538-4AA8-943E-AAFCE9A221D6}" srcOrd="1" destOrd="0" presId="urn:microsoft.com/office/officeart/2005/8/layout/orgChart1"/>
    <dgm:cxn modelId="{CCC5E578-E268-417C-A45C-C9C3109A3EB2}" type="presOf" srcId="{B07766F1-0016-4B68-A5CA-859904A0926D}" destId="{4BD13072-2B30-4FC4-8DBB-24C8801E34F3}" srcOrd="0" destOrd="0" presId="urn:microsoft.com/office/officeart/2005/8/layout/orgChart1"/>
    <dgm:cxn modelId="{130EEEC0-CE01-446D-9809-4AA75FD4D612}" srcId="{256E4C86-7917-44F0-991F-8B76C9C8E14D}" destId="{43666EE8-7D26-4EB8-8C87-777BD335EB61}" srcOrd="0" destOrd="0" parTransId="{D1178C16-3AF6-4D5D-8DA9-47AE7E0C700C}" sibTransId="{0FBEB526-012D-4499-96B5-9FB0A316AA61}"/>
    <dgm:cxn modelId="{9E4B3FC5-180F-44B3-BD03-E6FBAF7E7689}" srcId="{FFD98409-F151-4540-9E6B-5BB844F0C5F5}" destId="{256E4C86-7917-44F0-991F-8B76C9C8E14D}" srcOrd="0" destOrd="0" parTransId="{F7937D29-FAE9-4AEE-9B9F-E988FEC1961D}" sibTransId="{7E1541D4-8803-487A-9A3F-F53251AEA51E}"/>
    <dgm:cxn modelId="{F2B32BC8-632B-4489-B978-400B08603324}" type="presOf" srcId="{FFD98409-F151-4540-9E6B-5BB844F0C5F5}" destId="{D5FE9751-AC87-4626-BC92-8421EA374CF0}" srcOrd="0" destOrd="0" presId="urn:microsoft.com/office/officeart/2005/8/layout/orgChart1"/>
    <dgm:cxn modelId="{1FE18ADE-F21E-4DCF-B8FD-D2C932AE8399}" srcId="{256E4C86-7917-44F0-991F-8B76C9C8E14D}" destId="{F85C456C-FA62-4307-9364-E5D94CD0BD9E}" srcOrd="2" destOrd="0" parTransId="{6368AF56-094E-48CC-8DFE-13046E723C51}" sibTransId="{9E0E1D05-9DDB-4107-8131-DBBC9D23A2EC}"/>
    <dgm:cxn modelId="{8F01A1DF-E386-4A5B-AD0A-94FDA41B8F9B}" type="presOf" srcId="{5B4ED9F0-10D9-441A-937D-444BE222DB97}" destId="{DA443F54-C459-4442-A68F-424C141040BF}" srcOrd="1" destOrd="0" presId="urn:microsoft.com/office/officeart/2005/8/layout/orgChart1"/>
    <dgm:cxn modelId="{D8F24EEA-9053-49C5-8D63-06CA6001EDB6}" srcId="{256E4C86-7917-44F0-991F-8B76C9C8E14D}" destId="{5B4ED9F0-10D9-441A-937D-444BE222DB97}" srcOrd="1" destOrd="0" parTransId="{B07766F1-0016-4B68-A5CA-859904A0926D}" sibTransId="{71D48A2B-F247-4BE1-AC9A-4ED459FED45A}"/>
    <dgm:cxn modelId="{565C9EEB-23DA-4716-BB38-B38E5CB1D6EF}" type="presOf" srcId="{D1178C16-3AF6-4D5D-8DA9-47AE7E0C700C}" destId="{1A3518F2-29DB-412B-8223-4C77101967AD}" srcOrd="0" destOrd="0" presId="urn:microsoft.com/office/officeart/2005/8/layout/orgChart1"/>
    <dgm:cxn modelId="{71227576-1BA2-4E47-8E84-A1EF5A38961E}" type="presParOf" srcId="{D5FE9751-AC87-4626-BC92-8421EA374CF0}" destId="{650882B4-F13B-4820-91E3-08A328CFCF5A}" srcOrd="0" destOrd="0" presId="urn:microsoft.com/office/officeart/2005/8/layout/orgChart1"/>
    <dgm:cxn modelId="{961E6380-34C1-4DED-8142-5BBBECD2848F}" type="presParOf" srcId="{650882B4-F13B-4820-91E3-08A328CFCF5A}" destId="{48CC267A-9F4C-4114-905C-C1DB9788A8B1}" srcOrd="0" destOrd="0" presId="urn:microsoft.com/office/officeart/2005/8/layout/orgChart1"/>
    <dgm:cxn modelId="{3E845B10-3632-4378-B1F5-7AB295703E99}" type="presParOf" srcId="{48CC267A-9F4C-4114-905C-C1DB9788A8B1}" destId="{57A81D2B-AADB-4347-BB73-CA06B25075AD}" srcOrd="0" destOrd="0" presId="urn:microsoft.com/office/officeart/2005/8/layout/orgChart1"/>
    <dgm:cxn modelId="{504F32B1-5715-4E7D-881E-B365FFFAC1FF}" type="presParOf" srcId="{48CC267A-9F4C-4114-905C-C1DB9788A8B1}" destId="{BACC29C7-7538-4AA8-943E-AAFCE9A221D6}" srcOrd="1" destOrd="0" presId="urn:microsoft.com/office/officeart/2005/8/layout/orgChart1"/>
    <dgm:cxn modelId="{D1A3AAC2-3A50-4962-B75E-AA05785B6EE7}" type="presParOf" srcId="{650882B4-F13B-4820-91E3-08A328CFCF5A}" destId="{52AB772B-1FA2-4F3F-8C8E-FB52B57B8A7A}" srcOrd="1" destOrd="0" presId="urn:microsoft.com/office/officeart/2005/8/layout/orgChart1"/>
    <dgm:cxn modelId="{FE38F507-B12B-49C2-9C68-CC9368AC4B45}" type="presParOf" srcId="{52AB772B-1FA2-4F3F-8C8E-FB52B57B8A7A}" destId="{1A3518F2-29DB-412B-8223-4C77101967AD}" srcOrd="0" destOrd="0" presId="urn:microsoft.com/office/officeart/2005/8/layout/orgChart1"/>
    <dgm:cxn modelId="{4A058FFD-2C46-41F4-91E2-47A303201BA3}" type="presParOf" srcId="{52AB772B-1FA2-4F3F-8C8E-FB52B57B8A7A}" destId="{3FF133BF-A8A7-46D1-95B8-19D5E29B9D27}" srcOrd="1" destOrd="0" presId="urn:microsoft.com/office/officeart/2005/8/layout/orgChart1"/>
    <dgm:cxn modelId="{E6B614D7-3F94-4CE2-ABF8-5955C7FDF99A}" type="presParOf" srcId="{3FF133BF-A8A7-46D1-95B8-19D5E29B9D27}" destId="{741AF33C-D5E1-4F57-A658-F8343F86798D}" srcOrd="0" destOrd="0" presId="urn:microsoft.com/office/officeart/2005/8/layout/orgChart1"/>
    <dgm:cxn modelId="{315557B4-0D3B-46D8-BC64-5BC2E03BCF62}" type="presParOf" srcId="{741AF33C-D5E1-4F57-A658-F8343F86798D}" destId="{DF889C33-92C1-42F5-9FFF-5C67B5EF9BEF}" srcOrd="0" destOrd="0" presId="urn:microsoft.com/office/officeart/2005/8/layout/orgChart1"/>
    <dgm:cxn modelId="{9E1F2DB8-79B9-4BE9-9B53-87B7118A7248}" type="presParOf" srcId="{741AF33C-D5E1-4F57-A658-F8343F86798D}" destId="{3355A428-61B8-4585-923A-3F66BCA93184}" srcOrd="1" destOrd="0" presId="urn:microsoft.com/office/officeart/2005/8/layout/orgChart1"/>
    <dgm:cxn modelId="{4D8CB19C-6D56-4F39-A19A-07BADE98A063}" type="presParOf" srcId="{3FF133BF-A8A7-46D1-95B8-19D5E29B9D27}" destId="{4AE9BCBF-7C81-42E2-B3C5-3C37E13FEABD}" srcOrd="1" destOrd="0" presId="urn:microsoft.com/office/officeart/2005/8/layout/orgChart1"/>
    <dgm:cxn modelId="{F96B34D1-272F-45E6-8FD4-6AF860A69244}" type="presParOf" srcId="{3FF133BF-A8A7-46D1-95B8-19D5E29B9D27}" destId="{EBE2447E-A712-4906-8E09-3BAE19B3956D}" srcOrd="2" destOrd="0" presId="urn:microsoft.com/office/officeart/2005/8/layout/orgChart1"/>
    <dgm:cxn modelId="{06C0B244-BEC1-4FEE-B7F9-EF81590EFCFF}" type="presParOf" srcId="{52AB772B-1FA2-4F3F-8C8E-FB52B57B8A7A}" destId="{4BD13072-2B30-4FC4-8DBB-24C8801E34F3}" srcOrd="2" destOrd="0" presId="urn:microsoft.com/office/officeart/2005/8/layout/orgChart1"/>
    <dgm:cxn modelId="{E21BD478-F8F4-4B82-9755-0F407938E9AC}" type="presParOf" srcId="{52AB772B-1FA2-4F3F-8C8E-FB52B57B8A7A}" destId="{A899AEFC-6AB1-4388-895C-4DC6BA438A62}" srcOrd="3" destOrd="0" presId="urn:microsoft.com/office/officeart/2005/8/layout/orgChart1"/>
    <dgm:cxn modelId="{2179F9D3-187E-40EC-A911-174F12C2AE43}" type="presParOf" srcId="{A899AEFC-6AB1-4388-895C-4DC6BA438A62}" destId="{845B9EA6-5060-4C10-8459-3DCA467A1250}" srcOrd="0" destOrd="0" presId="urn:microsoft.com/office/officeart/2005/8/layout/orgChart1"/>
    <dgm:cxn modelId="{363ACE8A-C2A0-4002-976C-90CC73D1ADBF}" type="presParOf" srcId="{845B9EA6-5060-4C10-8459-3DCA467A1250}" destId="{3B76E725-1DAE-44F9-B8F1-77035BFAC585}" srcOrd="0" destOrd="0" presId="urn:microsoft.com/office/officeart/2005/8/layout/orgChart1"/>
    <dgm:cxn modelId="{B15CD881-612B-4A82-96CF-EE37BE41C013}" type="presParOf" srcId="{845B9EA6-5060-4C10-8459-3DCA467A1250}" destId="{DA443F54-C459-4442-A68F-424C141040BF}" srcOrd="1" destOrd="0" presId="urn:microsoft.com/office/officeart/2005/8/layout/orgChart1"/>
    <dgm:cxn modelId="{FBFD17EA-DE30-4A2D-A1AF-EE0BDF5160B1}" type="presParOf" srcId="{A899AEFC-6AB1-4388-895C-4DC6BA438A62}" destId="{F8A5EC92-73B8-4A49-A815-FC95D9CC7925}" srcOrd="1" destOrd="0" presId="urn:microsoft.com/office/officeart/2005/8/layout/orgChart1"/>
    <dgm:cxn modelId="{9A5FF21E-0C31-4C0B-8435-906E4F238712}" type="presParOf" srcId="{A899AEFC-6AB1-4388-895C-4DC6BA438A62}" destId="{32A92847-241F-40E4-B5A5-553B44D21C0B}" srcOrd="2" destOrd="0" presId="urn:microsoft.com/office/officeart/2005/8/layout/orgChart1"/>
    <dgm:cxn modelId="{EA18C665-DF50-46E2-BF28-92DBF74DAD24}" type="presParOf" srcId="{52AB772B-1FA2-4F3F-8C8E-FB52B57B8A7A}" destId="{D2EA6FC8-259F-4598-BFED-61805DF2B611}" srcOrd="4" destOrd="0" presId="urn:microsoft.com/office/officeart/2005/8/layout/orgChart1"/>
    <dgm:cxn modelId="{FB222FD6-E9A1-49DC-929D-33DF7841BF7F}" type="presParOf" srcId="{52AB772B-1FA2-4F3F-8C8E-FB52B57B8A7A}" destId="{D8A63CDF-6542-46DE-9844-6E1F6A0A44A4}" srcOrd="5" destOrd="0" presId="urn:microsoft.com/office/officeart/2005/8/layout/orgChart1"/>
    <dgm:cxn modelId="{E8D1AC64-DD71-4EA1-B6F2-4B9D8F163FA4}" type="presParOf" srcId="{D8A63CDF-6542-46DE-9844-6E1F6A0A44A4}" destId="{93D4183E-3429-4609-A7E2-482676E24863}" srcOrd="0" destOrd="0" presId="urn:microsoft.com/office/officeart/2005/8/layout/orgChart1"/>
    <dgm:cxn modelId="{BA13EB72-2E3F-4967-8883-E3C5637BCDA9}" type="presParOf" srcId="{93D4183E-3429-4609-A7E2-482676E24863}" destId="{AE5BEB2C-704D-46AB-B787-D2E9740350C3}" srcOrd="0" destOrd="0" presId="urn:microsoft.com/office/officeart/2005/8/layout/orgChart1"/>
    <dgm:cxn modelId="{13327DE1-547C-4BD7-B969-6C71DEDF6B82}" type="presParOf" srcId="{93D4183E-3429-4609-A7E2-482676E24863}" destId="{A24D42C6-98B3-4488-9AED-B61D5C37736C}" srcOrd="1" destOrd="0" presId="urn:microsoft.com/office/officeart/2005/8/layout/orgChart1"/>
    <dgm:cxn modelId="{1DDC49AD-C99F-4F7A-9987-4002ACDABFB8}" type="presParOf" srcId="{D8A63CDF-6542-46DE-9844-6E1F6A0A44A4}" destId="{34B97873-86F2-4805-843C-D55536A264B3}" srcOrd="1" destOrd="0" presId="urn:microsoft.com/office/officeart/2005/8/layout/orgChart1"/>
    <dgm:cxn modelId="{16FC9AE9-7D83-49A8-B35B-03EE07A6D1DA}" type="presParOf" srcId="{D8A63CDF-6542-46DE-9844-6E1F6A0A44A4}" destId="{D61244C4-70E7-4CB8-A992-C670B7BCF602}" srcOrd="2" destOrd="0" presId="urn:microsoft.com/office/officeart/2005/8/layout/orgChart1"/>
    <dgm:cxn modelId="{9636F406-98DC-4F34-AC71-1E8B74FF8B51}" type="presParOf" srcId="{650882B4-F13B-4820-91E3-08A328CFCF5A}" destId="{EC76B00C-EC5D-4124-9DA0-A1F73B8DB7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A6FC8-259F-4598-BFED-61805DF2B611}">
      <dsp:nvSpPr>
        <dsp:cNvPr id="0" name=""/>
        <dsp:cNvSpPr/>
      </dsp:nvSpPr>
      <dsp:spPr>
        <a:xfrm>
          <a:off x="5656217" y="2153668"/>
          <a:ext cx="4001814" cy="69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264"/>
              </a:lnTo>
              <a:lnTo>
                <a:pt x="4001814" y="347264"/>
              </a:lnTo>
              <a:lnTo>
                <a:pt x="4001814" y="694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13072-2B30-4FC4-8DBB-24C8801E34F3}">
      <dsp:nvSpPr>
        <dsp:cNvPr id="0" name=""/>
        <dsp:cNvSpPr/>
      </dsp:nvSpPr>
      <dsp:spPr>
        <a:xfrm>
          <a:off x="5610496" y="2153668"/>
          <a:ext cx="91440" cy="694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4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518F2-29DB-412B-8223-4C77101967AD}">
      <dsp:nvSpPr>
        <dsp:cNvPr id="0" name=""/>
        <dsp:cNvSpPr/>
      </dsp:nvSpPr>
      <dsp:spPr>
        <a:xfrm>
          <a:off x="1654402" y="2153668"/>
          <a:ext cx="4001814" cy="694529"/>
        </a:xfrm>
        <a:custGeom>
          <a:avLst/>
          <a:gdLst/>
          <a:ahLst/>
          <a:cxnLst/>
          <a:rect l="0" t="0" r="0" b="0"/>
          <a:pathLst>
            <a:path>
              <a:moveTo>
                <a:pt x="4001814" y="0"/>
              </a:moveTo>
              <a:lnTo>
                <a:pt x="4001814" y="347264"/>
              </a:lnTo>
              <a:lnTo>
                <a:pt x="0" y="347264"/>
              </a:lnTo>
              <a:lnTo>
                <a:pt x="0" y="694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81D2B-AADB-4347-BB73-CA06B25075AD}">
      <dsp:nvSpPr>
        <dsp:cNvPr id="0" name=""/>
        <dsp:cNvSpPr/>
      </dsp:nvSpPr>
      <dsp:spPr>
        <a:xfrm>
          <a:off x="4002574" y="500025"/>
          <a:ext cx="3307285" cy="1653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Radiothérapie dans les cancers cutanés</a:t>
          </a:r>
        </a:p>
      </dsp:txBody>
      <dsp:txXfrm>
        <a:off x="4002574" y="500025"/>
        <a:ext cx="3307285" cy="1653642"/>
      </dsp:txXfrm>
    </dsp:sp>
    <dsp:sp modelId="{DF889C33-92C1-42F5-9FFF-5C67B5EF9BEF}">
      <dsp:nvSpPr>
        <dsp:cNvPr id="0" name=""/>
        <dsp:cNvSpPr/>
      </dsp:nvSpPr>
      <dsp:spPr>
        <a:xfrm>
          <a:off x="759" y="2848197"/>
          <a:ext cx="3307285" cy="1653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Traitement exclusif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(CBC ou CE non opérables)</a:t>
          </a:r>
        </a:p>
      </dsp:txBody>
      <dsp:txXfrm>
        <a:off x="759" y="2848197"/>
        <a:ext cx="3307285" cy="1653642"/>
      </dsp:txXfrm>
    </dsp:sp>
    <dsp:sp modelId="{3B76E725-1DAE-44F9-B8F1-77035BFAC585}">
      <dsp:nvSpPr>
        <dsp:cNvPr id="0" name=""/>
        <dsp:cNvSpPr/>
      </dsp:nvSpPr>
      <dsp:spPr>
        <a:xfrm>
          <a:off x="4002574" y="2848197"/>
          <a:ext cx="3307285" cy="1653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Traitement adjuvant post-opératoire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(CE avec facteurs pronostiques péjoratifs, envahissement ganglionnaire massif)</a:t>
          </a:r>
        </a:p>
      </dsp:txBody>
      <dsp:txXfrm>
        <a:off x="4002574" y="2848197"/>
        <a:ext cx="3307285" cy="1653642"/>
      </dsp:txXfrm>
    </dsp:sp>
    <dsp:sp modelId="{AE5BEB2C-704D-46AB-B787-D2E9740350C3}">
      <dsp:nvSpPr>
        <dsp:cNvPr id="0" name=""/>
        <dsp:cNvSpPr/>
      </dsp:nvSpPr>
      <dsp:spPr>
        <a:xfrm>
          <a:off x="8004389" y="2848197"/>
          <a:ext cx="3307285" cy="1653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Traitement des métastases, surtout encéphaliques (mélanome ++)</a:t>
          </a:r>
        </a:p>
      </dsp:txBody>
      <dsp:txXfrm>
        <a:off x="8004389" y="2848197"/>
        <a:ext cx="3307285" cy="1653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49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75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70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78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77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75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17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1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2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03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31A55-A2FD-4149-875C-3B7DE99ECA6C}" type="datetimeFigureOut">
              <a:rPr lang="fr-FR" smtClean="0"/>
              <a:t>26/10/2021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A4F4-9776-4F19-A859-370A99E43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Cancers cutanés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Dr. Marc Laurans</a:t>
            </a:r>
          </a:p>
        </p:txBody>
      </p:sp>
    </p:spTree>
    <p:extLst>
      <p:ext uri="{BB962C8B-B14F-4D97-AF65-F5344CB8AC3E}">
        <p14:creationId xmlns:p14="http://schemas.microsoft.com/office/powerpoint/2010/main" val="64329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Traitements : Carcinomes cutanés (CBC et CE)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377152" y="3032671"/>
            <a:ext cx="5181600" cy="97434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Traitement de lésions cutanées avec application d’un bolus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A9A7C05-66FB-4EA4-90B8-BD54AEA41D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5803"/>
            <a:ext cx="5181600" cy="3910981"/>
          </a:xfrm>
        </p:spPr>
      </p:pic>
    </p:spTree>
    <p:extLst>
      <p:ext uri="{BB962C8B-B14F-4D97-AF65-F5344CB8AC3E}">
        <p14:creationId xmlns:p14="http://schemas.microsoft.com/office/powerpoint/2010/main" val="98867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Traitements du mélanome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Exérèse chirurgicale après confirmation histologique</a:t>
            </a:r>
          </a:p>
          <a:p>
            <a:pPr lvl="1"/>
            <a:r>
              <a:rPr lang="fr-FR" dirty="0"/>
              <a:t>Reprise d’exérèse de la cicatrice avec marges en fonction de l’indice de Breslow de la lésion (épaisseur maximal de la tumeur)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r-FR" dirty="0"/>
              <a:t>De 0,5 cm (mélanomes intra-épidermiques) à 2 cm (Breslow&gt;2mm)</a:t>
            </a:r>
          </a:p>
          <a:p>
            <a:pPr lvl="1"/>
            <a:r>
              <a:rPr lang="fr-FR" dirty="0"/>
              <a:t>Exploration ganglionnaire chirurgicale du territoire de drainage, ganglion sentinelle recommandé si Breslow &gt;0,8mm</a:t>
            </a:r>
          </a:p>
          <a:p>
            <a:r>
              <a:rPr lang="fr-FR" dirty="0"/>
              <a:t>Bilan d’extension en fonction du Breslow :</a:t>
            </a:r>
          </a:p>
          <a:p>
            <a:pPr lvl="1"/>
            <a:r>
              <a:rPr lang="fr-FR" dirty="0"/>
              <a:t>TEP – Scanner au 18FDG</a:t>
            </a:r>
          </a:p>
          <a:p>
            <a:pPr lvl="1"/>
            <a:r>
              <a:rPr lang="fr-FR" dirty="0"/>
              <a:t>IRM cérébrale</a:t>
            </a:r>
          </a:p>
          <a:p>
            <a:r>
              <a:rPr lang="fr-FR" dirty="0"/>
              <a:t>Immunothérapie et/ou thérapies ciblées en fonction du stade de la maladie et des anomalies moléculaires de la tumeur.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85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Traitements du mélanome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Très grande fréquence des métastases encéphaliques : 40 – 60% au stade métastatique, particulièrement en cas de mutation BRAF</a:t>
            </a:r>
          </a:p>
          <a:p>
            <a:r>
              <a:rPr lang="fr-FR" dirty="0"/>
              <a:t>Avis neurochirurgical pour exérèse de/des lésion(s)</a:t>
            </a:r>
          </a:p>
          <a:p>
            <a:pPr lvl="1"/>
            <a:r>
              <a:rPr lang="fr-FR" dirty="0"/>
              <a:t>Irradiation stéréotaxique du lit opératoire systématique </a:t>
            </a:r>
          </a:p>
          <a:p>
            <a:r>
              <a:rPr lang="fr-FR" dirty="0"/>
              <a:t>En cas d’absence d’indication opératoire : irradiation stéréotaxique</a:t>
            </a:r>
          </a:p>
          <a:p>
            <a:pPr lvl="1"/>
            <a:r>
              <a:rPr lang="fr-FR" dirty="0"/>
              <a:t>Machines dédiées</a:t>
            </a:r>
          </a:p>
          <a:p>
            <a:pPr lvl="1"/>
            <a:r>
              <a:rPr lang="fr-FR" dirty="0"/>
              <a:t>Contentions non invasives</a:t>
            </a:r>
          </a:p>
          <a:p>
            <a:pPr lvl="1"/>
            <a:r>
              <a:rPr lang="fr-FR" dirty="0"/>
              <a:t>1 à 5 séances, traitement 1 jour sur 2, en fonction de la taille des lésions</a:t>
            </a:r>
          </a:p>
          <a:p>
            <a:pPr lvl="1"/>
            <a:r>
              <a:rPr lang="fr-FR" dirty="0"/>
              <a:t>Généralement : tolérance excellente (asthénie modérée transitoire fréquente mais rares céphalées ou nausées), prémédication par corticothérapie possible</a:t>
            </a:r>
          </a:p>
          <a:p>
            <a:r>
              <a:rPr lang="fr-FR" dirty="0"/>
              <a:t>En cas de grand nombre de lésions symptomatiques, irradiation encéphalique en totalité possible</a:t>
            </a:r>
          </a:p>
          <a:p>
            <a:pPr lvl="1"/>
            <a:r>
              <a:rPr lang="fr-FR" dirty="0"/>
              <a:t>10 séances sur 2 semaines</a:t>
            </a:r>
          </a:p>
          <a:p>
            <a:pPr lvl="1"/>
            <a:r>
              <a:rPr lang="fr-FR" dirty="0"/>
              <a:t>Risque d’alopécie et de dégradation neurocognitive à moyen terme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83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Traitements du mélanome</a:t>
            </a:r>
          </a:p>
        </p:txBody>
      </p:sp>
      <p:pic>
        <p:nvPicPr>
          <p:cNvPr id="1032" name="Picture 8" descr="http://www.radiotherapie-hegp.fr/images/accelerateur-lineaire-particules-radiochirurgie-robotique-assistee-ordinateur-radiotherapie-stereotaxique-table-positionnement-robotisee-70693-3519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" y="1690688"/>
            <a:ext cx="4306756" cy="27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8506" r="3544" b="2529"/>
          <a:stretch/>
        </p:blipFill>
        <p:spPr>
          <a:xfrm>
            <a:off x="5234152" y="1690688"/>
            <a:ext cx="6637284" cy="4428670"/>
          </a:xfrm>
          <a:prstGeom prst="rect">
            <a:avLst/>
          </a:prstGeom>
        </p:spPr>
      </p:pic>
      <p:sp>
        <p:nvSpPr>
          <p:cNvPr id="7" name="Espace réservé du contenu 3"/>
          <p:cNvSpPr>
            <a:spLocks noGrp="1"/>
          </p:cNvSpPr>
          <p:nvPr>
            <p:ph idx="1"/>
          </p:nvPr>
        </p:nvSpPr>
        <p:spPr>
          <a:xfrm>
            <a:off x="313231" y="5008109"/>
            <a:ext cx="4553737" cy="111125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Traitement d’une métastase encéphalique au Cyberknife ®</a:t>
            </a:r>
          </a:p>
        </p:txBody>
      </p:sp>
    </p:spTree>
    <p:extLst>
      <p:ext uri="{BB962C8B-B14F-4D97-AF65-F5344CB8AC3E}">
        <p14:creationId xmlns:p14="http://schemas.microsoft.com/office/powerpoint/2010/main" val="424862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46769-EB25-41D4-A491-F9D0864A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4B37103-24DB-49B4-BC3E-AFA6276DE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103094"/>
              </p:ext>
            </p:extLst>
          </p:nvPr>
        </p:nvGraphicFramePr>
        <p:xfrm>
          <a:off x="439783" y="766914"/>
          <a:ext cx="11312434" cy="500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2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plus fréquents des cancers, concernent surtout les personnes âgées</a:t>
            </a:r>
          </a:p>
          <a:p>
            <a:r>
              <a:rPr lang="fr-FR" dirty="0"/>
              <a:t>En forte augmentation : x3 entre 1980 et 2018</a:t>
            </a:r>
          </a:p>
          <a:p>
            <a:r>
              <a:rPr lang="fr-FR" dirty="0"/>
              <a:t>2 principaux types de carcinomes :</a:t>
            </a:r>
          </a:p>
          <a:p>
            <a:pPr lvl="1"/>
            <a:r>
              <a:rPr lang="fr-FR" dirty="0"/>
              <a:t>Carcinomes basocellulaires : 70% des cancers cutanés</a:t>
            </a:r>
          </a:p>
          <a:p>
            <a:pPr lvl="2"/>
            <a:r>
              <a:rPr lang="fr-FR" dirty="0"/>
              <a:t>Incidence de 150 nouveaux cas / 100 000 habitants/ an en France</a:t>
            </a:r>
          </a:p>
          <a:p>
            <a:pPr lvl="2"/>
            <a:r>
              <a:rPr lang="fr-FR" dirty="0"/>
              <a:t>Pic de fréquence vers 70 ans</a:t>
            </a:r>
          </a:p>
          <a:p>
            <a:pPr lvl="1"/>
            <a:r>
              <a:rPr lang="fr-FR" dirty="0"/>
              <a:t>Carcinomes épidermoïdes : 20 % des cancers cutanés</a:t>
            </a:r>
          </a:p>
          <a:p>
            <a:pPr lvl="2"/>
            <a:r>
              <a:rPr lang="fr-FR" dirty="0"/>
              <a:t>Incidence de 30 nouveaux cas / 100 000 habitants / an en France</a:t>
            </a:r>
          </a:p>
          <a:p>
            <a:pPr lvl="2"/>
            <a:r>
              <a:rPr lang="fr-FR" dirty="0"/>
              <a:t>Sex ratio H/F  de 2-3</a:t>
            </a:r>
          </a:p>
          <a:p>
            <a:pPr lvl="2"/>
            <a:r>
              <a:rPr lang="fr-FR" dirty="0"/>
              <a:t>Pic de fréquence après 60 ans</a:t>
            </a:r>
          </a:p>
          <a:p>
            <a:r>
              <a:rPr lang="fr-FR" dirty="0"/>
              <a:t>Mélanomes : </a:t>
            </a:r>
            <a:r>
              <a:rPr lang="fr-FR" sz="2400" dirty="0"/>
              <a:t>10% des cancers cutanés</a:t>
            </a:r>
          </a:p>
          <a:p>
            <a:pPr lvl="1"/>
            <a:r>
              <a:rPr lang="fr-FR" sz="2000" dirty="0"/>
              <a:t>Incidence de 15 nouveaux cas / 100 000 habitants / an en France</a:t>
            </a:r>
          </a:p>
          <a:p>
            <a:pPr lvl="1"/>
            <a:r>
              <a:rPr lang="fr-FR" sz="2000" dirty="0"/>
              <a:t>15 500 nouveaux cas en France en 2018, 1980 décès.</a:t>
            </a:r>
          </a:p>
          <a:p>
            <a:pPr lvl="1"/>
            <a:r>
              <a:rPr lang="fr-FR" sz="2000" dirty="0"/>
              <a:t>Pic de fréquence après 60 ans</a:t>
            </a:r>
          </a:p>
          <a:p>
            <a:pPr marL="9144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30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Phototypes clairs</a:t>
            </a:r>
          </a:p>
          <a:p>
            <a:r>
              <a:rPr lang="fr-FR" dirty="0"/>
              <a:t>Exposition solaire (rayons UV) :</a:t>
            </a:r>
          </a:p>
          <a:p>
            <a:pPr lvl="1"/>
            <a:r>
              <a:rPr lang="fr-FR" dirty="0"/>
              <a:t>Chroniques et cumulées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carcinomes</a:t>
            </a:r>
          </a:p>
          <a:p>
            <a:pPr lvl="1"/>
            <a:r>
              <a:rPr lang="fr-FR" dirty="0"/>
              <a:t>Intenses et intermittentes (notamment dans l’enfance) </a:t>
            </a:r>
            <a:r>
              <a:rPr lang="fr-FR" dirty="0">
                <a:sym typeface="Wingdings" panose="05000000000000000000" pitchFamily="2" charset="2"/>
              </a:rPr>
              <a:t> mélanomes</a:t>
            </a:r>
            <a:endParaRPr lang="fr-FR" dirty="0"/>
          </a:p>
          <a:p>
            <a:r>
              <a:rPr lang="fr-FR" dirty="0"/>
              <a:t>Immunodépression </a:t>
            </a:r>
          </a:p>
          <a:p>
            <a:r>
              <a:rPr lang="fr-FR" dirty="0"/>
              <a:t>Spécifiques au mélanome :</a:t>
            </a:r>
          </a:p>
          <a:p>
            <a:pPr lvl="1"/>
            <a:r>
              <a:rPr lang="fr-FR" dirty="0"/>
              <a:t>Nombre élevé de nævi (&gt;50) dont nævi atypiques (&gt;10)</a:t>
            </a:r>
          </a:p>
          <a:p>
            <a:pPr lvl="1"/>
            <a:r>
              <a:rPr lang="fr-FR" dirty="0"/>
              <a:t>Antécédents personnels et familiaux de mélanome</a:t>
            </a:r>
          </a:p>
        </p:txBody>
      </p:sp>
    </p:spTree>
    <p:extLst>
      <p:ext uri="{BB962C8B-B14F-4D97-AF65-F5344CB8AC3E}">
        <p14:creationId xmlns:p14="http://schemas.microsoft.com/office/powerpoint/2010/main" val="129436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naturelle et présentation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carcinomes basocellulaires (CBC)</a:t>
            </a:r>
          </a:p>
          <a:p>
            <a:pPr lvl="1"/>
            <a:r>
              <a:rPr lang="fr-FR" dirty="0"/>
              <a:t>Se développent aux dépens des kératinocytes basaux</a:t>
            </a:r>
          </a:p>
          <a:p>
            <a:pPr lvl="1"/>
            <a:r>
              <a:rPr lang="fr-FR" dirty="0"/>
              <a:t>En zone saine, pas de lésion précancéreuse</a:t>
            </a:r>
          </a:p>
          <a:p>
            <a:pPr lvl="1"/>
            <a:r>
              <a:rPr lang="fr-FR" dirty="0"/>
              <a:t>3 formes cliniques : nodulaire, superficiel ou sclérodermiforme</a:t>
            </a:r>
          </a:p>
          <a:p>
            <a:pPr lvl="1"/>
            <a:r>
              <a:rPr lang="fr-FR" dirty="0"/>
              <a:t>Evolution lente, locale uniquement, sans métastases</a:t>
            </a:r>
          </a:p>
          <a:p>
            <a:r>
              <a:rPr lang="fr-FR" dirty="0"/>
              <a:t>Les carcinomes épidermoïdes (CE)</a:t>
            </a:r>
          </a:p>
          <a:p>
            <a:pPr lvl="1"/>
            <a:r>
              <a:rPr lang="fr-FR" dirty="0"/>
              <a:t>Se développent par transformation des kératinocytes : peau et muqueuses</a:t>
            </a:r>
          </a:p>
          <a:p>
            <a:pPr lvl="1"/>
            <a:r>
              <a:rPr lang="fr-FR" dirty="0"/>
              <a:t>Sur des lésions cutanées prédisposantes : kératose actinique, lésions inflammatoires chroniques</a:t>
            </a:r>
          </a:p>
          <a:p>
            <a:pPr lvl="1"/>
            <a:r>
              <a:rPr lang="fr-FR" dirty="0"/>
              <a:t>2 formes principales : CE in-situ (maladie de Bowen) et CE invasifs</a:t>
            </a:r>
          </a:p>
          <a:p>
            <a:pPr lvl="1"/>
            <a:r>
              <a:rPr lang="fr-FR" dirty="0"/>
              <a:t>Extension loco-régionale avec dissémination lymphatique et hématogène</a:t>
            </a:r>
          </a:p>
        </p:txBody>
      </p:sp>
    </p:spTree>
    <p:extLst>
      <p:ext uri="{BB962C8B-B14F-4D97-AF65-F5344CB8AC3E}">
        <p14:creationId xmlns:p14="http://schemas.microsoft.com/office/powerpoint/2010/main" val="101006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naturelle et présentation clinique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33CC3FA-A4A3-4607-940B-51E14756A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202" y="5622337"/>
            <a:ext cx="5608598" cy="823912"/>
          </a:xfrm>
        </p:spPr>
        <p:txBody>
          <a:bodyPr/>
          <a:lstStyle/>
          <a:p>
            <a:r>
              <a:rPr lang="fr-FR" dirty="0"/>
              <a:t>Carcinome basocellulaire de l’aile du nez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77" y="1814218"/>
            <a:ext cx="4336958" cy="4061288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3F8F914-0016-486F-81C6-1FE9C46ED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4290" y="5668963"/>
            <a:ext cx="5183188" cy="823912"/>
          </a:xfrm>
        </p:spPr>
        <p:txBody>
          <a:bodyPr/>
          <a:lstStyle/>
          <a:p>
            <a:r>
              <a:rPr lang="fr-FR" dirty="0"/>
              <a:t>Carcinome épidermoïde du scalp</a:t>
            </a:r>
          </a:p>
        </p:txBody>
      </p:sp>
      <p:pic>
        <p:nvPicPr>
          <p:cNvPr id="6" name="Image 5" descr="Une image contenant rongeur, mammifère, cheveux, orange&#10;&#10;Description générée automatiquement">
            <a:extLst>
              <a:ext uri="{FF2B5EF4-FFF2-40B4-BE49-F238E27FC236}">
                <a16:creationId xmlns:a16="http://schemas.microsoft.com/office/drawing/2014/main" id="{A8E40649-D8A4-4985-B49C-743F18C1F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55" y="1413656"/>
            <a:ext cx="3465478" cy="46206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DE904B-5F70-41B4-9075-2E79E3D19F48}"/>
              </a:ext>
            </a:extLst>
          </p:cNvPr>
          <p:cNvSpPr txBox="1"/>
          <p:nvPr/>
        </p:nvSpPr>
        <p:spPr>
          <a:xfrm>
            <a:off x="8495629" y="5673318"/>
            <a:ext cx="1785257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Crédit : Dr. </a:t>
            </a:r>
            <a:r>
              <a:rPr lang="fr-FR" dirty="0" err="1"/>
              <a:t>Oulès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D52632-494F-4E8B-ABC9-FBC6E43F4A62}"/>
              </a:ext>
            </a:extLst>
          </p:cNvPr>
          <p:cNvSpPr txBox="1"/>
          <p:nvPr/>
        </p:nvSpPr>
        <p:spPr>
          <a:xfrm>
            <a:off x="3779660" y="5512830"/>
            <a:ext cx="1785257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Crédit : Dr. </a:t>
            </a:r>
            <a:r>
              <a:rPr lang="fr-FR" dirty="0" err="1"/>
              <a:t>Oulès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6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naturelle et présentation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Le mélanome</a:t>
            </a:r>
          </a:p>
          <a:p>
            <a:pPr lvl="1"/>
            <a:r>
              <a:rPr lang="fr-FR" dirty="0"/>
              <a:t>Se développe aux dépens des mélanocytes</a:t>
            </a:r>
          </a:p>
          <a:p>
            <a:pPr lvl="1"/>
            <a:r>
              <a:rPr lang="fr-FR" dirty="0"/>
              <a:t>80% de novo, 20% à partir d’un nævus existant</a:t>
            </a:r>
          </a:p>
          <a:p>
            <a:pPr lvl="1"/>
            <a:r>
              <a:rPr lang="fr-FR" dirty="0"/>
              <a:t>Suspecté devant une lésion pigmentée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b="1" dirty="0"/>
              <a:t>A</a:t>
            </a:r>
            <a:r>
              <a:rPr lang="fr-FR" dirty="0"/>
              <a:t>symétrique, à </a:t>
            </a:r>
            <a:r>
              <a:rPr lang="fr-FR" b="1" dirty="0"/>
              <a:t>B</a:t>
            </a:r>
            <a:r>
              <a:rPr lang="fr-FR" dirty="0"/>
              <a:t>ords irréguliers, </a:t>
            </a:r>
            <a:r>
              <a:rPr lang="fr-FR" b="1" dirty="0"/>
              <a:t>C</a:t>
            </a:r>
            <a:r>
              <a:rPr lang="fr-FR" dirty="0"/>
              <a:t>ouleur inhomogène, </a:t>
            </a:r>
            <a:r>
              <a:rPr lang="fr-FR" b="1" dirty="0"/>
              <a:t>D</a:t>
            </a:r>
            <a:r>
              <a:rPr lang="fr-FR" dirty="0"/>
              <a:t>iamètre &gt;6mm </a:t>
            </a:r>
            <a:r>
              <a:rPr lang="fr-FR" b="1" dirty="0"/>
              <a:t>E</a:t>
            </a:r>
            <a:r>
              <a:rPr lang="fr-FR" dirty="0"/>
              <a:t>volutive : règle </a:t>
            </a:r>
            <a:r>
              <a:rPr lang="fr-FR" b="1" dirty="0"/>
              <a:t>ABCDE</a:t>
            </a:r>
          </a:p>
          <a:p>
            <a:pPr lvl="1"/>
            <a:r>
              <a:rPr lang="fr-FR" dirty="0"/>
              <a:t>Peuvent apparaître également sur les muqueuses, la rétine…</a:t>
            </a:r>
          </a:p>
          <a:p>
            <a:pPr lvl="1"/>
            <a:r>
              <a:rPr lang="fr-FR" dirty="0"/>
              <a:t>Risque d’évolution locale mais aussi ganglionnaire puis métastatique : poumons, foie, encéphale…</a:t>
            </a:r>
          </a:p>
        </p:txBody>
      </p:sp>
    </p:spTree>
    <p:extLst>
      <p:ext uri="{BB962C8B-B14F-4D97-AF65-F5344CB8AC3E}">
        <p14:creationId xmlns:p14="http://schemas.microsoft.com/office/powerpoint/2010/main" val="191719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naturelle et présentation clinique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6" y="1637186"/>
            <a:ext cx="5779376" cy="3852917"/>
          </a:xfrm>
          <a:prstGeom prst="rect">
            <a:avLst/>
          </a:prstGeom>
        </p:spPr>
      </p:pic>
      <p:pic>
        <p:nvPicPr>
          <p:cNvPr id="8" name="Espace réservé du contenu 7" descr="Une image contenant tatouage, fermer&#10;&#10;Description générée automatiquement">
            <a:extLst>
              <a:ext uri="{FF2B5EF4-FFF2-40B4-BE49-F238E27FC236}">
                <a16:creationId xmlns:a16="http://schemas.microsoft.com/office/drawing/2014/main" id="{9C5D9352-BECA-4EE9-B26E-20F1EC28F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71" y="1637185"/>
            <a:ext cx="5779375" cy="3852917"/>
          </a:xfr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C5711BF-91C4-4F22-9177-A46534B86494}"/>
              </a:ext>
            </a:extLst>
          </p:cNvPr>
          <p:cNvSpPr txBox="1">
            <a:spLocks/>
          </p:cNvSpPr>
          <p:nvPr/>
        </p:nvSpPr>
        <p:spPr>
          <a:xfrm>
            <a:off x="5252936" y="5577851"/>
            <a:ext cx="7221166" cy="769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+mn-lt"/>
              </a:rPr>
              <a:t>Mélanomes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6D0C45-9832-4B91-A6C1-4C9310A9085D}"/>
              </a:ext>
            </a:extLst>
          </p:cNvPr>
          <p:cNvSpPr txBox="1"/>
          <p:nvPr/>
        </p:nvSpPr>
        <p:spPr>
          <a:xfrm>
            <a:off x="4075612" y="5123707"/>
            <a:ext cx="1785257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Crédit : Dr. </a:t>
            </a:r>
            <a:r>
              <a:rPr lang="fr-FR" dirty="0" err="1"/>
              <a:t>Oulès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052CDD-881F-496A-B3B8-1476D14E8545}"/>
              </a:ext>
            </a:extLst>
          </p:cNvPr>
          <p:cNvSpPr txBox="1"/>
          <p:nvPr/>
        </p:nvSpPr>
        <p:spPr>
          <a:xfrm>
            <a:off x="10299389" y="5123706"/>
            <a:ext cx="1785257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Crédit : Dr. </a:t>
            </a:r>
            <a:r>
              <a:rPr lang="fr-FR" dirty="0" err="1"/>
              <a:t>Oulès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7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Traitements : Carcinomes cutanés (CBC et CE)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Exérèse chirurgicale avec marges de sécurité &gt; 4-5 - 10 mm</a:t>
            </a:r>
          </a:p>
          <a:p>
            <a:pPr lvl="1"/>
            <a:r>
              <a:rPr lang="fr-FR" dirty="0"/>
              <a:t>Facteurs pronostiques : </a:t>
            </a:r>
          </a:p>
          <a:p>
            <a:pPr lvl="2"/>
            <a:r>
              <a:rPr lang="fr-FR" dirty="0"/>
              <a:t>Localisation (face, commissures, péri-orificielle), taille &gt; 2 cm, récidives, formes sclérodermiformes (CBC), Epaisseur &gt;3mm, faible niveau de différenciation, envahissement périnerveux, immunodépression</a:t>
            </a:r>
          </a:p>
          <a:p>
            <a:r>
              <a:rPr lang="fr-FR" dirty="0"/>
              <a:t>Si chirurgie impossible : radiothérapie externe, curiethérapie, traitements systémiques</a:t>
            </a:r>
          </a:p>
          <a:p>
            <a:r>
              <a:rPr lang="fr-FR" dirty="0"/>
              <a:t>Traitement adjuvant post-opératoire (CE) : radiothérapie externe</a:t>
            </a:r>
          </a:p>
          <a:p>
            <a:pPr lvl="1"/>
            <a:r>
              <a:rPr lang="fr-FR" dirty="0"/>
              <a:t>Site du primitif : en cas de facteurs pronostiques péjoratifs</a:t>
            </a:r>
          </a:p>
          <a:p>
            <a:pPr lvl="1"/>
            <a:r>
              <a:rPr lang="fr-FR" dirty="0"/>
              <a:t>Ganglionnaire : en général associé à la chimiothérapie, en cas d’envahissement massif ou de rupture capsulaire</a:t>
            </a:r>
          </a:p>
        </p:txBody>
      </p:sp>
    </p:spTree>
    <p:extLst>
      <p:ext uri="{BB962C8B-B14F-4D97-AF65-F5344CB8AC3E}">
        <p14:creationId xmlns:p14="http://schemas.microsoft.com/office/powerpoint/2010/main" val="209328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Traitements : Carcinomes cutanés (CBC et CE)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260725" cy="4351338"/>
          </a:xfrm>
        </p:spPr>
        <p:txBody>
          <a:bodyPr>
            <a:normAutofit/>
          </a:bodyPr>
          <a:lstStyle/>
          <a:p>
            <a:r>
              <a:rPr lang="fr-FR" dirty="0"/>
              <a:t>La radiothérapie cutanée :</a:t>
            </a:r>
          </a:p>
          <a:p>
            <a:pPr lvl="1"/>
            <a:r>
              <a:rPr lang="fr-FR" dirty="0"/>
              <a:t>Machines dédiées : rayons X de faible énergie </a:t>
            </a:r>
          </a:p>
          <a:p>
            <a:pPr lvl="2"/>
            <a:r>
              <a:rPr lang="fr-FR" dirty="0"/>
              <a:t>Application directe de la machine au contact de la lésion</a:t>
            </a:r>
          </a:p>
          <a:p>
            <a:pPr lvl="1"/>
            <a:r>
              <a:rPr lang="fr-FR" dirty="0"/>
              <a:t>Machines standards : rayons X ou électrons</a:t>
            </a:r>
          </a:p>
          <a:p>
            <a:pPr lvl="2"/>
            <a:r>
              <a:rPr lang="fr-FR" dirty="0"/>
              <a:t>Utilisation souvent nécessaire de « bolus » : plaque d’hydrogel souple permettant une meilleure irradiation superficielle</a:t>
            </a:r>
          </a:p>
          <a:p>
            <a:pPr lvl="1"/>
            <a:r>
              <a:rPr lang="fr-FR" dirty="0"/>
              <a:t>Effets indésirables aigus : asthénie, radiodermite (apparaît généralement après une dizaine de séances, régression en 1 mois après la dernière séance) </a:t>
            </a:r>
          </a:p>
          <a:p>
            <a:pPr lvl="1"/>
            <a:r>
              <a:rPr lang="fr-FR" dirty="0"/>
              <a:t>Effets indésirables tardifs : fibrose cutanée</a:t>
            </a:r>
          </a:p>
          <a:p>
            <a:pPr lvl="2"/>
            <a:r>
              <a:rPr lang="fr-FR" dirty="0"/>
              <a:t>En cas de radiothérapie ganglionnaire axillaire ou inguinale post-opératoire : risque de lymphœdème.</a:t>
            </a:r>
          </a:p>
        </p:txBody>
      </p:sp>
    </p:spTree>
    <p:extLst>
      <p:ext uri="{BB962C8B-B14F-4D97-AF65-F5344CB8AC3E}">
        <p14:creationId xmlns:p14="http://schemas.microsoft.com/office/powerpoint/2010/main" val="1990727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Macintosh PowerPoint</Application>
  <PresentationFormat>Grand écran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Cancers cutanés</vt:lpstr>
      <vt:lpstr>Epidémiologie</vt:lpstr>
      <vt:lpstr>Facteurs de risque</vt:lpstr>
      <vt:lpstr>Histoire naturelle et présentation clinique</vt:lpstr>
      <vt:lpstr>Histoire naturelle et présentation clinique</vt:lpstr>
      <vt:lpstr>Histoire naturelle et présentation clinique</vt:lpstr>
      <vt:lpstr>Histoire naturelle et présentation clinique</vt:lpstr>
      <vt:lpstr>Traitements : Carcinomes cutanés (CBC et CE) </vt:lpstr>
      <vt:lpstr>Traitements : Carcinomes cutanés (CBC et CE) </vt:lpstr>
      <vt:lpstr>Traitements : Carcinomes cutanés (CBC et CE) </vt:lpstr>
      <vt:lpstr>Traitements du mélanome</vt:lpstr>
      <vt:lpstr>Traitements du mélanome</vt:lpstr>
      <vt:lpstr>Traitements du mélanome</vt:lpstr>
      <vt:lpstr>Conclusion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Tumeurs cutanées</dc:title>
  <dc:creator>LAURANS Marc</dc:creator>
  <cp:lastModifiedBy>Henri-Jean PHILIPPE</cp:lastModifiedBy>
  <cp:revision>25</cp:revision>
  <dcterms:created xsi:type="dcterms:W3CDTF">2021-10-01T08:04:50Z</dcterms:created>
  <dcterms:modified xsi:type="dcterms:W3CDTF">2021-10-26T12:38:48Z</dcterms:modified>
</cp:coreProperties>
</file>