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2" r:id="rId5"/>
    <p:sldId id="258" r:id="rId6"/>
    <p:sldId id="264" r:id="rId7"/>
    <p:sldId id="266" r:id="rId8"/>
    <p:sldId id="265" r:id="rId9"/>
    <p:sldId id="259" r:id="rId10"/>
    <p:sldId id="267" r:id="rId11"/>
    <p:sldId id="260" r:id="rId12"/>
    <p:sldId id="268" r:id="rId13"/>
    <p:sldId id="261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1047" autoAdjust="0"/>
  </p:normalViewPr>
  <p:slideViewPr>
    <p:cSldViewPr>
      <p:cViewPr varScale="1">
        <p:scale>
          <a:sx n="121" d="100"/>
          <a:sy n="121" d="100"/>
        </p:scale>
        <p:origin x="222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80ABA-9FA0-4EC4-8703-7AB872E7E16A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48C1-49E1-4B3B-A169-947319D4D0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1199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80ABA-9FA0-4EC4-8703-7AB872E7E16A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48C1-49E1-4B3B-A169-947319D4D0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7767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80ABA-9FA0-4EC4-8703-7AB872E7E16A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48C1-49E1-4B3B-A169-947319D4D0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4800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80ABA-9FA0-4EC4-8703-7AB872E7E16A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48C1-49E1-4B3B-A169-947319D4D0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785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80ABA-9FA0-4EC4-8703-7AB872E7E16A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48C1-49E1-4B3B-A169-947319D4D0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419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80ABA-9FA0-4EC4-8703-7AB872E7E16A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48C1-49E1-4B3B-A169-947319D4D0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9960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80ABA-9FA0-4EC4-8703-7AB872E7E16A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48C1-49E1-4B3B-A169-947319D4D0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7471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80ABA-9FA0-4EC4-8703-7AB872E7E16A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48C1-49E1-4B3B-A169-947319D4D0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2204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80ABA-9FA0-4EC4-8703-7AB872E7E16A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48C1-49E1-4B3B-A169-947319D4D0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5303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80ABA-9FA0-4EC4-8703-7AB872E7E16A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48C1-49E1-4B3B-A169-947319D4D0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910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80ABA-9FA0-4EC4-8703-7AB872E7E16A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48C1-49E1-4B3B-A169-947319D4D0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689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80ABA-9FA0-4EC4-8703-7AB872E7E16A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C48C1-49E1-4B3B-A169-947319D4D0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3984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Tumeurs digestives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Jean-Emmanuel Bibault</a:t>
            </a:r>
          </a:p>
        </p:txBody>
      </p:sp>
    </p:spTree>
    <p:extLst>
      <p:ext uri="{BB962C8B-B14F-4D97-AF65-F5344CB8AC3E}">
        <p14:creationId xmlns:p14="http://schemas.microsoft.com/office/powerpoint/2010/main" val="399718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Différentes possibilités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PRODIGE 23 :</a:t>
            </a:r>
          </a:p>
          <a:p>
            <a:pPr lvl="1"/>
            <a:r>
              <a:rPr lang="fr-FR" dirty="0"/>
              <a:t>Chimiothérapie par 6 cycles de FOLFIRINOX</a:t>
            </a:r>
          </a:p>
          <a:p>
            <a:pPr lvl="1"/>
            <a:r>
              <a:rPr lang="fr-FR" dirty="0" err="1"/>
              <a:t>Radiochimiothérapie</a:t>
            </a:r>
            <a:r>
              <a:rPr lang="fr-FR" dirty="0"/>
              <a:t> : </a:t>
            </a:r>
          </a:p>
          <a:p>
            <a:pPr lvl="2"/>
            <a:r>
              <a:rPr lang="fr-FR" dirty="0"/>
              <a:t>50 Gy en 25 séances</a:t>
            </a:r>
          </a:p>
          <a:p>
            <a:pPr lvl="2"/>
            <a:r>
              <a:rPr lang="fr-FR" dirty="0"/>
              <a:t>Chimiothérapie orale : </a:t>
            </a:r>
            <a:r>
              <a:rPr lang="fr-FR" dirty="0" err="1"/>
              <a:t>Xeloda</a:t>
            </a:r>
            <a:r>
              <a:rPr lang="fr-FR" dirty="0"/>
              <a:t> 800 mg/m</a:t>
            </a:r>
            <a:r>
              <a:rPr lang="fr-FR" baseline="30000" dirty="0"/>
              <a:t>2 </a:t>
            </a:r>
            <a:r>
              <a:rPr lang="fr-FR" dirty="0"/>
              <a:t>matin et soir des séances</a:t>
            </a:r>
          </a:p>
          <a:p>
            <a:pPr lvl="1"/>
            <a:r>
              <a:rPr lang="fr-FR" dirty="0"/>
              <a:t>Chirurgie</a:t>
            </a:r>
          </a:p>
          <a:p>
            <a:pPr lvl="1"/>
            <a:endParaRPr lang="fr-FR" dirty="0"/>
          </a:p>
          <a:p>
            <a:r>
              <a:rPr lang="fr-FR" dirty="0"/>
              <a:t>RAPIDO : </a:t>
            </a:r>
          </a:p>
          <a:p>
            <a:pPr lvl="1"/>
            <a:r>
              <a:rPr lang="fr-FR" dirty="0"/>
              <a:t>Radiothérapie courte 5x5 Gy</a:t>
            </a:r>
          </a:p>
          <a:p>
            <a:pPr lvl="1"/>
            <a:r>
              <a:rPr lang="fr-FR" dirty="0"/>
              <a:t>Chimiothérapie par 6 cycles de CAPOX ou 9 cycles de FOLFOX</a:t>
            </a:r>
          </a:p>
          <a:p>
            <a:pPr lvl="1"/>
            <a:r>
              <a:rPr lang="fr-FR" dirty="0"/>
              <a:t>Chirurgie</a:t>
            </a:r>
          </a:p>
        </p:txBody>
      </p:sp>
    </p:spTree>
    <p:extLst>
      <p:ext uri="{BB962C8B-B14F-4D97-AF65-F5344CB8AC3E}">
        <p14:creationId xmlns:p14="http://schemas.microsoft.com/office/powerpoint/2010/main" val="3171787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Canal anal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1000 nouveaux cas / an</a:t>
            </a:r>
          </a:p>
          <a:p>
            <a:r>
              <a:rPr lang="fr-FR" dirty="0"/>
              <a:t>Âge médian : 65 ans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FFC213BF-3A54-4520-8F68-EA268E366D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3684074"/>
              </p:ext>
            </p:extLst>
          </p:nvPr>
        </p:nvGraphicFramePr>
        <p:xfrm>
          <a:off x="1017984" y="3212976"/>
          <a:ext cx="7010400" cy="2960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629101411"/>
                    </a:ext>
                  </a:extLst>
                </a:gridCol>
                <a:gridCol w="1056640">
                  <a:extLst>
                    <a:ext uri="{9D8B030D-6E8A-4147-A177-3AD203B41FA5}">
                      <a16:colId xmlns:a16="http://schemas.microsoft.com/office/drawing/2014/main" val="2022903123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1059686010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736553929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3605994308"/>
                    </a:ext>
                  </a:extLst>
                </a:gridCol>
              </a:tblGrid>
              <a:tr h="375752">
                <a:tc>
                  <a:txBody>
                    <a:bodyPr/>
                    <a:lstStyle/>
                    <a:p>
                      <a:pPr algn="ctr"/>
                      <a:endParaRPr lang="fr-FR" sz="1300" b="1" kern="1200" baseline="0" dirty="0">
                        <a:solidFill>
                          <a:schemeClr val="bg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91450" marR="91450" marT="45700" marB="45700" anchor="ctr">
                    <a:solidFill>
                      <a:srgbClr val="4198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kern="1200" baseline="0" dirty="0">
                          <a:solidFill>
                            <a:schemeClr val="bg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T1</a:t>
                      </a:r>
                    </a:p>
                  </a:txBody>
                  <a:tcPr marL="91450" marR="91450" marT="45700" marB="45700" anchor="ctr">
                    <a:solidFill>
                      <a:srgbClr val="4198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kern="1200" baseline="0" dirty="0">
                          <a:solidFill>
                            <a:schemeClr val="bg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T2 &lt; 3cm</a:t>
                      </a:r>
                    </a:p>
                  </a:txBody>
                  <a:tcPr marL="91450" marR="91450" marT="45700" marB="45700" anchor="ctr">
                    <a:solidFill>
                      <a:srgbClr val="4198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kern="1200" baseline="0" dirty="0">
                          <a:solidFill>
                            <a:schemeClr val="bg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T2 &gt; 3cm</a:t>
                      </a:r>
                    </a:p>
                  </a:txBody>
                  <a:tcPr marL="91450" marR="91450" marT="45700" marB="45700" anchor="ctr">
                    <a:solidFill>
                      <a:srgbClr val="4198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kern="1200" baseline="0" dirty="0">
                          <a:solidFill>
                            <a:schemeClr val="bg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T3</a:t>
                      </a:r>
                    </a:p>
                  </a:txBody>
                  <a:tcPr marL="91450" marR="91450" marT="45700" marB="45700" anchor="ctr">
                    <a:solidFill>
                      <a:srgbClr val="4198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kern="1200" baseline="0" dirty="0">
                          <a:solidFill>
                            <a:schemeClr val="bg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T4</a:t>
                      </a:r>
                    </a:p>
                  </a:txBody>
                  <a:tcPr marL="91450" marR="91450" marT="45700" marB="45700" anchor="ctr">
                    <a:solidFill>
                      <a:srgbClr val="4198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3859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N0</a:t>
                      </a:r>
                    </a:p>
                  </a:txBody>
                  <a:tcPr marL="68588" marR="68588" marT="45700" marB="45700" anchor="ctr">
                    <a:solidFill>
                      <a:srgbClr val="E6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300" dirty="0"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Radiothérapie </a:t>
                      </a:r>
                    </a:p>
                    <a:p>
                      <a:pPr algn="ctr"/>
                      <a:r>
                        <a:rPr lang="fr-FR" sz="1300" dirty="0"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sans irradiation prophylactiques </a:t>
                      </a:r>
                    </a:p>
                    <a:p>
                      <a:pPr algn="ctr"/>
                      <a:r>
                        <a:rPr lang="fr-FR" sz="1300" dirty="0"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des aires inguinales </a:t>
                      </a:r>
                    </a:p>
                  </a:txBody>
                  <a:tcPr marL="68588" marR="68588" marT="45700" marB="45700" anchor="ctr"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68588" marR="68588" marT="45728" marB="45728" anchor="ctr">
                    <a:solidFill>
                      <a:srgbClr val="E6E6E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fr-FR" sz="13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68588" marR="68588" marT="45700" marB="45700" anchor="ctr"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68588" marR="68588" marT="45728" marB="45728" anchor="ctr"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68588" marR="68588" marT="45728" marB="45728" anchor="ctr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515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N1</a:t>
                      </a:r>
                    </a:p>
                  </a:txBody>
                  <a:tcPr marL="68588" marR="68588" marT="45700" marB="45700" anchor="ctr">
                    <a:solidFill>
                      <a:srgbClr val="E2EFF6"/>
                    </a:solidFill>
                  </a:tcPr>
                </a:tc>
                <a:tc rowSpan="5" gridSpan="5">
                  <a:txBody>
                    <a:bodyPr/>
                    <a:lstStyle/>
                    <a:p>
                      <a:pPr algn="ctr"/>
                      <a:r>
                        <a:rPr lang="fr-FR" sz="1300" dirty="0"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Radiothérapie pelvienne et inguinale associée </a:t>
                      </a:r>
                    </a:p>
                    <a:p>
                      <a:pPr algn="ctr"/>
                      <a:r>
                        <a:rPr lang="fr-FR" sz="1300" dirty="0"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à une chimiothérapie concomitante</a:t>
                      </a:r>
                    </a:p>
                  </a:txBody>
                  <a:tcPr marL="68588" marR="68588" marT="45700" marB="45700" anchor="ctr">
                    <a:solidFill>
                      <a:srgbClr val="E2EFF6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68588" marR="68588" marT="45728" marB="45728" anchor="ctr">
                    <a:solidFill>
                      <a:srgbClr val="E2EFF6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68588" marR="68588" marT="45728" marB="45728" anchor="ctr">
                    <a:solidFill>
                      <a:srgbClr val="E2EFF6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68588" marR="68588" marT="45728" marB="45728" anchor="ctr">
                    <a:solidFill>
                      <a:srgbClr val="E2EFF6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68588" marR="68588" marT="45728" marB="45728" anchor="ctr">
                    <a:solidFill>
                      <a:srgbClr val="E2EF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515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N2 iliaque interne</a:t>
                      </a:r>
                    </a:p>
                  </a:txBody>
                  <a:tcPr marL="68588" marR="68588" marT="45700" marB="45700" anchor="ctr">
                    <a:solidFill>
                      <a:srgbClr val="E6E6E6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68588" marR="68588" marT="45728" marB="45728" anchor="ctr">
                    <a:solidFill>
                      <a:srgbClr val="E6E6E6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68588" marR="68588" marT="45728" marB="45728" anchor="ctr">
                    <a:solidFill>
                      <a:srgbClr val="E6E6E6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68588" marR="68588" marT="45728" marB="45728" anchor="ctr">
                    <a:solidFill>
                      <a:srgbClr val="E6E6E6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68588" marR="68588" marT="45728" marB="45728" anchor="ctr">
                    <a:solidFill>
                      <a:srgbClr val="E6E6E6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68588" marR="68588" marT="45728" marB="45728" anchor="ctr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818068"/>
                  </a:ext>
                </a:extLst>
              </a:tr>
              <a:tr h="311036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N2 inguinal unilatéral</a:t>
                      </a:r>
                    </a:p>
                  </a:txBody>
                  <a:tcPr marL="68588" marR="68588" marT="45700" marB="45700" anchor="ctr">
                    <a:solidFill>
                      <a:srgbClr val="E2EFF6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68588" marR="68588" marT="45728" marB="45728" anchor="ctr">
                    <a:solidFill>
                      <a:srgbClr val="E2EFF6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68588" marR="68588" marT="45728" marB="45728" anchor="ctr">
                    <a:solidFill>
                      <a:srgbClr val="E2EFF6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68588" marR="68588" marT="45728" marB="45728" anchor="ctr">
                    <a:solidFill>
                      <a:srgbClr val="E2EFF6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68588" marR="68588" marT="45728" marB="45728" anchor="ctr">
                    <a:solidFill>
                      <a:srgbClr val="E2EFF6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68588" marR="68588" marT="45728" marB="45728" anchor="ctr">
                    <a:solidFill>
                      <a:srgbClr val="E2EF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254269"/>
                  </a:ext>
                </a:extLst>
              </a:tr>
              <a:tr h="4876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N2 iliaque interne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+ unilatéral</a:t>
                      </a:r>
                    </a:p>
                  </a:txBody>
                  <a:tcPr marL="68588" marR="68588" marT="45700" marB="45700" anchor="ctr">
                    <a:solidFill>
                      <a:srgbClr val="E6E6E6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68588" marR="68588" marT="45728" marB="45728" anchor="ctr">
                    <a:solidFill>
                      <a:srgbClr val="E6E6E6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68588" marR="68588" marT="45728" marB="45728" anchor="ctr">
                    <a:solidFill>
                      <a:srgbClr val="E6E6E6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68588" marR="68588" marT="45728" marB="45728" anchor="ctr">
                    <a:solidFill>
                      <a:srgbClr val="E6E6E6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68588" marR="68588" marT="45728" marB="45728" anchor="ctr">
                    <a:solidFill>
                      <a:srgbClr val="E6E6E6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68588" marR="68588" marT="45728" marB="45728" anchor="ctr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336160"/>
                  </a:ext>
                </a:extLst>
              </a:tr>
              <a:tr h="323381">
                <a:tc>
                  <a:txBody>
                    <a:bodyPr/>
                    <a:lstStyle/>
                    <a:p>
                      <a:pPr algn="ctr"/>
                      <a:r>
                        <a:rPr lang="fr-FR" sz="1300" dirty="0"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N3</a:t>
                      </a:r>
                    </a:p>
                  </a:txBody>
                  <a:tcPr marL="68588" marR="68588" marT="45700" marB="45700" anchor="ctr">
                    <a:solidFill>
                      <a:srgbClr val="E2EFF6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68588" marR="68588" marT="45728" marB="45728" anchor="ctr">
                    <a:solidFill>
                      <a:srgbClr val="E2EFF6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68588" marR="68588" marT="45728" marB="45728" anchor="ctr">
                    <a:solidFill>
                      <a:srgbClr val="E2EFF6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68588" marR="68588" marT="45728" marB="45728" anchor="ctr">
                    <a:solidFill>
                      <a:srgbClr val="E2EFF6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68588" marR="68588" marT="45728" marB="45728" anchor="ctr">
                    <a:solidFill>
                      <a:srgbClr val="E2EFF6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sz="13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68588" marR="68588" marT="45728" marB="45728" anchor="ctr">
                    <a:solidFill>
                      <a:srgbClr val="E2EF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4434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638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Radiochimiothérapie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Radiothérapie : 59,4 Gy en 33 séances</a:t>
            </a:r>
          </a:p>
          <a:p>
            <a:r>
              <a:rPr lang="fr-FR" dirty="0"/>
              <a:t>Chimiothérapie :</a:t>
            </a:r>
          </a:p>
          <a:p>
            <a:pPr lvl="1"/>
            <a:r>
              <a:rPr lang="fr-FR" dirty="0" err="1"/>
              <a:t>Mitomycine</a:t>
            </a:r>
            <a:r>
              <a:rPr lang="fr-FR" dirty="0"/>
              <a:t> en Hôpital de jour aux semaine 1 et 5</a:t>
            </a:r>
          </a:p>
          <a:p>
            <a:pPr lvl="1"/>
            <a:r>
              <a:rPr lang="fr-FR" dirty="0" err="1"/>
              <a:t>Xeloda</a:t>
            </a:r>
            <a:r>
              <a:rPr lang="fr-FR" dirty="0"/>
              <a:t> 800 mg/m</a:t>
            </a:r>
            <a:r>
              <a:rPr lang="fr-FR" baseline="30000" dirty="0"/>
              <a:t>2 </a:t>
            </a:r>
            <a:r>
              <a:rPr lang="fr-FR" dirty="0"/>
              <a:t>matin et soir des séances</a:t>
            </a:r>
          </a:p>
          <a:p>
            <a:pPr lvl="1"/>
            <a:endParaRPr lang="fr-FR" dirty="0"/>
          </a:p>
          <a:p>
            <a:r>
              <a:rPr lang="fr-FR" dirty="0"/>
              <a:t>Toxicité cutanée et muqueuse importante : traitement symptomatique pour éviter tout arrêt du traitement</a:t>
            </a:r>
          </a:p>
        </p:txBody>
      </p:sp>
    </p:spTree>
    <p:extLst>
      <p:ext uri="{BB962C8B-B14F-4D97-AF65-F5344CB8AC3E}">
        <p14:creationId xmlns:p14="http://schemas.microsoft.com/office/powerpoint/2010/main" val="3916952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1520" y="1517414"/>
            <a:ext cx="4038600" cy="4525963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Nouvelles indications de radiothérapie en conditions stéréotaxiques</a:t>
            </a:r>
          </a:p>
          <a:p>
            <a:endParaRPr lang="fr-FR" dirty="0"/>
          </a:p>
          <a:p>
            <a:r>
              <a:rPr lang="fr-FR" dirty="0"/>
              <a:t>Pour les carcinomes hépatocellulaires et les métastases hépatiques</a:t>
            </a:r>
          </a:p>
          <a:p>
            <a:r>
              <a:rPr lang="fr-FR" dirty="0"/>
              <a:t>Si chirurgie impossible</a:t>
            </a:r>
          </a:p>
          <a:p>
            <a:endParaRPr lang="fr-FR" dirty="0"/>
          </a:p>
          <a:p>
            <a:r>
              <a:rPr lang="fr-FR" dirty="0"/>
              <a:t>3 à 6 séances </a:t>
            </a:r>
          </a:p>
          <a:p>
            <a:r>
              <a:rPr lang="fr-FR" dirty="0"/>
              <a:t>Réalisées un jour sur deux</a:t>
            </a:r>
          </a:p>
        </p:txBody>
      </p:sp>
      <p:sp>
        <p:nvSpPr>
          <p:cNvPr id="4" name="AutoShape 2" descr="G:\MIRABEL\photos\cyber\Cabaret 217749\cabaret dosi3.JPG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5" name="Picture 4" descr="G:\MIRABEL\photos\cyber\Cabaret 217749\cabaret dosi3.JPG"/>
          <p:cNvPicPr>
            <a:picLocks noChangeAspect="1" noChangeArrowheads="1"/>
          </p:cNvPicPr>
          <p:nvPr/>
        </p:nvPicPr>
        <p:blipFill>
          <a:blip r:embed="rId2" cstate="print"/>
          <a:srcRect l="16000" t="13333" r="3000" b="7333"/>
          <a:stretch>
            <a:fillRect/>
          </a:stretch>
        </p:blipFill>
        <p:spPr bwMode="auto">
          <a:xfrm>
            <a:off x="4355976" y="2060848"/>
            <a:ext cx="4681676" cy="3439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3155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Œsophage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4700 nouveaux cas / an</a:t>
            </a:r>
          </a:p>
          <a:p>
            <a:r>
              <a:rPr lang="fr-FR" dirty="0"/>
              <a:t>Âge moyen : 70 ans</a:t>
            </a:r>
          </a:p>
          <a:p>
            <a:r>
              <a:rPr lang="fr-FR" dirty="0"/>
              <a:t>75% carcinome épidermoïde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501"/>
          <a:stretch/>
        </p:blipFill>
        <p:spPr>
          <a:xfrm>
            <a:off x="2744907" y="3501008"/>
            <a:ext cx="4197664" cy="3043274"/>
          </a:xfrm>
          <a:prstGeom prst="rect">
            <a:avLst/>
          </a:prstGeom>
        </p:spPr>
      </p:pic>
      <p:cxnSp>
        <p:nvCxnSpPr>
          <p:cNvPr id="5" name="Connecteur droit 4"/>
          <p:cNvCxnSpPr/>
          <p:nvPr/>
        </p:nvCxnSpPr>
        <p:spPr>
          <a:xfrm flipV="1">
            <a:off x="4902054" y="4008255"/>
            <a:ext cx="1194318" cy="485192"/>
          </a:xfrm>
          <a:prstGeom prst="line">
            <a:avLst/>
          </a:prstGeom>
          <a:ln>
            <a:solidFill>
              <a:srgbClr val="6868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6096372" y="4008255"/>
            <a:ext cx="494523" cy="0"/>
          </a:xfrm>
          <a:prstGeom prst="line">
            <a:avLst/>
          </a:prstGeom>
          <a:ln>
            <a:solidFill>
              <a:srgbClr val="6868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693529" y="3846672"/>
            <a:ext cx="180547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500" dirty="0">
                <a:solidFill>
                  <a:schemeClr val="bg2">
                    <a:lumMod val="10000"/>
                  </a:schemeClr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Partie cervicale</a:t>
            </a:r>
          </a:p>
        </p:txBody>
      </p:sp>
      <p:cxnSp>
        <p:nvCxnSpPr>
          <p:cNvPr id="8" name="Connecteur droit 7"/>
          <p:cNvCxnSpPr/>
          <p:nvPr/>
        </p:nvCxnSpPr>
        <p:spPr>
          <a:xfrm flipH="1" flipV="1">
            <a:off x="3241594" y="3952178"/>
            <a:ext cx="1602145" cy="1092348"/>
          </a:xfrm>
          <a:prstGeom prst="line">
            <a:avLst/>
          </a:prstGeom>
          <a:ln>
            <a:solidFill>
              <a:srgbClr val="6868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>
            <a:stCxn id="10" idx="3"/>
          </p:cNvCxnSpPr>
          <p:nvPr/>
        </p:nvCxnSpPr>
        <p:spPr>
          <a:xfrm>
            <a:off x="2417036" y="3952178"/>
            <a:ext cx="824558" cy="0"/>
          </a:xfrm>
          <a:prstGeom prst="line">
            <a:avLst/>
          </a:prstGeom>
          <a:ln>
            <a:solidFill>
              <a:srgbClr val="6868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11560" y="3790595"/>
            <a:ext cx="180547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500" dirty="0">
                <a:solidFill>
                  <a:schemeClr val="bg2">
                    <a:lumMod val="10000"/>
                  </a:schemeClr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Partie thoracique</a:t>
            </a:r>
          </a:p>
        </p:txBody>
      </p:sp>
      <p:sp>
        <p:nvSpPr>
          <p:cNvPr id="11" name="Rectangle 10"/>
          <p:cNvSpPr/>
          <p:nvPr/>
        </p:nvSpPr>
        <p:spPr>
          <a:xfrm rot="16200000">
            <a:off x="409848" y="4743312"/>
            <a:ext cx="689896" cy="10059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876430" y="4368293"/>
            <a:ext cx="245376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50" b="1" dirty="0">
                <a:solidFill>
                  <a:srgbClr val="3F3F3F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Tiers supérieur : </a:t>
            </a:r>
          </a:p>
          <a:p>
            <a:r>
              <a:rPr lang="fr-FR" sz="1250" dirty="0">
                <a:solidFill>
                  <a:srgbClr val="3F3F3F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de l’orifice supérieur du thorax </a:t>
            </a:r>
          </a:p>
          <a:p>
            <a:r>
              <a:rPr lang="fr-FR" sz="1250" dirty="0">
                <a:solidFill>
                  <a:srgbClr val="3F3F3F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à la bifurcation trachéale, </a:t>
            </a:r>
          </a:p>
          <a:p>
            <a:r>
              <a:rPr lang="fr-FR" sz="1250" dirty="0">
                <a:solidFill>
                  <a:srgbClr val="3F3F3F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à 24 cm des AD</a:t>
            </a:r>
          </a:p>
          <a:p>
            <a:endParaRPr lang="fr-FR" sz="1500" dirty="0">
              <a:solidFill>
                <a:srgbClr val="3F3F3F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 rot="16200000">
            <a:off x="506239" y="5553093"/>
            <a:ext cx="497118" cy="100601"/>
          </a:xfrm>
          <a:prstGeom prst="rect">
            <a:avLst/>
          </a:prstGeom>
          <a:solidFill>
            <a:srgbClr val="5454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876429" y="5265133"/>
            <a:ext cx="245376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50" b="1" dirty="0">
                <a:solidFill>
                  <a:srgbClr val="3F3F3F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Tiers moyen : </a:t>
            </a:r>
          </a:p>
          <a:p>
            <a:r>
              <a:rPr lang="fr-FR" sz="1250" dirty="0">
                <a:solidFill>
                  <a:srgbClr val="3F3F3F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sous la bifurcation trachéale, </a:t>
            </a:r>
          </a:p>
          <a:p>
            <a:r>
              <a:rPr lang="fr-FR" sz="1250" dirty="0">
                <a:solidFill>
                  <a:srgbClr val="3F3F3F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de 25 cm à 32 cm des AD</a:t>
            </a:r>
            <a:endParaRPr lang="fr-FR" sz="1500" dirty="0">
              <a:solidFill>
                <a:srgbClr val="3F3F3F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 rot="16200000">
            <a:off x="506239" y="6245422"/>
            <a:ext cx="497118" cy="100601"/>
          </a:xfrm>
          <a:prstGeom prst="rect">
            <a:avLst/>
          </a:prstGeom>
          <a:solidFill>
            <a:srgbClr val="9B9B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876429" y="5957462"/>
            <a:ext cx="245376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50" b="1" dirty="0">
                <a:solidFill>
                  <a:srgbClr val="3F3F3F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Tiers inférieur : </a:t>
            </a:r>
          </a:p>
          <a:p>
            <a:r>
              <a:rPr lang="fr-FR" sz="1250" dirty="0">
                <a:solidFill>
                  <a:srgbClr val="3F3F3F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incluant l’œsophage abdominal de 33 cm à 40 cm des AD</a:t>
            </a:r>
            <a:endParaRPr lang="fr-FR" sz="1500" dirty="0">
              <a:solidFill>
                <a:srgbClr val="3F3F3F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93530" y="4250851"/>
            <a:ext cx="198742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50" dirty="0">
                <a:solidFill>
                  <a:srgbClr val="3F3F3F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Du bord inférieur </a:t>
            </a:r>
          </a:p>
          <a:p>
            <a:r>
              <a:rPr lang="fr-FR" sz="1250" dirty="0">
                <a:solidFill>
                  <a:srgbClr val="3F3F3F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du cartilage cricoïde </a:t>
            </a:r>
          </a:p>
          <a:p>
            <a:r>
              <a:rPr lang="fr-FR" sz="1250" dirty="0">
                <a:solidFill>
                  <a:srgbClr val="3F3F3F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à l’entrée du thorax, </a:t>
            </a:r>
          </a:p>
          <a:p>
            <a:r>
              <a:rPr lang="fr-FR" sz="1250" dirty="0">
                <a:solidFill>
                  <a:srgbClr val="3F3F3F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vers 19 cm des AD</a:t>
            </a:r>
          </a:p>
        </p:txBody>
      </p:sp>
    </p:spTree>
    <p:extLst>
      <p:ext uri="{BB962C8B-B14F-4D97-AF65-F5344CB8AC3E}">
        <p14:creationId xmlns:p14="http://schemas.microsoft.com/office/powerpoint/2010/main" val="3156376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Œsophage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Pour les tumeurs localement avancées :</a:t>
            </a:r>
          </a:p>
          <a:p>
            <a:pPr lvl="1"/>
            <a:r>
              <a:rPr lang="fr-FR" dirty="0"/>
              <a:t>En traitement exclusif avec de la chimiothérapie concomitante :</a:t>
            </a:r>
          </a:p>
          <a:p>
            <a:pPr lvl="2"/>
            <a:r>
              <a:rPr lang="fr-FR" dirty="0"/>
              <a:t>Radiothérapie : 50,4 Gy, 28 séances</a:t>
            </a:r>
          </a:p>
          <a:p>
            <a:pPr lvl="2"/>
            <a:r>
              <a:rPr lang="fr-FR" dirty="0"/>
              <a:t>Chimiothérapie : FOLFOX tous les 15 jours en hôpital de jour</a:t>
            </a:r>
          </a:p>
          <a:p>
            <a:pPr lvl="2"/>
            <a:endParaRPr lang="fr-FR" dirty="0"/>
          </a:p>
          <a:p>
            <a:pPr lvl="1"/>
            <a:r>
              <a:rPr lang="fr-FR" dirty="0"/>
              <a:t>Principal effet secondaire aigu : dysphagie </a:t>
            </a:r>
          </a:p>
          <a:p>
            <a:pPr marL="457200" lvl="1" indent="0">
              <a:buNone/>
            </a:pPr>
            <a:r>
              <a:rPr lang="fr-FR" dirty="0">
                <a:sym typeface="Wingdings" pitchFamily="2" charset="2"/>
              </a:rPr>
              <a:t> Attention à l’état nutritionnel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5891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Œsophage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En </a:t>
            </a:r>
            <a:r>
              <a:rPr lang="fr-FR" dirty="0" err="1"/>
              <a:t>pré-opératoire</a:t>
            </a:r>
            <a:r>
              <a:rPr lang="fr-FR" dirty="0"/>
              <a:t> :</a:t>
            </a:r>
          </a:p>
          <a:p>
            <a:pPr lvl="1"/>
            <a:r>
              <a:rPr lang="fr-FR" dirty="0"/>
              <a:t>Schéma CROSS :</a:t>
            </a:r>
          </a:p>
          <a:p>
            <a:pPr lvl="2"/>
            <a:r>
              <a:rPr lang="fr-FR" dirty="0"/>
              <a:t>Radiothérapie : 41,4 Gy, 23 séances</a:t>
            </a:r>
          </a:p>
          <a:p>
            <a:pPr lvl="2"/>
            <a:r>
              <a:rPr lang="fr-FR" dirty="0"/>
              <a:t>Chimiothérapie : </a:t>
            </a:r>
            <a:r>
              <a:rPr lang="fr-FR" dirty="0" err="1"/>
              <a:t>Carboplatine</a:t>
            </a:r>
            <a:r>
              <a:rPr lang="fr-FR" dirty="0"/>
              <a:t> + </a:t>
            </a:r>
            <a:r>
              <a:rPr lang="fr-FR" dirty="0" err="1"/>
              <a:t>Paclitaxel</a:t>
            </a:r>
            <a:endParaRPr lang="fr-FR" dirty="0"/>
          </a:p>
          <a:p>
            <a:pPr lvl="2"/>
            <a:endParaRPr lang="fr-FR" dirty="0"/>
          </a:p>
          <a:p>
            <a:pPr lvl="1"/>
            <a:r>
              <a:rPr lang="fr-FR" dirty="0"/>
              <a:t>Chirurgie 4 à 6 semaines après</a:t>
            </a:r>
          </a:p>
        </p:txBody>
      </p:sp>
    </p:spTree>
    <p:extLst>
      <p:ext uri="{BB962C8B-B14F-4D97-AF65-F5344CB8AC3E}">
        <p14:creationId xmlns:p14="http://schemas.microsoft.com/office/powerpoint/2010/main" val="4280603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Pancréas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r>
              <a:rPr lang="fr-FR" dirty="0">
                <a:latin typeface="+mj-lt"/>
              </a:rPr>
              <a:t>Incidence en augmentation</a:t>
            </a:r>
          </a:p>
          <a:p>
            <a:r>
              <a:rPr lang="fr-FR" dirty="0">
                <a:latin typeface="+mj-lt"/>
              </a:rPr>
              <a:t>7000 nouveaux cas / an</a:t>
            </a:r>
          </a:p>
          <a:p>
            <a:r>
              <a:rPr lang="fr-FR" dirty="0">
                <a:latin typeface="+mj-lt"/>
              </a:rPr>
              <a:t>Âge médian : 70 ans</a:t>
            </a:r>
          </a:p>
          <a:p>
            <a:endParaRPr lang="fr-FR" dirty="0">
              <a:latin typeface="+mj-lt"/>
            </a:endParaRPr>
          </a:p>
        </p:txBody>
      </p:sp>
      <p:pic>
        <p:nvPicPr>
          <p:cNvPr id="21" name="Image 22" descr="RT_13_pancreas_bordeline-non-résécable_00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26" t="21765" r="11095" b="24010"/>
          <a:stretch>
            <a:fillRect/>
          </a:stretch>
        </p:blipFill>
        <p:spPr bwMode="auto">
          <a:xfrm>
            <a:off x="6049468" y="3473897"/>
            <a:ext cx="2290762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Image 21" descr="RT_13_pancreas_bordeline-résécable_00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24" t="22096" r="10977" b="23511"/>
          <a:stretch>
            <a:fillRect/>
          </a:stretch>
        </p:blipFill>
        <p:spPr bwMode="auto">
          <a:xfrm>
            <a:off x="3042743" y="3445322"/>
            <a:ext cx="2384425" cy="124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Image 20" descr="RT_13_pancreas_tumeur-résécable_00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73" t="21765" r="10155" b="24342"/>
          <a:stretch>
            <a:fillRect/>
          </a:stretch>
        </p:blipFill>
        <p:spPr bwMode="auto">
          <a:xfrm>
            <a:off x="450355" y="3511997"/>
            <a:ext cx="2233613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351930" y="4808984"/>
            <a:ext cx="2413000" cy="539750"/>
          </a:xfrm>
          <a:prstGeom prst="rect">
            <a:avLst/>
          </a:prstGeom>
          <a:solidFill>
            <a:srgbClr val="5454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RÉSÉCABLE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069730" y="4808984"/>
            <a:ext cx="2413000" cy="539750"/>
          </a:xfrm>
          <a:prstGeom prst="rect">
            <a:avLst/>
          </a:prstGeom>
          <a:solidFill>
            <a:srgbClr val="5454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BORDERLINE RÉSÉCABLE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990730" y="4808984"/>
            <a:ext cx="2413000" cy="539750"/>
          </a:xfrm>
          <a:prstGeom prst="rect">
            <a:avLst/>
          </a:prstGeom>
          <a:solidFill>
            <a:srgbClr val="5454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sz="1400">
                <a:solidFill>
                  <a:srgbClr val="FFFFFF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NON RÉSÉCABLE = LOCALEMENT AVANCÉ</a:t>
            </a:r>
          </a:p>
        </p:txBody>
      </p:sp>
      <p:pic>
        <p:nvPicPr>
          <p:cNvPr id="27" name="Image 12" descr="camembert 87-04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57" t="21056" r="41235" b="12759"/>
          <a:stretch>
            <a:fillRect/>
          </a:stretch>
        </p:blipFill>
        <p:spPr bwMode="auto">
          <a:xfrm>
            <a:off x="415430" y="5480497"/>
            <a:ext cx="950913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ZoneTexte 32"/>
          <p:cNvSpPr txBox="1">
            <a:spLocks noChangeArrowheads="1"/>
          </p:cNvSpPr>
          <p:nvPr/>
        </p:nvSpPr>
        <p:spPr bwMode="auto">
          <a:xfrm>
            <a:off x="1315543" y="5713859"/>
            <a:ext cx="1470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fr-FR" altLang="fr-FR" sz="1400" b="1">
                <a:solidFill>
                  <a:srgbClr val="181717"/>
                </a:solidFill>
                <a:latin typeface="Open Sans Light" pitchFamily="34" charset="0"/>
                <a:ea typeface="MS PGothic" pitchFamily="34" charset="-128"/>
                <a:cs typeface="Open Sans Light" pitchFamily="34" charset="0"/>
              </a:rPr>
              <a:t>87% </a:t>
            </a:r>
          </a:p>
          <a:p>
            <a:pPr algn="ctr" eaLnBrk="1" hangingPunct="1"/>
            <a:r>
              <a:rPr lang="fr-FR" altLang="fr-FR" sz="1400">
                <a:solidFill>
                  <a:srgbClr val="181717"/>
                </a:solidFill>
                <a:latin typeface="Open Sans Light" pitchFamily="34" charset="0"/>
                <a:ea typeface="MS PGothic" pitchFamily="34" charset="-128"/>
                <a:cs typeface="Open Sans Light" pitchFamily="34" charset="0"/>
              </a:rPr>
              <a:t>de résécabilité</a:t>
            </a:r>
          </a:p>
        </p:txBody>
      </p:sp>
      <p:sp>
        <p:nvSpPr>
          <p:cNvPr id="29" name="ZoneTexte 32"/>
          <p:cNvSpPr txBox="1">
            <a:spLocks noChangeArrowheads="1"/>
          </p:cNvSpPr>
          <p:nvPr/>
        </p:nvSpPr>
        <p:spPr bwMode="auto">
          <a:xfrm>
            <a:off x="6435230" y="5713859"/>
            <a:ext cx="1470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fr-FR" altLang="fr-FR" sz="1400" b="1">
                <a:solidFill>
                  <a:srgbClr val="181717"/>
                </a:solidFill>
                <a:latin typeface="Open Sans Light" pitchFamily="34" charset="0"/>
                <a:ea typeface="MS PGothic" pitchFamily="34" charset="-128"/>
                <a:cs typeface="Open Sans Light" pitchFamily="34" charset="0"/>
              </a:rPr>
              <a:t>0% </a:t>
            </a:r>
          </a:p>
          <a:p>
            <a:pPr algn="ctr" eaLnBrk="1" hangingPunct="1"/>
            <a:r>
              <a:rPr lang="fr-FR" altLang="fr-FR" sz="1400">
                <a:solidFill>
                  <a:srgbClr val="181717"/>
                </a:solidFill>
                <a:latin typeface="Open Sans Light" pitchFamily="34" charset="0"/>
                <a:ea typeface="MS PGothic" pitchFamily="34" charset="-128"/>
                <a:cs typeface="Open Sans Light" pitchFamily="34" charset="0"/>
              </a:rPr>
              <a:t>de résécabilité</a:t>
            </a:r>
          </a:p>
        </p:txBody>
      </p:sp>
      <p:pic>
        <p:nvPicPr>
          <p:cNvPr id="30" name="Image 15" descr="camembert 75-04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7" t="22801" r="41975" b="12411"/>
          <a:stretch>
            <a:fillRect/>
          </a:stretch>
        </p:blipFill>
        <p:spPr bwMode="auto">
          <a:xfrm>
            <a:off x="3023693" y="5513834"/>
            <a:ext cx="960437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ZoneTexte 32"/>
          <p:cNvSpPr txBox="1">
            <a:spLocks noChangeArrowheads="1"/>
          </p:cNvSpPr>
          <p:nvPr/>
        </p:nvSpPr>
        <p:spPr bwMode="auto">
          <a:xfrm>
            <a:off x="4030168" y="5731322"/>
            <a:ext cx="14716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fr-FR" altLang="fr-FR" sz="1400" b="1">
                <a:solidFill>
                  <a:srgbClr val="181717"/>
                </a:solidFill>
                <a:latin typeface="Open Sans Light" pitchFamily="34" charset="0"/>
                <a:ea typeface="MS PGothic" pitchFamily="34" charset="-128"/>
                <a:cs typeface="Open Sans Light" pitchFamily="34" charset="0"/>
              </a:rPr>
              <a:t>75% </a:t>
            </a:r>
          </a:p>
          <a:p>
            <a:pPr algn="ctr" eaLnBrk="1" hangingPunct="1"/>
            <a:r>
              <a:rPr lang="fr-FR" altLang="fr-FR" sz="1400">
                <a:solidFill>
                  <a:srgbClr val="181717"/>
                </a:solidFill>
                <a:latin typeface="Open Sans Light" pitchFamily="34" charset="0"/>
                <a:ea typeface="MS PGothic" pitchFamily="34" charset="-128"/>
                <a:cs typeface="Open Sans Light" pitchFamily="34" charset="0"/>
              </a:rPr>
              <a:t>de résécabilité</a:t>
            </a:r>
          </a:p>
        </p:txBody>
      </p:sp>
      <p:sp>
        <p:nvSpPr>
          <p:cNvPr id="34" name="ZoneTexte 32"/>
          <p:cNvSpPr txBox="1">
            <a:spLocks noChangeArrowheads="1"/>
          </p:cNvSpPr>
          <p:nvPr/>
        </p:nvSpPr>
        <p:spPr bwMode="auto">
          <a:xfrm>
            <a:off x="1807247" y="6505401"/>
            <a:ext cx="22320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fr-FR" altLang="fr-FR" sz="1400" dirty="0">
                <a:solidFill>
                  <a:srgbClr val="181717"/>
                </a:solidFill>
                <a:latin typeface="Open Sans Light" pitchFamily="34" charset="0"/>
                <a:ea typeface="MS PGothic" pitchFamily="34" charset="-128"/>
                <a:cs typeface="Open Sans Light" pitchFamily="34" charset="0"/>
              </a:rPr>
              <a:t>Traitement </a:t>
            </a:r>
            <a:r>
              <a:rPr lang="fr-FR" altLang="fr-FR" sz="1400" dirty="0" err="1">
                <a:solidFill>
                  <a:srgbClr val="181717"/>
                </a:solidFill>
                <a:latin typeface="Open Sans Light" pitchFamily="34" charset="0"/>
                <a:ea typeface="MS PGothic" pitchFamily="34" charset="-128"/>
                <a:cs typeface="Open Sans Light" pitchFamily="34" charset="0"/>
              </a:rPr>
              <a:t>néoadjuvant</a:t>
            </a:r>
            <a:endParaRPr lang="fr-FR" altLang="fr-FR" sz="1400" dirty="0">
              <a:solidFill>
                <a:srgbClr val="181717"/>
              </a:solidFill>
              <a:latin typeface="Open Sans Light" pitchFamily="34" charset="0"/>
              <a:ea typeface="MS PGothic" pitchFamily="34" charset="-128"/>
              <a:cs typeface="Open Sans Light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37643" y="3284984"/>
            <a:ext cx="2541587" cy="2163763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sp>
        <p:nvSpPr>
          <p:cNvPr id="36" name="ZoneTexte 19"/>
          <p:cNvSpPr txBox="1">
            <a:spLocks noChangeArrowheads="1"/>
          </p:cNvSpPr>
          <p:nvPr/>
        </p:nvSpPr>
        <p:spPr bwMode="auto">
          <a:xfrm>
            <a:off x="1463180" y="3351659"/>
            <a:ext cx="565150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1500">
                <a:solidFill>
                  <a:srgbClr val="00B0F0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SMV</a:t>
            </a:r>
          </a:p>
        </p:txBody>
      </p:sp>
      <p:sp>
        <p:nvSpPr>
          <p:cNvPr id="37" name="ZoneTexte 20"/>
          <p:cNvSpPr txBox="1">
            <a:spLocks noChangeArrowheads="1"/>
          </p:cNvSpPr>
          <p:nvPr/>
        </p:nvSpPr>
        <p:spPr bwMode="auto">
          <a:xfrm>
            <a:off x="2315668" y="3481834"/>
            <a:ext cx="5715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1500">
                <a:solidFill>
                  <a:srgbClr val="C00000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SMA</a:t>
            </a:r>
          </a:p>
        </p:txBody>
      </p:sp>
    </p:spTree>
    <p:extLst>
      <p:ext uri="{BB962C8B-B14F-4D97-AF65-F5344CB8AC3E}">
        <p14:creationId xmlns:p14="http://schemas.microsoft.com/office/powerpoint/2010/main" val="3570501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Tumeur </a:t>
            </a:r>
            <a:r>
              <a:rPr lang="fr-FR" dirty="0" err="1"/>
              <a:t>résécable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Radiochimiothérapie</a:t>
            </a:r>
            <a:r>
              <a:rPr lang="fr-FR" dirty="0"/>
              <a:t> </a:t>
            </a:r>
            <a:r>
              <a:rPr lang="fr-FR" dirty="0" err="1"/>
              <a:t>pré-opératoire</a:t>
            </a:r>
            <a:r>
              <a:rPr lang="fr-FR" dirty="0"/>
              <a:t> pour les tumeurs </a:t>
            </a:r>
            <a:r>
              <a:rPr lang="fr-FR" dirty="0" err="1"/>
              <a:t>résécables</a:t>
            </a:r>
            <a:r>
              <a:rPr lang="fr-FR" dirty="0"/>
              <a:t> d’emblée (PREOPANC)</a:t>
            </a:r>
          </a:p>
          <a:p>
            <a:endParaRPr lang="fr-FR" dirty="0"/>
          </a:p>
          <a:p>
            <a:r>
              <a:rPr lang="fr-FR" dirty="0"/>
              <a:t>Amélioration de la survie globale</a:t>
            </a:r>
          </a:p>
          <a:p>
            <a:endParaRPr lang="fr-FR" dirty="0"/>
          </a:p>
          <a:p>
            <a:pPr lvl="1"/>
            <a:r>
              <a:rPr lang="en-US" dirty="0"/>
              <a:t>Radiothérapie : 36 </a:t>
            </a:r>
            <a:r>
              <a:rPr lang="en-US" dirty="0" err="1"/>
              <a:t>Gy</a:t>
            </a:r>
            <a:r>
              <a:rPr lang="en-US" dirty="0"/>
              <a:t>, 15 séances</a:t>
            </a:r>
            <a:endParaRPr lang="fr-FR" dirty="0"/>
          </a:p>
          <a:p>
            <a:pPr lvl="1"/>
            <a:r>
              <a:rPr lang="en-US" dirty="0" err="1"/>
              <a:t>Chimiothérapie</a:t>
            </a:r>
            <a:r>
              <a:rPr lang="en-US" dirty="0"/>
              <a:t> : Gemcitabine </a:t>
            </a:r>
            <a:r>
              <a:rPr lang="en-US" dirty="0" err="1"/>
              <a:t>hebdomadaire</a:t>
            </a:r>
            <a:r>
              <a:rPr lang="en-US" dirty="0"/>
              <a:t> 1000 mg/</a:t>
            </a:r>
            <a:r>
              <a:rPr lang="fr-FR" dirty="0"/>
              <a:t>m</a:t>
            </a:r>
            <a:r>
              <a:rPr lang="fr-FR" baseline="30000" dirty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215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Tumeur borderline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Pas de standard</a:t>
            </a:r>
          </a:p>
          <a:p>
            <a:endParaRPr lang="fr-FR" dirty="0"/>
          </a:p>
          <a:p>
            <a:r>
              <a:rPr lang="fr-FR" dirty="0"/>
              <a:t>Option de faire chimiothérapie ou </a:t>
            </a:r>
            <a:r>
              <a:rPr lang="fr-FR" dirty="0" err="1"/>
              <a:t>radiochimiothérapie</a:t>
            </a:r>
            <a:r>
              <a:rPr lang="fr-FR" dirty="0"/>
              <a:t> :</a:t>
            </a:r>
          </a:p>
          <a:p>
            <a:pPr lvl="1"/>
            <a:r>
              <a:rPr lang="fr-FR" dirty="0"/>
              <a:t>Radiothérapie : 54 Gy, 30 séances</a:t>
            </a:r>
          </a:p>
          <a:p>
            <a:pPr lvl="1"/>
            <a:r>
              <a:rPr lang="fr-FR" dirty="0"/>
              <a:t>Chimiothérapie orale : </a:t>
            </a:r>
            <a:r>
              <a:rPr lang="fr-FR" dirty="0" err="1"/>
              <a:t>Xeloda</a:t>
            </a:r>
            <a:r>
              <a:rPr lang="fr-FR" dirty="0"/>
              <a:t> 800 mg/m</a:t>
            </a:r>
            <a:r>
              <a:rPr lang="fr-FR" baseline="30000" dirty="0"/>
              <a:t>2 </a:t>
            </a:r>
            <a:r>
              <a:rPr lang="fr-FR" dirty="0"/>
              <a:t>matin et soir des séances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03152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Tumeur non-</a:t>
            </a:r>
            <a:r>
              <a:rPr lang="fr-FR" dirty="0" err="1"/>
              <a:t>résécable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Radiochimiothérapie</a:t>
            </a:r>
            <a:r>
              <a:rPr lang="fr-FR" dirty="0"/>
              <a:t> exclusive</a:t>
            </a:r>
          </a:p>
          <a:p>
            <a:endParaRPr lang="fr-FR" dirty="0"/>
          </a:p>
          <a:p>
            <a:pPr lvl="1"/>
            <a:r>
              <a:rPr lang="fr-FR" dirty="0"/>
              <a:t>Radiothérapie : 54 Gy, 30 séances</a:t>
            </a:r>
          </a:p>
          <a:p>
            <a:pPr lvl="1"/>
            <a:r>
              <a:rPr lang="fr-FR" dirty="0"/>
              <a:t>Chimiothérapie orale : </a:t>
            </a:r>
            <a:r>
              <a:rPr lang="fr-FR" dirty="0" err="1"/>
              <a:t>Xeloda</a:t>
            </a:r>
            <a:r>
              <a:rPr lang="fr-FR" dirty="0"/>
              <a:t> 800 mg/m</a:t>
            </a:r>
            <a:r>
              <a:rPr lang="fr-FR" baseline="30000" dirty="0"/>
              <a:t>2 </a:t>
            </a:r>
            <a:r>
              <a:rPr lang="fr-FR" dirty="0"/>
              <a:t>matin et soir des séances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3379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Rectum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15 000 nouveaux cas / an</a:t>
            </a:r>
          </a:p>
          <a:p>
            <a:r>
              <a:rPr lang="fr-FR" dirty="0"/>
              <a:t>Âge médian : 70 ans</a:t>
            </a:r>
          </a:p>
        </p:txBody>
      </p:sp>
      <p:sp>
        <p:nvSpPr>
          <p:cNvPr id="4" name="Rectangle 3"/>
          <p:cNvSpPr/>
          <p:nvPr/>
        </p:nvSpPr>
        <p:spPr>
          <a:xfrm>
            <a:off x="3019426" y="3369469"/>
            <a:ext cx="2414587" cy="24145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+mj-lt"/>
            </a:endParaRPr>
          </a:p>
        </p:txBody>
      </p:sp>
      <p:pic>
        <p:nvPicPr>
          <p:cNvPr id="5" name="Imag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3844132"/>
            <a:ext cx="1831975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riangle isocèle 5"/>
          <p:cNvSpPr/>
          <p:nvPr/>
        </p:nvSpPr>
        <p:spPr>
          <a:xfrm rot="5400000">
            <a:off x="5417345" y="4425950"/>
            <a:ext cx="387350" cy="227013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+mj-lt"/>
            </a:endParaRPr>
          </a:p>
        </p:txBody>
      </p:sp>
      <p:sp>
        <p:nvSpPr>
          <p:cNvPr id="7" name="Triangle isocèle 6"/>
          <p:cNvSpPr/>
          <p:nvPr/>
        </p:nvSpPr>
        <p:spPr>
          <a:xfrm rot="16200000" flipH="1">
            <a:off x="2647157" y="4425951"/>
            <a:ext cx="387350" cy="227012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+mj-lt"/>
            </a:endParaRPr>
          </a:p>
        </p:txBody>
      </p:sp>
      <p:sp>
        <p:nvSpPr>
          <p:cNvPr id="8" name="Triangle isocèle 7"/>
          <p:cNvSpPr/>
          <p:nvPr/>
        </p:nvSpPr>
        <p:spPr>
          <a:xfrm rot="10800000">
            <a:off x="4032251" y="5830094"/>
            <a:ext cx="387350" cy="227013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atin typeface="+mj-lt"/>
            </a:endParaRPr>
          </a:p>
        </p:txBody>
      </p:sp>
      <p:sp>
        <p:nvSpPr>
          <p:cNvPr id="9" name="ZoneTexte 22"/>
          <p:cNvSpPr txBox="1">
            <a:spLocks noChangeArrowheads="1"/>
          </p:cNvSpPr>
          <p:nvPr/>
        </p:nvSpPr>
        <p:spPr bwMode="auto">
          <a:xfrm>
            <a:off x="1009651" y="4193382"/>
            <a:ext cx="1519237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r" eaLnBrk="1" hangingPunct="1">
              <a:spcAft>
                <a:spcPts val="1200"/>
              </a:spcAft>
            </a:pPr>
            <a:r>
              <a:rPr lang="fr-FR" altLang="fr-FR" sz="1300" b="1">
                <a:solidFill>
                  <a:srgbClr val="181717"/>
                </a:solidFill>
                <a:latin typeface="+mj-lt"/>
              </a:rPr>
              <a:t>Tumeurs du bas et moyen rectum </a:t>
            </a:r>
            <a:r>
              <a:rPr lang="fr-FR" altLang="fr-FR" sz="1300">
                <a:solidFill>
                  <a:srgbClr val="181717"/>
                </a:solidFill>
                <a:latin typeface="+mj-lt"/>
              </a:rPr>
              <a:t>(sous-péritonéal)</a:t>
            </a:r>
          </a:p>
        </p:txBody>
      </p:sp>
      <p:sp>
        <p:nvSpPr>
          <p:cNvPr id="10" name="ZoneTexte 23"/>
          <p:cNvSpPr txBox="1">
            <a:spLocks noChangeArrowheads="1"/>
          </p:cNvSpPr>
          <p:nvPr/>
        </p:nvSpPr>
        <p:spPr bwMode="auto">
          <a:xfrm>
            <a:off x="3019426" y="6184107"/>
            <a:ext cx="241458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1200"/>
              </a:spcAft>
            </a:pPr>
            <a:r>
              <a:rPr lang="fr-FR" altLang="fr-FR" sz="1300" b="1">
                <a:solidFill>
                  <a:srgbClr val="181717"/>
                </a:solidFill>
                <a:latin typeface="+mj-lt"/>
              </a:rPr>
              <a:t>T3 – T4 et / ou N+ </a:t>
            </a:r>
          </a:p>
        </p:txBody>
      </p:sp>
      <p:sp>
        <p:nvSpPr>
          <p:cNvPr id="11" name="ZoneTexte 24"/>
          <p:cNvSpPr txBox="1">
            <a:spLocks noChangeArrowheads="1"/>
          </p:cNvSpPr>
          <p:nvPr/>
        </p:nvSpPr>
        <p:spPr bwMode="auto">
          <a:xfrm>
            <a:off x="5984876" y="4193382"/>
            <a:ext cx="2052637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defTabSz="457200"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fr-FR" altLang="fr-FR" sz="1300" b="1">
                <a:solidFill>
                  <a:srgbClr val="181717"/>
                </a:solidFill>
                <a:latin typeface="+mj-lt"/>
              </a:rPr>
              <a:t>Préopératoire : </a:t>
            </a:r>
          </a:p>
          <a:p>
            <a:pPr eaLnBrk="1" hangingPunct="1"/>
            <a:r>
              <a:rPr lang="fr-FR" altLang="fr-FR" sz="1300">
                <a:solidFill>
                  <a:srgbClr val="181717"/>
                </a:solidFill>
                <a:latin typeface="+mj-lt"/>
              </a:rPr>
              <a:t>Mieux tolérée</a:t>
            </a:r>
          </a:p>
          <a:p>
            <a:pPr eaLnBrk="1" hangingPunct="1"/>
            <a:r>
              <a:rPr lang="fr-FR" altLang="fr-FR" sz="1300">
                <a:solidFill>
                  <a:srgbClr val="181717"/>
                </a:solidFill>
                <a:latin typeface="+mj-lt"/>
              </a:rPr>
              <a:t>Serait plus efficace </a:t>
            </a:r>
            <a:r>
              <a:rPr lang="fr-FR" altLang="fr-FR" sz="1300" baseline="32000">
                <a:solidFill>
                  <a:srgbClr val="181717"/>
                </a:solidFill>
                <a:latin typeface="+mj-lt"/>
              </a:rPr>
              <a:t>[4]</a:t>
            </a:r>
          </a:p>
        </p:txBody>
      </p:sp>
    </p:spTree>
    <p:extLst>
      <p:ext uri="{BB962C8B-B14F-4D97-AF65-F5344CB8AC3E}">
        <p14:creationId xmlns:p14="http://schemas.microsoft.com/office/powerpoint/2010/main" val="10209991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nalisé 1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495</Words>
  <Application>Microsoft Macintosh PowerPoint</Application>
  <PresentationFormat>Affichage à l'écran (4:3)</PresentationFormat>
  <Paragraphs>125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Arial</vt:lpstr>
      <vt:lpstr>Calibri Light</vt:lpstr>
      <vt:lpstr>Open Sans</vt:lpstr>
      <vt:lpstr>Open Sans Light</vt:lpstr>
      <vt:lpstr>Thème Office</vt:lpstr>
      <vt:lpstr>Tumeurs digestives</vt:lpstr>
      <vt:lpstr>Œsophage</vt:lpstr>
      <vt:lpstr>Œsophage</vt:lpstr>
      <vt:lpstr>Œsophage</vt:lpstr>
      <vt:lpstr>Pancréas</vt:lpstr>
      <vt:lpstr>Tumeur résécable</vt:lpstr>
      <vt:lpstr>Tumeur borderline</vt:lpstr>
      <vt:lpstr>Tumeur non-résécable</vt:lpstr>
      <vt:lpstr>Rectum</vt:lpstr>
      <vt:lpstr>Différentes possibilités</vt:lpstr>
      <vt:lpstr>Canal anal</vt:lpstr>
      <vt:lpstr>Radiochimiothérapie</vt:lpstr>
      <vt:lpstr>Foie</vt:lpstr>
    </vt:vector>
  </TitlesOfParts>
  <Company>HUPO (APHP)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Tumeurs digestives</dc:title>
  <dc:creator>BIBAULT Jean-Emmanuel</dc:creator>
  <cp:lastModifiedBy>Jean Emmanuel Abel Bibault</cp:lastModifiedBy>
  <cp:revision>11</cp:revision>
  <dcterms:created xsi:type="dcterms:W3CDTF">2021-06-10T08:03:07Z</dcterms:created>
  <dcterms:modified xsi:type="dcterms:W3CDTF">2021-06-29T13:54:26Z</dcterms:modified>
</cp:coreProperties>
</file>