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308" r:id="rId4"/>
    <p:sldId id="307" r:id="rId5"/>
    <p:sldId id="309" r:id="rId6"/>
    <p:sldId id="295" r:id="rId7"/>
    <p:sldId id="313" r:id="rId8"/>
    <p:sldId id="273" r:id="rId9"/>
    <p:sldId id="314" r:id="rId10"/>
    <p:sldId id="312" r:id="rId11"/>
    <p:sldId id="310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196" autoAdjust="0"/>
  </p:normalViewPr>
  <p:slideViewPr>
    <p:cSldViewPr>
      <p:cViewPr varScale="1">
        <p:scale>
          <a:sx n="109" d="100"/>
          <a:sy n="109" d="100"/>
        </p:scale>
        <p:origin x="39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99B340-CD53-4E3D-A912-C7B6B23EDC27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71933E-38A6-4425-9607-4D326ACD0C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8100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1933E-38A6-4425-9607-4D326ACD0C4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0639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1933E-38A6-4425-9607-4D326ACD0C49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8019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Devant</a:t>
            </a:r>
            <a:r>
              <a:rPr lang="fr-FR" baseline="0" smtClean="0"/>
              <a:t> l’absence </a:t>
            </a:r>
            <a:r>
              <a:rPr lang="fr-FR" baseline="0" dirty="0" smtClean="0"/>
              <a:t>de diminution du taux de récidive locale, l</a:t>
            </a:r>
            <a:r>
              <a:rPr lang="fr-FR" dirty="0" smtClean="0"/>
              <a:t>’essai de </a:t>
            </a:r>
            <a:r>
              <a:rPr lang="fr-FR" dirty="0" err="1" smtClean="0"/>
              <a:t>Yami</a:t>
            </a:r>
            <a:r>
              <a:rPr lang="fr-FR" dirty="0" smtClean="0"/>
              <a:t> montre qu’il n’y a pas d’intérêt à réaliser en </a:t>
            </a:r>
            <a:r>
              <a:rPr lang="fr-FR" dirty="0" err="1" smtClean="0"/>
              <a:t>boost</a:t>
            </a:r>
            <a:r>
              <a:rPr lang="fr-FR" dirty="0" smtClean="0"/>
              <a:t> par radiothérapie en post opératoire même si la résection</a:t>
            </a:r>
            <a:r>
              <a:rPr lang="fr-FR" baseline="0" dirty="0" smtClean="0"/>
              <a:t> est R1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1933E-38A6-4425-9607-4D326ACD0C49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02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A093-279C-487B-8ACB-488B8FE2831B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D9A2-8996-4343-8796-46983456B5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468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A093-279C-487B-8ACB-488B8FE2831B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D9A2-8996-4343-8796-46983456B5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24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A093-279C-487B-8ACB-488B8FE2831B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D9A2-8996-4343-8796-46983456B5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2662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A093-279C-487B-8ACB-488B8FE2831B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D9A2-8996-4343-8796-46983456B5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1732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A093-279C-487B-8ACB-488B8FE2831B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D9A2-8996-4343-8796-46983456B5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8428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A093-279C-487B-8ACB-488B8FE2831B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D9A2-8996-4343-8796-46983456B5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0926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A093-279C-487B-8ACB-488B8FE2831B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D9A2-8996-4343-8796-46983456B5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3651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A093-279C-487B-8ACB-488B8FE2831B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D9A2-8996-4343-8796-46983456B5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9666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A093-279C-487B-8ACB-488B8FE2831B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D9A2-8996-4343-8796-46983456B5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5917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A093-279C-487B-8ACB-488B8FE2831B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D9A2-8996-4343-8796-46983456B5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7463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A093-279C-487B-8ACB-488B8FE2831B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D9A2-8996-4343-8796-46983456B5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003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CA093-279C-487B-8ACB-488B8FE2831B}" type="datetimeFigureOut">
              <a:rPr lang="fr-FR" smtClean="0"/>
              <a:t>15/09/2021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BD9A2-8996-4343-8796-46983456B5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417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Sarcome des tissus mous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Sarah </a:t>
            </a:r>
            <a:r>
              <a:rPr lang="fr-FR" dirty="0" err="1" smtClean="0"/>
              <a:t>Kreps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9195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La </a:t>
            </a:r>
            <a:r>
              <a:rPr lang="fr-FR" dirty="0" smtClean="0"/>
              <a:t>Radiothérapie: les effets secondaires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Les effets secondaires </a:t>
            </a:r>
            <a:r>
              <a:rPr lang="fr-FR" dirty="0" smtClean="0"/>
              <a:t>dépendent du </a:t>
            </a:r>
            <a:r>
              <a:rPr lang="fr-FR" dirty="0"/>
              <a:t>site ou est réalisée la radiothérapie. La radiothérapie n’a d’effet que localement, pas d’effets généraux ou à </a:t>
            </a:r>
            <a:r>
              <a:rPr lang="fr-FR" dirty="0" smtClean="0"/>
              <a:t>distance</a:t>
            </a:r>
          </a:p>
          <a:p>
            <a:r>
              <a:rPr lang="fr-FR" dirty="0"/>
              <a:t>Au bout de 2 à 3 </a:t>
            </a:r>
            <a:r>
              <a:rPr lang="fr-FR" dirty="0" smtClean="0"/>
              <a:t>semaines de séances, </a:t>
            </a:r>
            <a:r>
              <a:rPr lang="fr-FR" dirty="0"/>
              <a:t>la peau est plus sèche, voire érythémateuse. </a:t>
            </a:r>
            <a:endParaRPr lang="fr-FR" dirty="0" smtClean="0"/>
          </a:p>
          <a:p>
            <a:r>
              <a:rPr lang="fr-FR" dirty="0" smtClean="0"/>
              <a:t>En </a:t>
            </a:r>
            <a:r>
              <a:rPr lang="fr-FR" dirty="0"/>
              <a:t>fin de radiothérapie, une radiodermite de grade 2 est fréquente à type de brulure, exsudation. Les zones les plus sensibles sont les zones de frottements, les cicatrices et les plis (inguinal, fessier, </a:t>
            </a:r>
            <a:r>
              <a:rPr lang="fr-FR" dirty="0" smtClean="0"/>
              <a:t>poplité</a:t>
            </a:r>
          </a:p>
          <a:p>
            <a:r>
              <a:rPr lang="fr-FR" dirty="0"/>
              <a:t>Cette toxicité cutanée s’amende dans les 15 jours 3 semaines suivant la radiothérapie, avec des traitements topiques prescris par le radiothérapeute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2419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chimiothérapie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Pas systématique</a:t>
            </a:r>
            <a:r>
              <a:rPr lang="fr-FR" dirty="0"/>
              <a:t> 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Elle peut </a:t>
            </a:r>
            <a:r>
              <a:rPr lang="fr-FR" dirty="0"/>
              <a:t>être préconisée au cours de la RCP en pré ou postopératoire au cas par cas en fonction </a:t>
            </a:r>
            <a:r>
              <a:rPr lang="fr-FR" dirty="0" smtClean="0"/>
              <a:t>:</a:t>
            </a:r>
          </a:p>
          <a:p>
            <a:r>
              <a:rPr lang="fr-FR" dirty="0" smtClean="0"/>
              <a:t>du </a:t>
            </a:r>
            <a:r>
              <a:rPr lang="fr-FR" dirty="0"/>
              <a:t>risque de métastases à distance (en fonction du type </a:t>
            </a:r>
            <a:r>
              <a:rPr lang="fr-FR" dirty="0" smtClean="0"/>
              <a:t>histologique et de </a:t>
            </a:r>
            <a:r>
              <a:rPr lang="fr-FR" dirty="0"/>
              <a:t>la taille </a:t>
            </a:r>
            <a:r>
              <a:rPr lang="fr-FR" dirty="0" smtClean="0"/>
              <a:t>tumorale)</a:t>
            </a:r>
          </a:p>
          <a:p>
            <a:r>
              <a:rPr lang="fr-FR" dirty="0" smtClean="0"/>
              <a:t>de </a:t>
            </a:r>
            <a:r>
              <a:rPr lang="fr-FR" dirty="0"/>
              <a:t>l’état général du patient.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6071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Données épidémiologiques</a:t>
            </a:r>
            <a:endParaRPr lang="fr-F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14400" y="1340768"/>
            <a:ext cx="7772400" cy="532832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defRPr/>
            </a:pPr>
            <a:r>
              <a:rPr lang="fr-FR" sz="2400" dirty="0" smtClean="0"/>
              <a:t>Groupe </a:t>
            </a:r>
            <a:r>
              <a:rPr lang="fr-FR" sz="2400" dirty="0"/>
              <a:t>hétérogène de tumeurs </a:t>
            </a:r>
            <a:r>
              <a:rPr lang="fr-FR" sz="2400" dirty="0" smtClean="0"/>
              <a:t>(plus </a:t>
            </a:r>
            <a:r>
              <a:rPr lang="fr-FR" sz="2400" dirty="0"/>
              <a:t>de 100 histologies différentes </a:t>
            </a:r>
            <a:r>
              <a:rPr lang="fr-FR" sz="2400" dirty="0" smtClean="0"/>
              <a:t>en </a:t>
            </a:r>
            <a:r>
              <a:rPr lang="fr-FR" sz="2400" dirty="0"/>
              <a:t>raison </a:t>
            </a:r>
            <a:r>
              <a:rPr lang="en-US" sz="2400" dirty="0"/>
              <a:t>de </a:t>
            </a:r>
            <a:r>
              <a:rPr lang="en-US" sz="2400" dirty="0" err="1"/>
              <a:t>l’origine</a:t>
            </a:r>
            <a:r>
              <a:rPr lang="en-US" sz="2400" dirty="0"/>
              <a:t> </a:t>
            </a:r>
            <a:r>
              <a:rPr lang="en-US" sz="2400" dirty="0" err="1"/>
              <a:t>cellulaire</a:t>
            </a:r>
            <a:r>
              <a:rPr lang="en-US" sz="2400" dirty="0"/>
              <a:t> </a:t>
            </a:r>
            <a:r>
              <a:rPr lang="en-US" sz="2400" dirty="0" err="1"/>
              <a:t>embryonnaire</a:t>
            </a:r>
            <a:r>
              <a:rPr lang="en-US" sz="2400" dirty="0"/>
              <a:t> </a:t>
            </a:r>
            <a:r>
              <a:rPr lang="en-US" sz="2400" dirty="0" err="1" smtClean="0"/>
              <a:t>mesenchymateuse</a:t>
            </a:r>
            <a:r>
              <a:rPr lang="en-US" sz="2400" dirty="0" smtClean="0"/>
              <a:t>).</a:t>
            </a:r>
            <a:endParaRPr lang="en-US" sz="2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fr-FR" sz="2400" dirty="0"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fr-FR" sz="2400" dirty="0" smtClean="0">
                <a:latin typeface="Times New Roman" pitchFamily="18" charset="0"/>
              </a:rPr>
              <a:t>Incidence annuelle 1.8/100000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fr-FR" sz="2400" dirty="0" smtClean="0">
                <a:latin typeface="Times New Roman" pitchFamily="18" charset="0"/>
              </a:rPr>
              <a:t>Moins de 1% des tumeurs de l’adulte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fr-FR" sz="2400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defRPr/>
            </a:pPr>
            <a:endParaRPr lang="fr-FR" sz="2400" dirty="0" smtClean="0"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fr-FR" sz="2400" dirty="0">
                <a:latin typeface="Times New Roman" pitchFamily="18" charset="0"/>
              </a:rPr>
              <a:t>En général de novo et non issus d’une lésion bénigne préexistante </a:t>
            </a:r>
          </a:p>
          <a:p>
            <a:pPr>
              <a:lnSpc>
                <a:spcPct val="80000"/>
              </a:lnSpc>
              <a:defRPr/>
            </a:pPr>
            <a:endParaRPr lang="fr-FR" sz="24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Char char="-"/>
              <a:defRPr/>
            </a:pPr>
            <a:endParaRPr lang="fr-FR" sz="24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defRPr/>
            </a:pPr>
            <a:endParaRPr lang="fr-FR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983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clinique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fr-FR" dirty="0" smtClean="0"/>
              <a:t>Localisé le plus souvent aux </a:t>
            </a:r>
            <a:r>
              <a:rPr lang="fr-FR" dirty="0"/>
              <a:t>racines des membres.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fr-FR" dirty="0">
                <a:latin typeface="Times New Roman" pitchFamily="18" charset="0"/>
              </a:rPr>
              <a:t>80% </a:t>
            </a:r>
            <a:r>
              <a:rPr lang="fr-FR" dirty="0" smtClean="0">
                <a:latin typeface="Times New Roman" pitchFamily="18" charset="0"/>
              </a:rPr>
              <a:t>les </a:t>
            </a:r>
            <a:r>
              <a:rPr lang="fr-FR" dirty="0">
                <a:latin typeface="Times New Roman" pitchFamily="18" charset="0"/>
              </a:rPr>
              <a:t>tissus mous, 20% l’os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fr-FR" dirty="0" smtClean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fr-FR" dirty="0" smtClean="0"/>
              <a:t>Masse </a:t>
            </a:r>
            <a:r>
              <a:rPr lang="fr-FR" dirty="0"/>
              <a:t>indolore qui grossit progressivement.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fr-FR" dirty="0" smtClean="0"/>
              <a:t>Retard </a:t>
            </a:r>
            <a:r>
              <a:rPr lang="fr-FR" dirty="0"/>
              <a:t>diagnostic </a:t>
            </a:r>
            <a:r>
              <a:rPr lang="fr-FR" dirty="0" smtClean="0"/>
              <a:t>fréquent</a:t>
            </a:r>
            <a:r>
              <a:rPr lang="fr-FR" dirty="0" smtClean="0">
                <a:sym typeface="Wingdings" panose="05000000000000000000" pitchFamily="2" charset="2"/>
              </a:rPr>
              <a:t></a:t>
            </a:r>
            <a:r>
              <a:rPr lang="fr-FR" dirty="0" smtClean="0"/>
              <a:t> </a:t>
            </a:r>
            <a:r>
              <a:rPr lang="fr-FR" dirty="0"/>
              <a:t>10% des patients </a:t>
            </a:r>
            <a:r>
              <a:rPr lang="fr-FR" dirty="0" smtClean="0"/>
              <a:t>métastatiques </a:t>
            </a:r>
            <a:r>
              <a:rPr lang="fr-FR" dirty="0"/>
              <a:t>au </a:t>
            </a:r>
            <a:r>
              <a:rPr lang="fr-FR" dirty="0" smtClean="0"/>
              <a:t>diagnostic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fr-FR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fr-FR" dirty="0" smtClean="0"/>
              <a:t>Parfois, douleurs </a:t>
            </a:r>
            <a:r>
              <a:rPr lang="fr-FR" dirty="0"/>
              <a:t>ou </a:t>
            </a:r>
            <a:r>
              <a:rPr lang="fr-FR" dirty="0" smtClean="0"/>
              <a:t>symptômes </a:t>
            </a:r>
            <a:r>
              <a:rPr lang="fr-FR" dirty="0"/>
              <a:t>associés à la compression de la masse, y compris des paresthésies ou un œdème dans une </a:t>
            </a:r>
            <a:r>
              <a:rPr lang="fr-FR" dirty="0" smtClean="0"/>
              <a:t>extrémité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fr-FR" dirty="0" smtClean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fr-FR" dirty="0"/>
              <a:t>Rarement, </a:t>
            </a:r>
            <a:r>
              <a:rPr lang="fr-FR" dirty="0" smtClean="0"/>
              <a:t>symptômes </a:t>
            </a:r>
            <a:r>
              <a:rPr lang="fr-FR" dirty="0"/>
              <a:t>constitutionnels, tels que fièvre et / ou perte de poids.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fr-FR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fr-FR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fr-FR" dirty="0"/>
          </a:p>
          <a:p>
            <a:pPr>
              <a:lnSpc>
                <a:spcPct val="80000"/>
              </a:lnSpc>
              <a:defRPr/>
            </a:pPr>
            <a:endParaRPr lang="fr-FR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649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examens complémentaires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 smtClean="0"/>
              <a:t>L‘IRM évalue au mieux les </a:t>
            </a:r>
            <a:r>
              <a:rPr lang="fr-FR" dirty="0"/>
              <a:t>masses </a:t>
            </a:r>
            <a:r>
              <a:rPr lang="fr-FR" dirty="0" smtClean="0"/>
              <a:t>des </a:t>
            </a:r>
            <a:r>
              <a:rPr lang="fr-FR" dirty="0"/>
              <a:t>tissus mous des extrémités, du tronc, de la tête et du cou.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L'IRM </a:t>
            </a:r>
            <a:r>
              <a:rPr lang="fr-FR" dirty="0" smtClean="0"/>
              <a:t>:mesure précisément </a:t>
            </a:r>
            <a:r>
              <a:rPr lang="fr-FR" dirty="0"/>
              <a:t>l’étendue de la tumeur et la relation avec les structures environnantes (musculaire, vasculaire et nerveuse</a:t>
            </a:r>
            <a:r>
              <a:rPr lang="fr-FR" dirty="0" smtClean="0"/>
              <a:t>).</a:t>
            </a:r>
          </a:p>
          <a:p>
            <a:pPr marL="0" indent="0">
              <a:buNone/>
            </a:pPr>
            <a:r>
              <a:rPr lang="fr-FR" b="1" dirty="0" smtClean="0"/>
              <a:t>Dès qu’un sarcome est évoqué, le patient doit </a:t>
            </a:r>
            <a:r>
              <a:rPr lang="fr-FR" b="1" dirty="0"/>
              <a:t>être adressé dans un centre de référence du </a:t>
            </a:r>
            <a:r>
              <a:rPr lang="fr-FR" b="1" dirty="0" smtClean="0"/>
              <a:t>sarcome pour réaliser la biopsie</a:t>
            </a:r>
            <a:endParaRPr lang="fr-FR" b="1" dirty="0">
              <a:latin typeface="Times New Roman" pitchFamily="18" charset="0"/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2071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examens complémentaires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fr-FR" dirty="0"/>
              <a:t>Le premier site métastatique </a:t>
            </a:r>
            <a:r>
              <a:rPr lang="fr-FR" dirty="0" smtClean="0"/>
              <a:t>:le </a:t>
            </a:r>
            <a:r>
              <a:rPr lang="fr-FR" dirty="0"/>
              <a:t>poumon 83% suivi de la </a:t>
            </a:r>
            <a:r>
              <a:rPr lang="fr-FR" dirty="0">
                <a:latin typeface="Times New Roman" pitchFamily="18" charset="0"/>
              </a:rPr>
              <a:t>peau, </a:t>
            </a:r>
            <a:r>
              <a:rPr lang="fr-FR" dirty="0" smtClean="0">
                <a:latin typeface="Times New Roman" pitchFamily="18" charset="0"/>
              </a:rPr>
              <a:t>des autres tissus </a:t>
            </a:r>
            <a:r>
              <a:rPr lang="fr-FR" dirty="0">
                <a:latin typeface="Times New Roman" pitchFamily="18" charset="0"/>
              </a:rPr>
              <a:t>mous, </a:t>
            </a:r>
            <a:r>
              <a:rPr lang="fr-FR" dirty="0" smtClean="0">
                <a:latin typeface="Times New Roman" pitchFamily="18" charset="0"/>
              </a:rPr>
              <a:t>l’os</a:t>
            </a:r>
            <a:r>
              <a:rPr lang="fr-FR" dirty="0">
                <a:latin typeface="Times New Roman" pitchFamily="18" charset="0"/>
              </a:rPr>
              <a:t>, </a:t>
            </a:r>
            <a:r>
              <a:rPr lang="fr-FR" dirty="0" smtClean="0">
                <a:latin typeface="Times New Roman" pitchFamily="18" charset="0"/>
              </a:rPr>
              <a:t>le foie </a:t>
            </a:r>
            <a:r>
              <a:rPr lang="fr-FR" dirty="0">
                <a:latin typeface="Times New Roman" pitchFamily="18" charset="0"/>
              </a:rPr>
              <a:t>et </a:t>
            </a:r>
            <a:r>
              <a:rPr lang="fr-FR" dirty="0" smtClean="0">
                <a:latin typeface="Times New Roman" pitchFamily="18" charset="0"/>
              </a:rPr>
              <a:t>le cerveau</a:t>
            </a:r>
            <a:endParaRPr lang="fr-FR" dirty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fr-FR" dirty="0"/>
              <a:t>Le </a:t>
            </a:r>
            <a:r>
              <a:rPr lang="fr-FR" dirty="0" smtClean="0"/>
              <a:t>scanner </a:t>
            </a:r>
            <a:r>
              <a:rPr lang="fr-FR" dirty="0"/>
              <a:t>thoracique </a:t>
            </a:r>
            <a:r>
              <a:rPr lang="fr-FR" dirty="0" smtClean="0"/>
              <a:t>réalisé </a:t>
            </a:r>
            <a:r>
              <a:rPr lang="fr-FR" dirty="0"/>
              <a:t>systématiquement pour les sarcomes à « risque » de métastases pulmonaires : tumeurs&gt; 5 cm ou profondes, ou de grade intermédiaire ou élevé et pour </a:t>
            </a:r>
            <a:r>
              <a:rPr lang="fr-FR" dirty="0" smtClean="0"/>
              <a:t>les </a:t>
            </a:r>
            <a:r>
              <a:rPr lang="fr-FR" dirty="0"/>
              <a:t>sarcomes </a:t>
            </a:r>
            <a:r>
              <a:rPr lang="fr-FR" dirty="0" err="1"/>
              <a:t>rétropéritonéaux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2577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Traitement: chirurgie</a:t>
            </a:r>
            <a:endParaRPr lang="fr-FR" dirty="0"/>
          </a:p>
        </p:txBody>
      </p:sp>
      <p:sp>
        <p:nvSpPr>
          <p:cNvPr id="11" name="ZoneTexte 3"/>
          <p:cNvSpPr txBox="1">
            <a:spLocks noGrp="1" noChangeArrowheads="1"/>
          </p:cNvSpPr>
          <p:nvPr>
            <p:ph idx="1"/>
          </p:nvPr>
        </p:nvSpPr>
        <p:spPr bwMode="auto">
          <a:xfrm>
            <a:off x="459559" y="1410325"/>
            <a:ext cx="82296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buNone/>
            </a:pPr>
            <a:r>
              <a:rPr lang="fr-FR" sz="2400" dirty="0"/>
              <a:t>Le traitement du sarcome des extrémités est la chirurgie. Historiquement, les patients </a:t>
            </a:r>
            <a:r>
              <a:rPr lang="fr-FR" sz="2400" dirty="0" smtClean="0"/>
              <a:t>amputés</a:t>
            </a:r>
            <a:r>
              <a:rPr lang="fr-FR" sz="2400" dirty="0"/>
              <a:t>.</a:t>
            </a:r>
          </a:p>
          <a:p>
            <a:pPr marL="0" indent="0">
              <a:buNone/>
            </a:pPr>
            <a:r>
              <a:rPr lang="fr-FR" sz="2400" dirty="0"/>
              <a:t>En 1982, Rosenberg a montré qu’une </a:t>
            </a:r>
            <a:r>
              <a:rPr lang="fr-FR" sz="2400" dirty="0" smtClean="0"/>
              <a:t>radiothérapie </a:t>
            </a:r>
            <a:r>
              <a:rPr lang="fr-FR" sz="2400" dirty="0"/>
              <a:t>post chirurgie conservatrice était acceptable avec un taux de rechute locale faible sans diminution de la survie </a:t>
            </a:r>
            <a:r>
              <a:rPr lang="fr-FR" sz="2400" dirty="0" smtClean="0"/>
              <a:t>globale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endParaRPr lang="fr-FR" sz="2400" dirty="0" smtClean="0"/>
          </a:p>
          <a:p>
            <a:endParaRPr lang="fr-FR" sz="2400" dirty="0" smtClean="0"/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1403350" y="3945533"/>
            <a:ext cx="6403975" cy="2363787"/>
            <a:chOff x="340" y="2296"/>
            <a:chExt cx="3713" cy="1489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340" y="2296"/>
              <a:ext cx="2335" cy="9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800" b="0"/>
                <a:t>27 ttt conservateurs:</a:t>
              </a:r>
            </a:p>
            <a:p>
              <a:pPr eaLnBrk="1" hangingPunct="1"/>
              <a:r>
                <a:rPr lang="fr-FR" altLang="fr-FR" sz="1800" b="0"/>
                <a:t>Chirurgie large</a:t>
              </a:r>
            </a:p>
            <a:p>
              <a:pPr eaLnBrk="1" hangingPunct="1"/>
              <a:r>
                <a:rPr lang="fr-FR" altLang="fr-FR" sz="1800" b="0"/>
                <a:t>+ 50Gy dans le lit opératoire</a:t>
              </a:r>
            </a:p>
            <a:p>
              <a:pPr eaLnBrk="1" hangingPunct="1"/>
              <a:r>
                <a:rPr lang="fr-FR" altLang="fr-FR" sz="1800" b="0"/>
                <a:t>+boost de 10-20Gy dans le lit tumoral</a:t>
              </a:r>
            </a:p>
            <a:p>
              <a:pPr eaLnBrk="1" hangingPunct="1"/>
              <a:r>
                <a:rPr lang="fr-FR" altLang="fr-FR" sz="1800" b="0"/>
                <a:t>+CT adj</a:t>
              </a: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340" y="3298"/>
              <a:ext cx="1030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b="0" dirty="0">
                  <a:latin typeface="Arial" charset="0"/>
                  <a:ea typeface="ＭＳ Ｐゴシック" charset="0"/>
                  <a:cs typeface="ＭＳ Ｐゴシック" charset="0"/>
                </a:rPr>
                <a:t>16 Amputations</a:t>
              </a:r>
            </a:p>
            <a:p>
              <a:pPr>
                <a:defRPr/>
              </a:pPr>
              <a:r>
                <a:rPr lang="fr-FR" b="0" dirty="0">
                  <a:latin typeface="Arial" charset="0"/>
                  <a:ea typeface="ＭＳ Ｐゴシック" charset="0"/>
                  <a:cs typeface="ＭＳ Ｐゴシック" charset="0"/>
                </a:rPr>
                <a:t>+CT </a:t>
              </a:r>
              <a:r>
                <a:rPr lang="fr-FR" b="0" dirty="0" err="1">
                  <a:latin typeface="Arial" charset="0"/>
                  <a:ea typeface="ＭＳ Ｐゴシック" charset="0"/>
                  <a:cs typeface="ＭＳ Ｐゴシック" charset="0"/>
                </a:rPr>
                <a:t>adj</a:t>
              </a:r>
              <a:endParaRPr lang="fr-FR" b="0" dirty="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>
              <a:off x="2880" y="2704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fr-FR" b="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3366" y="2445"/>
              <a:ext cx="679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b="0">
                  <a:latin typeface="Arial" charset="0"/>
                  <a:ea typeface="ＭＳ Ｐゴシック" charset="0"/>
                  <a:cs typeface="ＭＳ Ｐゴシック" charset="0"/>
                </a:rPr>
                <a:t>4 RL</a:t>
              </a:r>
            </a:p>
            <a:p>
              <a:pPr>
                <a:defRPr/>
              </a:pPr>
              <a:r>
                <a:rPr lang="fr-FR" b="0">
                  <a:latin typeface="Arial" charset="0"/>
                  <a:ea typeface="ＭＳ Ｐゴシック" charset="0"/>
                  <a:cs typeface="ＭＳ Ｐゴシック" charset="0"/>
                </a:rPr>
                <a:t>DFS 71%</a:t>
              </a:r>
            </a:p>
            <a:p>
              <a:pPr>
                <a:defRPr/>
              </a:pPr>
              <a:r>
                <a:rPr lang="fr-FR" b="0">
                  <a:latin typeface="Arial" charset="0"/>
                  <a:ea typeface="ＭＳ Ｐゴシック" charset="0"/>
                  <a:cs typeface="ＭＳ Ｐゴシック" charset="0"/>
                </a:rPr>
                <a:t>OS 83%</a:t>
              </a:r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2880" y="3521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fr-FR" b="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" name="Text Box 12"/>
            <p:cNvSpPr txBox="1">
              <a:spLocks noChangeArrowheads="1"/>
            </p:cNvSpPr>
            <p:nvPr/>
          </p:nvSpPr>
          <p:spPr bwMode="auto">
            <a:xfrm>
              <a:off x="3373" y="3203"/>
              <a:ext cx="680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b="0">
                  <a:latin typeface="Arial" charset="0"/>
                  <a:ea typeface="ＭＳ Ｐゴシック" charset="0"/>
                  <a:cs typeface="ＭＳ Ｐゴシック" charset="0"/>
                </a:rPr>
                <a:t>0 RL</a:t>
              </a:r>
            </a:p>
            <a:p>
              <a:pPr>
                <a:defRPr/>
              </a:pPr>
              <a:r>
                <a:rPr lang="fr-FR" b="0">
                  <a:latin typeface="Arial" charset="0"/>
                  <a:ea typeface="ＭＳ Ｐゴシック" charset="0"/>
                  <a:cs typeface="ＭＳ Ｐゴシック" charset="0"/>
                </a:rPr>
                <a:t>DFS 78%</a:t>
              </a:r>
            </a:p>
            <a:p>
              <a:pPr>
                <a:defRPr/>
              </a:pPr>
              <a:r>
                <a:rPr lang="fr-FR" b="0">
                  <a:latin typeface="Arial" charset="0"/>
                  <a:ea typeface="ＭＳ Ｐゴシック" charset="0"/>
                  <a:cs typeface="ＭＳ Ｐゴシック" charset="0"/>
                </a:rPr>
                <a:t>OS 88%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8885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Traitement: </a:t>
            </a:r>
            <a:r>
              <a:rPr lang="fr-FR" dirty="0" smtClean="0"/>
              <a:t>chirurgie dans un centre référent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traitements </a:t>
            </a:r>
            <a:r>
              <a:rPr lang="fr-FR" dirty="0" smtClean="0"/>
              <a:t>: </a:t>
            </a:r>
            <a:r>
              <a:rPr lang="fr-FR" dirty="0" smtClean="0"/>
              <a:t>chirurgie, radiothérapie et chimiothérapie </a:t>
            </a:r>
            <a:r>
              <a:rPr lang="fr-FR" dirty="0" smtClean="0"/>
              <a:t>décidés </a:t>
            </a:r>
            <a:r>
              <a:rPr lang="fr-FR" dirty="0"/>
              <a:t>en Réunion de Concertation Pluridisciplinaire, en présence du chirurgien, radiologue, </a:t>
            </a:r>
            <a:r>
              <a:rPr lang="fr-FR" dirty="0" smtClean="0"/>
              <a:t>anatomopathologiste, oncologue </a:t>
            </a:r>
            <a:r>
              <a:rPr lang="fr-FR" dirty="0"/>
              <a:t>et </a:t>
            </a:r>
            <a:r>
              <a:rPr lang="fr-FR" dirty="0" smtClean="0"/>
              <a:t>radiothérapeute</a:t>
            </a:r>
          </a:p>
          <a:p>
            <a:r>
              <a:rPr lang="fr-FR" dirty="0"/>
              <a:t>La chirurgie est </a:t>
            </a:r>
            <a:r>
              <a:rPr lang="fr-FR" dirty="0" smtClean="0"/>
              <a:t>«</a:t>
            </a:r>
            <a:r>
              <a:rPr lang="fr-FR" dirty="0"/>
              <a:t> large »: lésion </a:t>
            </a:r>
            <a:r>
              <a:rPr lang="fr-FR" dirty="0" smtClean="0"/>
              <a:t>enlevée </a:t>
            </a:r>
            <a:r>
              <a:rPr lang="fr-FR" dirty="0"/>
              <a:t>en bloc et enveloppée de façon uniforme d'une couche de tissu sain.</a:t>
            </a:r>
          </a:p>
          <a:p>
            <a:pPr marL="0" indent="0">
              <a:buNone/>
            </a:pPr>
            <a:r>
              <a:rPr lang="fr-FR" dirty="0"/>
              <a:t>Le chirurgien prend une marge de 1 cm au moins de toute part, au-delà du sarcome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9368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12800" y="260350"/>
            <a:ext cx="7772400" cy="11430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pPr>
              <a:defRPr/>
            </a:pPr>
            <a:r>
              <a:rPr lang="fr-FR" sz="4000" dirty="0" smtClean="0"/>
              <a:t>La Radiothérapie</a:t>
            </a:r>
            <a:endParaRPr lang="fr-FR" sz="3800" dirty="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429496729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fr-FR" sz="2000" dirty="0"/>
              <a:t>La radiothérapie </a:t>
            </a:r>
            <a:r>
              <a:rPr lang="fr-FR" sz="2000" dirty="0" smtClean="0"/>
              <a:t>:limiter </a:t>
            </a:r>
            <a:r>
              <a:rPr lang="fr-FR" sz="2000" dirty="0"/>
              <a:t>le risque de récidive locale. </a:t>
            </a:r>
            <a:endParaRPr lang="fr-FR" sz="2000" dirty="0" smtClean="0"/>
          </a:p>
          <a:p>
            <a:pPr>
              <a:defRPr/>
            </a:pPr>
            <a:r>
              <a:rPr lang="fr-FR" sz="2000" dirty="0" smtClean="0"/>
              <a:t>L’indication </a:t>
            </a:r>
            <a:r>
              <a:rPr lang="fr-FR" sz="2000" dirty="0" smtClean="0"/>
              <a:t>en </a:t>
            </a:r>
            <a:r>
              <a:rPr lang="fr-FR" sz="2000" dirty="0"/>
              <a:t>fonction du type de sarcome, de sa taille, de son grade histologique, du type de résection prévue ou déjà réalisée</a:t>
            </a:r>
          </a:p>
          <a:p>
            <a:pPr marL="0" indent="0">
              <a:buNone/>
              <a:defRPr/>
            </a:pPr>
            <a:endParaRPr lang="fr-FR" sz="2000" dirty="0"/>
          </a:p>
          <a:p>
            <a:pPr>
              <a:defRPr/>
            </a:pPr>
            <a:r>
              <a:rPr lang="fr-FR" sz="2000" dirty="0" smtClean="0"/>
              <a:t>Peut </a:t>
            </a:r>
            <a:r>
              <a:rPr lang="fr-FR" sz="2000" dirty="0"/>
              <a:t>être réalisée avant la chirurgie ou après la chirurgie</a:t>
            </a:r>
          </a:p>
          <a:p>
            <a:pPr marL="0" indent="0" eaLnBrk="1" hangingPunct="1">
              <a:buNone/>
              <a:defRPr/>
            </a:pPr>
            <a:endParaRPr lang="fr-FR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 dirty="0"/>
              <a:t>En préopératoire, la radiothérapie délivrera en général 50Gy à raison de 2Gy par séance et 5 séances par semaine. </a:t>
            </a:r>
          </a:p>
          <a:p>
            <a:pPr>
              <a:buNone/>
              <a:defRPr/>
            </a:pPr>
            <a:r>
              <a:rPr lang="fr-FR" sz="2000" dirty="0" smtClean="0"/>
              <a:t>La chirurgie est réalisée 4 à 6 semaines après la fin de la radiothérapie </a:t>
            </a:r>
            <a:r>
              <a:rPr lang="fr-FR" sz="2000" dirty="0"/>
              <a:t>avec une nouvelle imagerie IRM </a:t>
            </a:r>
            <a:r>
              <a:rPr lang="fr-FR" sz="2000" dirty="0" smtClean="0"/>
              <a:t>préopératoire</a:t>
            </a:r>
          </a:p>
          <a:p>
            <a:pPr>
              <a:buNone/>
              <a:defRPr/>
            </a:pPr>
            <a:endParaRPr lang="fr-FR" sz="2000" dirty="0" smtClean="0"/>
          </a:p>
          <a:p>
            <a:pPr>
              <a:defRPr/>
            </a:pPr>
            <a:r>
              <a:rPr lang="fr-FR" sz="2000" dirty="0" smtClean="0"/>
              <a:t>En </a:t>
            </a:r>
            <a:r>
              <a:rPr lang="fr-FR" sz="2000" dirty="0"/>
              <a:t>postopératoire la dose délivrée est entre 60 et 66Gy à raison de 2Gy par séance et 5 séances par </a:t>
            </a:r>
            <a:r>
              <a:rPr lang="fr-FR" sz="2000" dirty="0" smtClean="0"/>
              <a:t>semaine. Elle est délivrée </a:t>
            </a:r>
            <a:r>
              <a:rPr lang="fr-FR" sz="2000" dirty="0">
                <a:latin typeface="Times New Roman" pitchFamily="18" charset="0"/>
              </a:rPr>
              <a:t>3 à 8 semaines après la chirurgie</a:t>
            </a:r>
          </a:p>
          <a:p>
            <a:pPr>
              <a:buNone/>
              <a:defRPr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7852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/>
          <a:srcRect l="49528" t="10311" r="15272" b="22910"/>
          <a:stretch/>
        </p:blipFill>
        <p:spPr>
          <a:xfrm>
            <a:off x="611560" y="620688"/>
            <a:ext cx="7920000" cy="5634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1676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61624</TotalTime>
  <Words>737</Words>
  <Application>Microsoft Office PowerPoint</Application>
  <PresentationFormat>Affichage à l'écran (4:3)</PresentationFormat>
  <Paragraphs>76</Paragraphs>
  <Slides>11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ＭＳ Ｐゴシック</vt:lpstr>
      <vt:lpstr>Arial</vt:lpstr>
      <vt:lpstr>Calibri</vt:lpstr>
      <vt:lpstr>Times New Roman</vt:lpstr>
      <vt:lpstr>Wingdings</vt:lpstr>
      <vt:lpstr>Thème Office</vt:lpstr>
      <vt:lpstr>Sarcome des tissus mous</vt:lpstr>
      <vt:lpstr>Données épidémiologiques</vt:lpstr>
      <vt:lpstr>La clinique</vt:lpstr>
      <vt:lpstr>Les examens complémentaires</vt:lpstr>
      <vt:lpstr>Les examens complémentaires</vt:lpstr>
      <vt:lpstr>Traitement: chirurgie</vt:lpstr>
      <vt:lpstr>Traitement: chirurgie dans un centre référent</vt:lpstr>
      <vt:lpstr>La Radiothérapie</vt:lpstr>
      <vt:lpstr>Présentation PowerPoint</vt:lpstr>
      <vt:lpstr>La Radiothérapie: les effets secondaires</vt:lpstr>
      <vt:lpstr>La chimiothérapie</vt:lpstr>
    </vt:vector>
  </TitlesOfParts>
  <Company>HUPO (APHP)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Sarcome des tissus mous</dc:title>
  <dc:creator>KREPS Sarah</dc:creator>
  <cp:lastModifiedBy>KREPS Sarah</cp:lastModifiedBy>
  <cp:revision>64</cp:revision>
  <dcterms:created xsi:type="dcterms:W3CDTF">2016-05-26T16:13:47Z</dcterms:created>
  <dcterms:modified xsi:type="dcterms:W3CDTF">2021-09-15T13:55:53Z</dcterms:modified>
</cp:coreProperties>
</file>