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F3263-C14B-4458-934A-61831A0C6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B1B0F7-9A3B-490E-8CCE-3C7C2324C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6139D9-E363-43FF-AF80-6E089350A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2B947-C949-4840-A41B-F7CD457B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0D82A-0D37-44FE-B039-42F3B57A1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0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EACFB-F704-4788-8539-9BFBD7AD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7C3BE5-056F-4AE6-80D3-27F491586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49F4E-B774-4689-851F-A881FCB3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95AF92-58F7-4A7D-BC70-DEF9DC40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8566B4-4678-4409-BE26-7B3639A7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46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E385DE4-0D00-42F7-9020-BE5DA4BF3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7BEDC6-17BA-486F-93EC-9BF7ECD4D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5ABD27-46D4-4B85-99FF-3F3719DCD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7FE55C-628B-4351-B45B-EB96B0FC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877FFC-AA52-4864-9A3B-9D8FBF4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E6EBD-1306-4985-95F3-55DBADCC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C36588-541B-4277-B59F-55047C66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BC9E9-A342-48CE-A1B2-AD082103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1D0DF5-2ECA-4584-8BC2-7213080B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5452AB-CDA5-49F7-9E5A-0163E246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47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A2790-C827-4E14-AFD8-C9A703CD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3C1328-4CAB-4401-9632-944052612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BA5E0-9DA6-4EAA-AF4C-BF3105B0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119B05-CE21-4924-88D8-107D2DED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E2C593-6E92-4822-9C42-8C83170C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66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7FD8A-E116-430B-A147-DBDB418FB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D89DD6-EBB5-4975-9B71-00629E9BA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56EBF1-0D47-423A-90DB-E2EC511CA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D4C13C-D445-4ABB-A630-FE954CAD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24B413-F102-475F-BE38-1B1107DC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BAC1FE-2C01-47BD-9119-255DDFB6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27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7A06D-5141-49EC-B654-9A1380BAE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10A7A8-C589-4E7C-B1D4-6EFE5FEBD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182295-D2F6-4920-93D4-6BB66697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B928EE-2B39-4F6A-ACB5-E911FCF310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265EC0D-70C6-4063-B49A-A80A214AA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6D3DB9-B8F9-40EA-930D-5EB2CF171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B152E5-F6B1-4CC5-9F54-03C55EE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F0DE2C5-3F65-4847-9C26-C76EC273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5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36042-FE7F-4F97-AFC9-E9564ACD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9663C8-A591-470F-99B2-E7D6C1BA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E791E9-32D9-4E86-BF80-9DD16779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B873E4-A95A-4D80-B23F-6D72ABF7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64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681B84-8ADC-441A-B5C4-2AF45EFF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84093F9-44F2-4A53-B747-58854A76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FF55E8-1EE1-442E-A3BA-4165D4741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77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934272-3582-4D33-88F3-6D7900CBF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C8CB99-0930-4287-8814-E5AA410E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E5A30D-3E44-4413-83FB-5CD20AAFA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EE26EF-55AE-4866-8D5D-B99D83C9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BAD5C7-504D-4485-A323-E10603C4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ED09E9-6B0C-4FD9-A819-39A44ECAF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36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38EFF-574A-423D-8455-4D2F78CD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34B945-80CB-4F9B-AAD2-B28136A0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BC559D-25C2-4CCA-A4B7-125E778E5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0C2894-905F-4BD5-B24A-F5EA70E7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C4C6B3-AFCC-40D8-A66E-53BAB1F1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7F0885-07CB-4D2D-A794-4D77A24E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96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C4082A-E94E-4874-AD8B-D263AE8F9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5280-04CF-4C25-8243-3E74DCD90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ED00CD-6F28-4C76-97D7-2A0812A0A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48EAD-69C2-42AC-A9A2-E6DA228ABD62}" type="datetimeFigureOut">
              <a:rPr lang="fr-FR" smtClean="0"/>
              <a:t>27/09/2021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DF9E0E-C369-426B-8D61-5647EC5B5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739B1-CF99-460C-8F26-815DC2621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107AA-F5DB-4230-BEDE-72CC1F223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54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C9055-E4D0-44CC-B044-A134D6AB2C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Tumeurs cérébrales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99A7B9-F513-4B1C-B529-FF28EFE1D6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Dr Claire Meynard</a:t>
            </a:r>
          </a:p>
        </p:txBody>
      </p:sp>
    </p:spTree>
    <p:extLst>
      <p:ext uri="{BB962C8B-B14F-4D97-AF65-F5344CB8AC3E}">
        <p14:creationId xmlns:p14="http://schemas.microsoft.com/office/powerpoint/2010/main" val="3260774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F3DF5-418B-431E-A41A-BCA6C10C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Radiothérapie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3C8C0B-6175-4A4E-9EFC-240289916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509158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Radiothérapie classique :</a:t>
            </a:r>
          </a:p>
          <a:p>
            <a:pPr lvl="1"/>
            <a:r>
              <a:rPr lang="fr-FR" dirty="0"/>
              <a:t>Technique tridimensionnelle simple (2 faisceaux latéraux)</a:t>
            </a:r>
          </a:p>
          <a:p>
            <a:pPr lvl="1"/>
            <a:r>
              <a:rPr lang="fr-FR" dirty="0"/>
              <a:t>Irradiation de l’encéphale en totalité</a:t>
            </a:r>
          </a:p>
          <a:p>
            <a:pPr lvl="1"/>
            <a:r>
              <a:rPr lang="fr-FR" dirty="0"/>
              <a:t>30 Gy en 10 fractions (2 semaines)</a:t>
            </a:r>
          </a:p>
          <a:p>
            <a:pPr lvl="1"/>
            <a:r>
              <a:rPr lang="fr-FR" dirty="0"/>
              <a:t>Traitement palliatif, objectif symptomatique</a:t>
            </a:r>
          </a:p>
          <a:p>
            <a:pPr lvl="1"/>
            <a:r>
              <a:rPr lang="fr-FR" dirty="0"/>
              <a:t>Contrôle de l’ensemble du cerveau </a:t>
            </a:r>
            <a:r>
              <a:rPr lang="fr-FR" dirty="0">
                <a:sym typeface="Wingdings" panose="05000000000000000000" pitchFamily="2" charset="2"/>
              </a:rPr>
              <a:t> diminution du risque de survenue de nouvelle métastase cérébrale</a:t>
            </a:r>
          </a:p>
          <a:p>
            <a:pPr lvl="1"/>
            <a:endParaRPr lang="fr-FR" dirty="0"/>
          </a:p>
          <a:p>
            <a:r>
              <a:rPr lang="fr-FR" dirty="0"/>
              <a:t>Radiothérapie stéréotaxique (pronostic &gt; 3 mois, ≤ 5 métastases)</a:t>
            </a:r>
          </a:p>
          <a:p>
            <a:pPr lvl="1"/>
            <a:r>
              <a:rPr lang="fr-FR" dirty="0"/>
              <a:t>Fortes doses délivrées, en peu de fractions, sur un volume limité</a:t>
            </a:r>
          </a:p>
          <a:p>
            <a:pPr lvl="1"/>
            <a:r>
              <a:rPr lang="fr-FR" dirty="0"/>
              <a:t>Précision millimétrique</a:t>
            </a:r>
          </a:p>
          <a:p>
            <a:pPr lvl="1"/>
            <a:r>
              <a:rPr lang="fr-FR" dirty="0"/>
              <a:t>Exemples : 1 fraction de 20 Gy, 27 Gy en 3 fractions de 9 Gy</a:t>
            </a:r>
          </a:p>
          <a:p>
            <a:pPr lvl="1"/>
            <a:r>
              <a:rPr lang="fr-FR" dirty="0"/>
              <a:t>Très bon contrôle local (environ 90%)</a:t>
            </a:r>
          </a:p>
          <a:p>
            <a:pPr lvl="1"/>
            <a:r>
              <a:rPr lang="fr-FR" dirty="0"/>
              <a:t>Ne prévient pas le risque d’apparition de nouvelles métastases cérébrales, mais possibilité de ré-irradiations</a:t>
            </a:r>
          </a:p>
        </p:txBody>
      </p:sp>
    </p:spTree>
    <p:extLst>
      <p:ext uri="{BB962C8B-B14F-4D97-AF65-F5344CB8AC3E}">
        <p14:creationId xmlns:p14="http://schemas.microsoft.com/office/powerpoint/2010/main" val="562530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B487B0-C8D6-41DD-BD2F-FA115530A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Toxicité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4C4D8-F943-4DBD-842B-7AFF7F641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Radiothérapie classique</a:t>
            </a:r>
          </a:p>
          <a:p>
            <a:pPr lvl="1"/>
            <a:r>
              <a:rPr lang="fr-FR" dirty="0"/>
              <a:t>Toxicité aiguë : signes d’HTIC, alopécie, asthénie, somnolence</a:t>
            </a:r>
          </a:p>
          <a:p>
            <a:pPr lvl="1"/>
            <a:r>
              <a:rPr lang="fr-FR" dirty="0"/>
              <a:t>Toxicité tardive (à partir de 1 an environ) : troubles neurocognitifs (troubles de la mémoire, ralentissement psychomoteur…)</a:t>
            </a:r>
          </a:p>
          <a:p>
            <a:pPr lvl="1"/>
            <a:endParaRPr lang="fr-FR" dirty="0"/>
          </a:p>
          <a:p>
            <a:r>
              <a:rPr lang="fr-FR" dirty="0"/>
              <a:t>Radiothérapie stéréotaxique</a:t>
            </a:r>
          </a:p>
          <a:p>
            <a:pPr lvl="1"/>
            <a:r>
              <a:rPr lang="fr-FR" dirty="0"/>
              <a:t>Très peu de toxicité aiguë : pas d’alopécie (ou très localisée), signes d’HTIC</a:t>
            </a:r>
          </a:p>
          <a:p>
            <a:pPr lvl="1"/>
            <a:r>
              <a:rPr lang="fr-FR" dirty="0"/>
              <a:t>Pas de toxicité neurocognitive tardive </a:t>
            </a:r>
          </a:p>
          <a:p>
            <a:pPr lvl="1"/>
            <a:r>
              <a:rPr lang="fr-FR" dirty="0"/>
              <a:t>Radionécrose : atteinte vasculaire cérébrale </a:t>
            </a:r>
            <a:r>
              <a:rPr lang="fr-FR" dirty="0">
                <a:sym typeface="Wingdings" panose="05000000000000000000" pitchFamily="2" charset="2"/>
              </a:rPr>
              <a:t> réaction inflammatoire, survient classiquement 6 à 12 mois après la radiothérapie, difficile à différencier d’une progression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882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BB44D-0343-417D-9E9E-2E8C5374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62B2B9-21BF-458A-8FFD-52402ABD4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Situations cliniques variées</a:t>
            </a:r>
          </a:p>
          <a:p>
            <a:endParaRPr lang="fr-FR" dirty="0"/>
          </a:p>
          <a:p>
            <a:r>
              <a:rPr lang="fr-FR" dirty="0"/>
              <a:t>Différentes techniques de radiothérapie</a:t>
            </a:r>
          </a:p>
          <a:p>
            <a:endParaRPr lang="fr-FR" dirty="0"/>
          </a:p>
          <a:p>
            <a:r>
              <a:rPr lang="fr-FR" dirty="0"/>
              <a:t>Toxicités</a:t>
            </a:r>
          </a:p>
        </p:txBody>
      </p:sp>
    </p:spTree>
    <p:extLst>
      <p:ext uri="{BB962C8B-B14F-4D97-AF65-F5344CB8AC3E}">
        <p14:creationId xmlns:p14="http://schemas.microsoft.com/office/powerpoint/2010/main" val="108766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2B16D-5704-4551-B560-F40F86D6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Tumeurs cérébrales primitives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A43F6E-A1E2-4ED2-B547-D7F8229B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Classification OMS des tumeurs gliales : grades de malignité de I à IV (critères morphologiques et moléculaires)</a:t>
            </a:r>
          </a:p>
          <a:p>
            <a:pPr lvl="1"/>
            <a:r>
              <a:rPr lang="fr-FR" dirty="0"/>
              <a:t>Grade I : astrocytome </a:t>
            </a:r>
          </a:p>
          <a:p>
            <a:pPr lvl="1"/>
            <a:r>
              <a:rPr lang="fr-FR" dirty="0"/>
              <a:t>Grade II : astrocytome, </a:t>
            </a:r>
            <a:r>
              <a:rPr lang="fr-FR" dirty="0" err="1"/>
              <a:t>oligodendrogliome</a:t>
            </a:r>
            <a:r>
              <a:rPr lang="fr-FR" dirty="0"/>
              <a:t>, </a:t>
            </a:r>
            <a:r>
              <a:rPr lang="fr-FR" dirty="0" err="1"/>
              <a:t>oligoastrocytome</a:t>
            </a:r>
            <a:endParaRPr lang="fr-FR" dirty="0"/>
          </a:p>
          <a:p>
            <a:pPr lvl="1"/>
            <a:r>
              <a:rPr lang="fr-FR" dirty="0"/>
              <a:t>Grade III : astrocytome, </a:t>
            </a:r>
            <a:r>
              <a:rPr lang="fr-FR" dirty="0" err="1"/>
              <a:t>oligodendrogliome</a:t>
            </a:r>
            <a:r>
              <a:rPr lang="fr-FR" dirty="0"/>
              <a:t>, </a:t>
            </a:r>
            <a:r>
              <a:rPr lang="fr-FR" dirty="0" err="1"/>
              <a:t>oligoastrocytome</a:t>
            </a:r>
            <a:endParaRPr lang="fr-FR" dirty="0"/>
          </a:p>
          <a:p>
            <a:pPr lvl="1"/>
            <a:r>
              <a:rPr lang="fr-FR" dirty="0"/>
              <a:t>Grade IV : glioblastome, gliome diffus de la ligne médiane</a:t>
            </a:r>
          </a:p>
          <a:p>
            <a:pPr lvl="1"/>
            <a:endParaRPr lang="fr-FR" dirty="0"/>
          </a:p>
          <a:p>
            <a:r>
              <a:rPr lang="fr-FR" dirty="0"/>
              <a:t>Biologie moléculaire</a:t>
            </a:r>
          </a:p>
          <a:p>
            <a:pPr lvl="1"/>
            <a:r>
              <a:rPr lang="fr-FR" dirty="0"/>
              <a:t>Mutation IDH : meilleur pronostic</a:t>
            </a:r>
          </a:p>
          <a:p>
            <a:pPr lvl="1"/>
            <a:r>
              <a:rPr lang="fr-FR" dirty="0" err="1"/>
              <a:t>Codélétion</a:t>
            </a:r>
            <a:r>
              <a:rPr lang="fr-FR" dirty="0"/>
              <a:t> 1p/19q : meilleur pronostic</a:t>
            </a:r>
          </a:p>
          <a:p>
            <a:pPr lvl="1"/>
            <a:r>
              <a:rPr lang="fr-FR" dirty="0"/>
              <a:t>Méthylation du promoteur MGMT : meilleure réponse au </a:t>
            </a:r>
            <a:r>
              <a:rPr lang="fr-FR" dirty="0" err="1"/>
              <a:t>Temozolomide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094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64F44-E2D1-4F63-B9D8-6BFACC20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Epidémiologie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1425FE-7737-45DB-B7C9-3D9BA4D6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fr-FR" dirty="0"/>
              <a:t>2000 nouveaux cas/an en France</a:t>
            </a:r>
          </a:p>
          <a:p>
            <a:r>
              <a:rPr lang="fr-FR" dirty="0"/>
              <a:t>Âge médian = 64 ans</a:t>
            </a:r>
          </a:p>
          <a:p>
            <a:r>
              <a:rPr lang="fr-FR" dirty="0"/>
              <a:t>Glioblastome = type histologique le plus fréquent</a:t>
            </a:r>
          </a:p>
          <a:p>
            <a:endParaRPr lang="fr-FR" dirty="0"/>
          </a:p>
          <a:p>
            <a:r>
              <a:rPr lang="fr-FR" dirty="0"/>
              <a:t>Pronostic sombre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562A545-AC96-480C-9101-89A7E2498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647" y="3260075"/>
            <a:ext cx="4211529" cy="331348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49A6510-E6CA-4C62-B24D-628EA8C97B85}"/>
              </a:ext>
            </a:extLst>
          </p:cNvPr>
          <p:cNvSpPr txBox="1"/>
          <p:nvPr/>
        </p:nvSpPr>
        <p:spPr>
          <a:xfrm>
            <a:off x="5130054" y="6492875"/>
            <a:ext cx="2487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err="1"/>
              <a:t>Stupp</a:t>
            </a:r>
            <a:r>
              <a:rPr lang="fr-FR" sz="1600" i="1" dirty="0"/>
              <a:t> et al, NEJM, 2005</a:t>
            </a:r>
          </a:p>
        </p:txBody>
      </p:sp>
    </p:spTree>
    <p:extLst>
      <p:ext uri="{BB962C8B-B14F-4D97-AF65-F5344CB8AC3E}">
        <p14:creationId xmlns:p14="http://schemas.microsoft.com/office/powerpoint/2010/main" val="193013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3D0142C-7E9F-4A4A-807A-2846E3B88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747" y="1048870"/>
            <a:ext cx="6812053" cy="490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20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44AFA9-C66B-45B1-A7B7-B7A825EA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Prise en charge des glioblastomes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112764-6C66-48EC-9ED9-9B99B709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Chirurgie : exérèse si possible, sinon biopsie</a:t>
            </a:r>
          </a:p>
          <a:p>
            <a:r>
              <a:rPr lang="fr-FR" dirty="0"/>
              <a:t>IRM post-opératoire</a:t>
            </a:r>
          </a:p>
          <a:p>
            <a:r>
              <a:rPr lang="fr-FR" dirty="0" err="1"/>
              <a:t>Radiochimiothérapie</a:t>
            </a:r>
            <a:endParaRPr lang="fr-FR" dirty="0"/>
          </a:p>
          <a:p>
            <a:pPr lvl="1"/>
            <a:r>
              <a:rPr lang="fr-FR" dirty="0"/>
              <a:t>Sujets jeunes (&lt; 70 ans) en bon état général (indice de </a:t>
            </a:r>
            <a:r>
              <a:rPr lang="fr-FR" dirty="0" err="1"/>
              <a:t>Karnofsky</a:t>
            </a:r>
            <a:r>
              <a:rPr lang="fr-FR" dirty="0"/>
              <a:t> ≥ 70%) </a:t>
            </a:r>
            <a:r>
              <a:rPr lang="fr-FR" dirty="0">
                <a:sym typeface="Wingdings" panose="05000000000000000000" pitchFamily="2" charset="2"/>
              </a:rPr>
              <a:t>: protocole STUPP : radiothérapie 60 Gy en 30 fractions de 2 Gy (6 semaines) + chimiothérapie concomitante par </a:t>
            </a:r>
            <a:r>
              <a:rPr lang="fr-FR" dirty="0" err="1">
                <a:sym typeface="Wingdings" panose="05000000000000000000" pitchFamily="2" charset="2"/>
              </a:rPr>
              <a:t>Temozolomide</a:t>
            </a:r>
            <a:r>
              <a:rPr lang="fr-FR" dirty="0">
                <a:sym typeface="Wingdings" panose="05000000000000000000" pitchFamily="2" charset="2"/>
              </a:rPr>
              <a:t> (agent alkylant) + chimiothérapie adjuvante par </a:t>
            </a:r>
            <a:r>
              <a:rPr lang="fr-FR" dirty="0" err="1">
                <a:sym typeface="Wingdings" panose="05000000000000000000" pitchFamily="2" charset="2"/>
              </a:rPr>
              <a:t>Temozolomide</a:t>
            </a:r>
            <a:r>
              <a:rPr lang="fr-FR" dirty="0">
                <a:sym typeface="Wingdings" panose="05000000000000000000" pitchFamily="2" charset="2"/>
              </a:rPr>
              <a:t> pendant 6 mois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Sujets âgés (&gt; 70 ans) en bon état général </a:t>
            </a:r>
            <a:r>
              <a:rPr lang="fr-FR" dirty="0"/>
              <a:t>(indice de </a:t>
            </a:r>
            <a:r>
              <a:rPr lang="fr-FR" dirty="0" err="1"/>
              <a:t>Karnofsky</a:t>
            </a:r>
            <a:r>
              <a:rPr lang="fr-FR" dirty="0"/>
              <a:t> ≥ 70%) : protocole STUPP accéléré : radiothérapie 40 Gy en 15 fractions de 2,67 Gy (3 semaines)</a:t>
            </a:r>
          </a:p>
          <a:p>
            <a:pPr lvl="1"/>
            <a:r>
              <a:rPr lang="fr-FR" dirty="0"/>
              <a:t>Sujets altérés (indice de </a:t>
            </a:r>
            <a:r>
              <a:rPr lang="fr-FR" dirty="0" err="1"/>
              <a:t>Karnofsky</a:t>
            </a:r>
            <a:r>
              <a:rPr lang="fr-FR" dirty="0"/>
              <a:t> &lt;70%) : pas de standard thérapeutique. </a:t>
            </a:r>
            <a:r>
              <a:rPr lang="fr-FR" dirty="0" err="1"/>
              <a:t>Temozolomide</a:t>
            </a:r>
            <a:r>
              <a:rPr lang="fr-FR" dirty="0"/>
              <a:t> seul.</a:t>
            </a:r>
          </a:p>
        </p:txBody>
      </p:sp>
    </p:spTree>
    <p:extLst>
      <p:ext uri="{BB962C8B-B14F-4D97-AF65-F5344CB8AC3E}">
        <p14:creationId xmlns:p14="http://schemas.microsoft.com/office/powerpoint/2010/main" val="251304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A201F0-C1A8-476F-B3AA-4EAB40B9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Toxicité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A0F856-A806-49BA-ADF9-6EAF4E45C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Complications liées à la radiothérapie et/ou à la tumeur</a:t>
            </a:r>
          </a:p>
          <a:p>
            <a:pPr lvl="1"/>
            <a:r>
              <a:rPr lang="fr-FR" dirty="0"/>
              <a:t>Signes d’HTIC </a:t>
            </a:r>
            <a:r>
              <a:rPr lang="fr-FR" dirty="0">
                <a:sym typeface="Wingdings" panose="05000000000000000000" pitchFamily="2" charset="2"/>
              </a:rPr>
              <a:t> corticothérapie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Déficits neurologiques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Crises convulsives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Alopécie</a:t>
            </a:r>
          </a:p>
          <a:p>
            <a:pPr lvl="1"/>
            <a:endParaRPr lang="fr-FR" dirty="0"/>
          </a:p>
          <a:p>
            <a:r>
              <a:rPr lang="fr-FR" dirty="0"/>
              <a:t>Toxicité du </a:t>
            </a:r>
            <a:r>
              <a:rPr lang="fr-FR" dirty="0" err="1"/>
              <a:t>Temozolomide</a:t>
            </a:r>
            <a:endParaRPr lang="fr-FR" dirty="0"/>
          </a:p>
          <a:p>
            <a:pPr lvl="1"/>
            <a:r>
              <a:rPr lang="fr-FR" dirty="0"/>
              <a:t>Nausées/vomissements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sétrons</a:t>
            </a:r>
          </a:p>
          <a:p>
            <a:pPr lvl="1"/>
            <a:r>
              <a:rPr lang="fr-FR" dirty="0"/>
              <a:t>Thrombopénie</a:t>
            </a:r>
          </a:p>
          <a:p>
            <a:pPr lvl="1"/>
            <a:r>
              <a:rPr lang="fr-FR" dirty="0"/>
              <a:t>Cytolyse hépatique</a:t>
            </a:r>
          </a:p>
        </p:txBody>
      </p:sp>
    </p:spTree>
    <p:extLst>
      <p:ext uri="{BB962C8B-B14F-4D97-AF65-F5344CB8AC3E}">
        <p14:creationId xmlns:p14="http://schemas.microsoft.com/office/powerpoint/2010/main" val="129425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8F164-1F2C-4EF8-AD23-C85F6416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Métastases cérébrales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BCDC7-7216-40C2-809F-FE9FFEE7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Situation plus fréquente</a:t>
            </a:r>
          </a:p>
          <a:p>
            <a:r>
              <a:rPr lang="fr-FR" dirty="0"/>
              <a:t>Principaux primitifs : cancer du sein, cancer du poumon, mélanome</a:t>
            </a:r>
          </a:p>
          <a:p>
            <a:endParaRPr lang="fr-FR" dirty="0"/>
          </a:p>
          <a:p>
            <a:r>
              <a:rPr lang="fr-FR" dirty="0"/>
              <a:t>Importance des traitements locaux (chirurgie, ou radiothérapie)</a:t>
            </a:r>
          </a:p>
          <a:p>
            <a:pPr lvl="1"/>
            <a:r>
              <a:rPr lang="fr-FR" dirty="0"/>
              <a:t>Contrôle de la maladie tumorale</a:t>
            </a:r>
          </a:p>
          <a:p>
            <a:pPr lvl="1"/>
            <a:r>
              <a:rPr lang="fr-FR" dirty="0"/>
              <a:t>Contrôle des symptômes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58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261C4-BB79-4BA0-A639-6CD4C9C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Prise en charge thérapeutique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1D7C37-BAC0-4915-86FE-00C0372DF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Situation curative : en cas de métastase unique ou de maladie </a:t>
            </a:r>
            <a:r>
              <a:rPr lang="fr-FR" dirty="0" err="1"/>
              <a:t>oligométastatique</a:t>
            </a:r>
            <a:r>
              <a:rPr lang="fr-FR" dirty="0"/>
              <a:t> (faible nombre de métastases)</a:t>
            </a:r>
          </a:p>
          <a:p>
            <a:pPr lvl="1"/>
            <a:r>
              <a:rPr lang="fr-FR" dirty="0"/>
              <a:t>Chirurgie si possible, suivie d’une radiothérapie du lit opératoire</a:t>
            </a:r>
          </a:p>
          <a:p>
            <a:pPr lvl="1"/>
            <a:r>
              <a:rPr lang="fr-FR" dirty="0"/>
              <a:t>Sinon, radiothérapie stéréotaxique</a:t>
            </a:r>
          </a:p>
          <a:p>
            <a:pPr lvl="1"/>
            <a:endParaRPr lang="fr-FR" dirty="0"/>
          </a:p>
          <a:p>
            <a:r>
              <a:rPr lang="fr-FR" dirty="0"/>
              <a:t>Situation non curative</a:t>
            </a:r>
          </a:p>
          <a:p>
            <a:pPr lvl="1"/>
            <a:r>
              <a:rPr lang="fr-FR" dirty="0"/>
              <a:t>Chirurgie à discuter en cas de lésion très symptomatique ou menaçant le pronostic vital</a:t>
            </a:r>
          </a:p>
          <a:p>
            <a:pPr lvl="1"/>
            <a:r>
              <a:rPr lang="fr-FR" dirty="0"/>
              <a:t>Radiothérapie stéréotaxique ou radiothérapie classique de l’encéphale en totalité (en fonction du nombre de lésions et du pronostic)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25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1A655D08-3D10-4407-99EC-A02C78A3C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070" y="139854"/>
            <a:ext cx="6468035" cy="617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93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573</Words>
  <Application>Microsoft Office PowerPoint</Application>
  <PresentationFormat>Grand écran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Tumeurs cérébrales</vt:lpstr>
      <vt:lpstr>Tumeurs cérébrales primitives</vt:lpstr>
      <vt:lpstr>Epidémiologie</vt:lpstr>
      <vt:lpstr>Présentation PowerPoint</vt:lpstr>
      <vt:lpstr>Prise en charge des glioblastomes</vt:lpstr>
      <vt:lpstr>Toxicité</vt:lpstr>
      <vt:lpstr>Métastases cérébrales</vt:lpstr>
      <vt:lpstr>Prise en charge thérapeutique</vt:lpstr>
      <vt:lpstr>Présentation PowerPoint</vt:lpstr>
      <vt:lpstr>Radiothérapie</vt:lpstr>
      <vt:lpstr>Toxicité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Tumeurs cérébrales</dc:title>
  <dc:creator>Claire MEYNARD</dc:creator>
  <cp:lastModifiedBy>Claire MEYNARD</cp:lastModifiedBy>
  <cp:revision>3</cp:revision>
  <dcterms:created xsi:type="dcterms:W3CDTF">2021-07-31T17:14:32Z</dcterms:created>
  <dcterms:modified xsi:type="dcterms:W3CDTF">2021-09-27T19:52:45Z</dcterms:modified>
</cp:coreProperties>
</file>