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59" r:id="rId12"/>
    <p:sldId id="270" r:id="rId13"/>
    <p:sldId id="260" r:id="rId14"/>
    <p:sldId id="27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14C0C-0356-48FE-9DC1-728B4D7C741D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6594C-20CF-4674-9E4E-2BB3C69D6B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39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6C03D859-69C2-4332-AD92-329B766C41FC}" type="slidenum">
              <a:rPr lang="fr-FR" sz="1200">
                <a:solidFill>
                  <a:schemeClr val="tx1"/>
                </a:solidFill>
                <a:latin typeface="Times" charset="0"/>
              </a:rPr>
              <a:pPr/>
              <a:t>12</a:t>
            </a:fld>
            <a:endParaRPr lang="fr-FR" sz="12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E516-1C57-40B9-9C79-3DCB0F25E5A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0A5-788F-460E-AA46-87C1BE5AD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0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E516-1C57-40B9-9C79-3DCB0F25E5A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0A5-788F-460E-AA46-87C1BE5AD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5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E516-1C57-40B9-9C79-3DCB0F25E5A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0A5-788F-460E-AA46-87C1BE5AD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06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E516-1C57-40B9-9C79-3DCB0F25E5A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0A5-788F-460E-AA46-87C1BE5AD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47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E516-1C57-40B9-9C79-3DCB0F25E5A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0A5-788F-460E-AA46-87C1BE5AD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84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E516-1C57-40B9-9C79-3DCB0F25E5A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0A5-788F-460E-AA46-87C1BE5AD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96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E516-1C57-40B9-9C79-3DCB0F25E5A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0A5-788F-460E-AA46-87C1BE5AD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50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E516-1C57-40B9-9C79-3DCB0F25E5A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0A5-788F-460E-AA46-87C1BE5AD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39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E516-1C57-40B9-9C79-3DCB0F25E5A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0A5-788F-460E-AA46-87C1BE5AD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1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E516-1C57-40B9-9C79-3DCB0F25E5A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0A5-788F-460E-AA46-87C1BE5AD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93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E516-1C57-40B9-9C79-3DCB0F25E5A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0A5-788F-460E-AA46-87C1BE5AD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98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E516-1C57-40B9-9C79-3DCB0F25E5A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040A5-788F-460E-AA46-87C1BE5AD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54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Calibri Light" pitchFamily="34" charset="0"/>
              </a:rPr>
              <a:t>Recherche en radiothérapie </a:t>
            </a:r>
            <a:endParaRPr lang="fr-FR" dirty="0">
              <a:latin typeface="Calibri Light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Calibri Light" pitchFamily="34" charset="0"/>
              </a:rPr>
              <a:t>Jean-Emmanuel Bibault</a:t>
            </a:r>
            <a:endParaRPr lang="fr-FR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10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Calibri Light" pitchFamily="34" charset="0"/>
              </a:rPr>
              <a:t>Recherche clinique</a:t>
            </a:r>
            <a:endParaRPr lang="fr-FR" dirty="0">
              <a:latin typeface="Calibri Light" pitchFamily="34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08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 Light" pitchFamily="34" charset="0"/>
              </a:rPr>
              <a:t>Essais cliniques</a:t>
            </a:r>
            <a:endParaRPr lang="fr-FR" dirty="0">
              <a:latin typeface="Calibri Ligh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alibri Light" pitchFamily="34" charset="0"/>
              </a:rPr>
              <a:t>Réalisation d’études pour comparer :</a:t>
            </a:r>
          </a:p>
          <a:p>
            <a:pPr lvl="1"/>
            <a:r>
              <a:rPr lang="fr-FR" dirty="0" smtClean="0">
                <a:latin typeface="Calibri Light" pitchFamily="34" charset="0"/>
              </a:rPr>
              <a:t>Différentes techniques de radiothérapie</a:t>
            </a:r>
          </a:p>
          <a:p>
            <a:pPr lvl="1"/>
            <a:r>
              <a:rPr lang="fr-FR" dirty="0" smtClean="0">
                <a:latin typeface="Calibri Light" pitchFamily="34" charset="0"/>
              </a:rPr>
              <a:t>Différentes doses, rythmes d’administration</a:t>
            </a:r>
          </a:p>
          <a:p>
            <a:endParaRPr lang="fr-FR" dirty="0">
              <a:latin typeface="Calibri Light" pitchFamily="34" charset="0"/>
            </a:endParaRPr>
          </a:p>
          <a:p>
            <a:r>
              <a:rPr lang="fr-FR" dirty="0" smtClean="0">
                <a:latin typeface="Calibri Light" pitchFamily="34" charset="0"/>
              </a:rPr>
              <a:t>Radiothérapie vs chirurgie</a:t>
            </a:r>
          </a:p>
          <a:p>
            <a:r>
              <a:rPr lang="fr-FR" dirty="0" smtClean="0">
                <a:latin typeface="Calibri Light" pitchFamily="34" charset="0"/>
              </a:rPr>
              <a:t>Radiothérapie vs </a:t>
            </a:r>
            <a:r>
              <a:rPr lang="fr-FR" dirty="0" err="1" smtClean="0">
                <a:latin typeface="Calibri Light" pitchFamily="34" charset="0"/>
              </a:rPr>
              <a:t>radiochimiothérapie</a:t>
            </a:r>
            <a:endParaRPr lang="fr-FR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2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Object 1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51060109"/>
              </p:ext>
            </p:extLst>
          </p:nvPr>
        </p:nvGraphicFramePr>
        <p:xfrm>
          <a:off x="4635500" y="1816432"/>
          <a:ext cx="3810000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Image" r:id="rId4" imgW="4038095" imgH="3161905" progId="Photoshop.Image.8">
                  <p:embed/>
                </p:oleObj>
              </mc:Choice>
              <mc:Fallback>
                <p:oleObj name="Image" r:id="rId4" imgW="4038095" imgH="3161905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1816432"/>
                        <a:ext cx="3810000" cy="298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" name="Object 1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9161351"/>
              </p:ext>
            </p:extLst>
          </p:nvPr>
        </p:nvGraphicFramePr>
        <p:xfrm>
          <a:off x="347134" y="1816432"/>
          <a:ext cx="3815644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Image" r:id="rId6" imgW="4012698" imgH="3123810" progId="Photoshop.Image.8">
                  <p:embed/>
                </p:oleObj>
              </mc:Choice>
              <mc:Fallback>
                <p:oleObj name="Image" r:id="rId6" imgW="4012698" imgH="3123810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34" y="1816432"/>
                        <a:ext cx="3815644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2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80205489"/>
              </p:ext>
            </p:extLst>
          </p:nvPr>
        </p:nvGraphicFramePr>
        <p:xfrm>
          <a:off x="8620478" y="2391107"/>
          <a:ext cx="523522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Image" r:id="rId8" imgW="711111" imgH="2692063" progId="Photoshop.Image.8">
                  <p:embed/>
                </p:oleObj>
              </mc:Choice>
              <mc:Fallback>
                <p:oleObj name="Image" r:id="rId8" imgW="711111" imgH="2692063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478" y="2391107"/>
                        <a:ext cx="523522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05" name="Text Box 25"/>
          <p:cNvSpPr txBox="1">
            <a:spLocks noChangeArrowheads="1"/>
          </p:cNvSpPr>
          <p:nvPr/>
        </p:nvSpPr>
        <p:spPr bwMode="auto">
          <a:xfrm>
            <a:off x="6108701" y="5416882"/>
            <a:ext cx="680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latin typeface="Calibri Light" pitchFamily="34" charset="0"/>
                <a:ea typeface="ＭＳ Ｐゴシック" charset="0"/>
              </a:rPr>
              <a:t>RCMI</a:t>
            </a:r>
          </a:p>
        </p:txBody>
      </p:sp>
      <p:sp>
        <p:nvSpPr>
          <p:cNvPr id="148506" name="Text Box 26"/>
          <p:cNvSpPr txBox="1">
            <a:spLocks noChangeArrowheads="1"/>
          </p:cNvSpPr>
          <p:nvPr/>
        </p:nvSpPr>
        <p:spPr bwMode="auto">
          <a:xfrm>
            <a:off x="1923345" y="5435932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latin typeface="Calibri Light" pitchFamily="34" charset="0"/>
                <a:ea typeface="ＭＳ Ｐゴシック" charset="0"/>
              </a:rPr>
              <a:t>3D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Calibri Light" pitchFamily="34" charset="0"/>
              </a:rPr>
              <a:t>Différentes techniques</a:t>
            </a:r>
            <a:endParaRPr lang="fr-FR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libri Light" pitchFamily="34" charset="0"/>
              </a:rPr>
              <a:t>Association traitements systémiques</a:t>
            </a:r>
            <a:endParaRPr lang="fr-FR" dirty="0">
              <a:latin typeface="Calibri Ligh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alibri Light" pitchFamily="34" charset="0"/>
              </a:rPr>
              <a:t>Evaluer l’intérêt de chimiothérapie concomitante ou adjuvante</a:t>
            </a:r>
          </a:p>
          <a:p>
            <a:endParaRPr lang="fr-FR" dirty="0">
              <a:latin typeface="Calibri Light" pitchFamily="34" charset="0"/>
            </a:endParaRPr>
          </a:p>
          <a:p>
            <a:r>
              <a:rPr lang="fr-FR" dirty="0" smtClean="0">
                <a:latin typeface="Calibri Light" pitchFamily="34" charset="0"/>
              </a:rPr>
              <a:t>Mais aussi avec de nouvelles molécules :</a:t>
            </a:r>
          </a:p>
          <a:p>
            <a:pPr lvl="1"/>
            <a:r>
              <a:rPr lang="fr-FR" dirty="0" smtClean="0">
                <a:latin typeface="Calibri Light" pitchFamily="34" charset="0"/>
              </a:rPr>
              <a:t>Thérapies ciblées</a:t>
            </a:r>
          </a:p>
          <a:p>
            <a:pPr lvl="1"/>
            <a:r>
              <a:rPr lang="fr-FR" dirty="0" smtClean="0">
                <a:latin typeface="Calibri Light" pitchFamily="34" charset="0"/>
              </a:rPr>
              <a:t>Immunothérapie (effet </a:t>
            </a:r>
            <a:r>
              <a:rPr lang="fr-FR" dirty="0" err="1" smtClean="0">
                <a:latin typeface="Calibri Light" pitchFamily="34" charset="0"/>
              </a:rPr>
              <a:t>abscopal</a:t>
            </a:r>
            <a:r>
              <a:rPr lang="fr-FR" dirty="0">
                <a:latin typeface="Calibri Light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408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 Light" pitchFamily="34" charset="0"/>
              </a:rPr>
              <a:t>Intelligence Artificielle</a:t>
            </a:r>
            <a:endParaRPr lang="fr-FR" dirty="0">
              <a:latin typeface="Calibri Ligh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alibri Light" pitchFamily="34" charset="0"/>
              </a:rPr>
              <a:t>Discipline liée au développement technologique</a:t>
            </a:r>
          </a:p>
          <a:p>
            <a:endParaRPr lang="fr-FR" dirty="0">
              <a:latin typeface="Calibri Light" pitchFamily="34" charset="0"/>
            </a:endParaRPr>
          </a:p>
          <a:p>
            <a:r>
              <a:rPr lang="fr-FR" dirty="0" smtClean="0">
                <a:latin typeface="Calibri Light" pitchFamily="34" charset="0"/>
              </a:rPr>
              <a:t>Avènement du machine </a:t>
            </a:r>
            <a:r>
              <a:rPr lang="fr-FR" dirty="0" err="1" smtClean="0">
                <a:latin typeface="Calibri Light" pitchFamily="34" charset="0"/>
              </a:rPr>
              <a:t>learning</a:t>
            </a:r>
            <a:endParaRPr lang="fr-FR" dirty="0" smtClean="0">
              <a:latin typeface="Calibri Light" pitchFamily="34" charset="0"/>
            </a:endParaRPr>
          </a:p>
          <a:p>
            <a:endParaRPr lang="fr-FR" dirty="0">
              <a:latin typeface="Calibri Light" pitchFamily="34" charset="0"/>
            </a:endParaRPr>
          </a:p>
          <a:p>
            <a:r>
              <a:rPr lang="fr-FR" dirty="0" smtClean="0">
                <a:latin typeface="Calibri Light" pitchFamily="34" charset="0"/>
              </a:rPr>
              <a:t>Evaluer la place de l’Intelligence Artificielle :  </a:t>
            </a:r>
          </a:p>
          <a:p>
            <a:pPr lvl="1"/>
            <a:r>
              <a:rPr lang="fr-FR" dirty="0" smtClean="0">
                <a:latin typeface="Calibri Light" pitchFamily="34" charset="0"/>
              </a:rPr>
              <a:t>Automatisation de la préparation du traitement</a:t>
            </a:r>
          </a:p>
          <a:p>
            <a:pPr lvl="1"/>
            <a:r>
              <a:rPr lang="fr-FR" dirty="0" smtClean="0">
                <a:latin typeface="Calibri Light" pitchFamily="34" charset="0"/>
              </a:rPr>
              <a:t>Prédiction et personnalisation</a:t>
            </a:r>
          </a:p>
          <a:p>
            <a:endParaRPr lang="fr-FR" dirty="0">
              <a:latin typeface="Calibri Light" pitchFamily="34" charset="0"/>
            </a:endParaRPr>
          </a:p>
        </p:txBody>
      </p:sp>
      <p:sp>
        <p:nvSpPr>
          <p:cNvPr id="4" name="AutoShape 2" descr="https://wikimediafoundation.org/wp-content/uploads/2018/08/artificial-intelligence-2228610_1920.jpg?w=1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1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Calibri Light" pitchFamily="34" charset="0"/>
              </a:rPr>
              <a:t>Recherche fondamentale &amp; </a:t>
            </a:r>
            <a:r>
              <a:rPr lang="fr-FR" dirty="0" err="1" smtClean="0">
                <a:latin typeface="Calibri Light" pitchFamily="34" charset="0"/>
              </a:rPr>
              <a:t>translationnelle</a:t>
            </a:r>
            <a:endParaRPr lang="fr-FR" dirty="0">
              <a:latin typeface="Calibri Light" pitchFamily="34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08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Calibri Light" pitchFamily="34" charset="0"/>
              </a:rPr>
              <a:t>Radiophysique</a:t>
            </a:r>
            <a:endParaRPr lang="fr-FR" dirty="0">
              <a:latin typeface="Calibri Ligh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latin typeface="Calibri Light" pitchFamily="34" charset="0"/>
              </a:rPr>
              <a:t>Etude des mécanismes physiques d’interactions entre les radiations ionisantes et la matière</a:t>
            </a:r>
          </a:p>
          <a:p>
            <a:endParaRPr lang="fr-FR" dirty="0">
              <a:latin typeface="Calibri Light" pitchFamily="34" charset="0"/>
            </a:endParaRPr>
          </a:p>
          <a:p>
            <a:r>
              <a:rPr lang="fr-FR" dirty="0" smtClean="0">
                <a:latin typeface="Calibri Light" pitchFamily="34" charset="0"/>
              </a:rPr>
              <a:t>En fonction du type de radiations</a:t>
            </a:r>
          </a:p>
          <a:p>
            <a:endParaRPr lang="fr-FR" dirty="0">
              <a:latin typeface="Calibri Light" pitchFamily="34" charset="0"/>
            </a:endParaRPr>
          </a:p>
          <a:p>
            <a:r>
              <a:rPr lang="fr-FR" dirty="0" smtClean="0">
                <a:latin typeface="Calibri Light" pitchFamily="34" charset="0"/>
              </a:rPr>
              <a:t>Explorer et valider de nouvelles modalités :</a:t>
            </a:r>
          </a:p>
          <a:p>
            <a:pPr lvl="1"/>
            <a:r>
              <a:rPr lang="fr-FR" dirty="0" smtClean="0">
                <a:latin typeface="Calibri Light" pitchFamily="34" charset="0"/>
              </a:rPr>
              <a:t>IMRT et RT en conditions stéréotaxiques</a:t>
            </a:r>
          </a:p>
          <a:p>
            <a:pPr lvl="1"/>
            <a:r>
              <a:rPr lang="fr-FR" dirty="0" smtClean="0">
                <a:latin typeface="Calibri Light" pitchFamily="34" charset="0"/>
              </a:rPr>
              <a:t>FLASH RT</a:t>
            </a:r>
            <a:endParaRPr lang="fr-FR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3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97ABBC"/>
              </a:buClr>
              <a:buFont typeface="Raleway"/>
              <a:buNone/>
            </a:pPr>
            <a:r>
              <a:rPr lang="fr-FR" altLang="fr-FR" sz="3600" dirty="0" smtClean="0">
                <a:latin typeface="Calibri Light" pitchFamily="34" charset="0"/>
                <a:ea typeface="Raleway"/>
                <a:cs typeface="Raleway"/>
                <a:sym typeface="Raleway"/>
              </a:rPr>
              <a:t>Radiations ionisantes</a:t>
            </a:r>
          </a:p>
        </p:txBody>
      </p:sp>
      <p:sp>
        <p:nvSpPr>
          <p:cNvPr id="26627" name="Rectangle 3"/>
          <p:cNvSpPr txBox="1"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r>
              <a:rPr lang="fr-FR" altLang="fr-FR" sz="30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Ondes électromagnétiques </a:t>
            </a:r>
          </a:p>
          <a:p>
            <a:pPr lvl="1"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r>
              <a:rPr lang="fr-FR" altLang="fr-FR" sz="24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Photons </a:t>
            </a:r>
            <a:endParaRPr lang="fr-FR" altLang="fr-FR" sz="2400" dirty="0">
              <a:solidFill>
                <a:schemeClr val="tx1"/>
              </a:solidFill>
              <a:latin typeface="Calibri Light" pitchFamily="34" charset="0"/>
              <a:ea typeface="Lato"/>
              <a:cs typeface="Lato"/>
              <a:sym typeface="Lato"/>
            </a:endParaRPr>
          </a:p>
          <a:p>
            <a:pPr lvl="2"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r>
              <a:rPr lang="fr-FR" altLang="fr-FR" sz="24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Indirectement ionisants</a:t>
            </a:r>
          </a:p>
          <a:p>
            <a:pPr lvl="2"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r>
              <a:rPr lang="fr-FR" altLang="fr-FR" sz="24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La dose qu'ils distribuent décroît de façon exponentielle</a:t>
            </a:r>
          </a:p>
          <a:p>
            <a:pPr marL="0" indent="0" eaLnBrk="1" hangingPunct="1">
              <a:spcBef>
                <a:spcPts val="600"/>
              </a:spcBef>
              <a:buClr>
                <a:srgbClr val="677480"/>
              </a:buClr>
              <a:buFont typeface="Lato"/>
              <a:buChar char="▷"/>
            </a:pPr>
            <a:endParaRPr lang="fr-FR" altLang="fr-FR" sz="3000" dirty="0" smtClean="0">
              <a:solidFill>
                <a:schemeClr val="tx1"/>
              </a:solidFill>
              <a:latin typeface="Calibri Light" pitchFamily="34" charset="0"/>
              <a:ea typeface="Lato"/>
              <a:cs typeface="Lato"/>
              <a:sym typeface="Lato"/>
            </a:endParaRPr>
          </a:p>
          <a:p>
            <a:pPr marL="0" indent="0" eaLnBrk="1" hangingPunct="1">
              <a:spcBef>
                <a:spcPts val="600"/>
              </a:spcBef>
              <a:buClr>
                <a:srgbClr val="677480"/>
              </a:buClr>
              <a:buFont typeface="Lato"/>
              <a:buChar char="▷"/>
            </a:pPr>
            <a:endParaRPr lang="fr-FR" altLang="fr-FR" sz="3000" dirty="0" smtClean="0">
              <a:solidFill>
                <a:schemeClr val="tx1"/>
              </a:solidFill>
              <a:latin typeface="Calibri Light" pitchFamily="34" charset="0"/>
              <a:ea typeface="Lato"/>
              <a:cs typeface="Lato"/>
              <a:sym typeface="Lato"/>
            </a:endParaRPr>
          </a:p>
          <a:p>
            <a:pPr eaLnBrk="1" hangingPunct="1"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r>
              <a:rPr lang="fr-FR" altLang="fr-FR" sz="30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Corpuscules chargées d'énergie</a:t>
            </a:r>
          </a:p>
          <a:p>
            <a:pPr lvl="1"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r>
              <a:rPr lang="fr-FR" altLang="fr-FR" sz="24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Electrons</a:t>
            </a:r>
            <a:endParaRPr lang="fr-FR" altLang="fr-FR" sz="2400" dirty="0">
              <a:solidFill>
                <a:schemeClr val="tx1"/>
              </a:solidFill>
              <a:latin typeface="Calibri Light" pitchFamily="34" charset="0"/>
              <a:ea typeface="Lato"/>
              <a:cs typeface="Lato"/>
              <a:sym typeface="Lato"/>
            </a:endParaRPr>
          </a:p>
          <a:p>
            <a:pPr lvl="2"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r>
              <a:rPr lang="fr-FR" altLang="fr-FR" sz="2400" dirty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D</a:t>
            </a:r>
            <a:r>
              <a:rPr lang="fr-FR" altLang="fr-FR" sz="24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irectement ionisants</a:t>
            </a:r>
          </a:p>
          <a:p>
            <a:pPr lvl="2"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r>
              <a:rPr lang="fr-FR" altLang="fr-FR" sz="2400" dirty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A</a:t>
            </a:r>
            <a:r>
              <a:rPr lang="fr-FR" altLang="fr-FR" sz="24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gissent surtout en superficie</a:t>
            </a:r>
          </a:p>
          <a:p>
            <a:pPr lvl="1"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r>
              <a:rPr lang="fr-FR" altLang="fr-FR" sz="24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Protons</a:t>
            </a:r>
          </a:p>
          <a:p>
            <a:pPr lvl="1"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r>
              <a:rPr lang="fr-FR" altLang="fr-FR" sz="24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Ions carbone</a:t>
            </a:r>
          </a:p>
        </p:txBody>
      </p:sp>
    </p:spTree>
    <p:extLst>
      <p:ext uri="{BB962C8B-B14F-4D97-AF65-F5344CB8AC3E}">
        <p14:creationId xmlns:p14="http://schemas.microsoft.com/office/powerpoint/2010/main" val="4208883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 Light" pitchFamily="34" charset="0"/>
              </a:rPr>
              <a:t>Radiobiologie</a:t>
            </a:r>
            <a:endParaRPr lang="fr-FR" dirty="0">
              <a:latin typeface="Calibri Ligh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latin typeface="Calibri Light" pitchFamily="34" charset="0"/>
              </a:rPr>
              <a:t>Etude des mécanismes biologiques de réponse aux radiations ionisantes</a:t>
            </a:r>
          </a:p>
          <a:p>
            <a:endParaRPr lang="fr-FR" dirty="0" smtClean="0">
              <a:latin typeface="Calibri Light" pitchFamily="34" charset="0"/>
            </a:endParaRPr>
          </a:p>
          <a:p>
            <a:r>
              <a:rPr lang="fr-FR" dirty="0" smtClean="0">
                <a:latin typeface="Calibri Light" pitchFamily="34" charset="0"/>
              </a:rPr>
              <a:t>Comprendre l’effet de la radiothérapie sur les tissus</a:t>
            </a:r>
          </a:p>
          <a:p>
            <a:endParaRPr lang="fr-FR" dirty="0">
              <a:latin typeface="Calibri Light" pitchFamily="34" charset="0"/>
            </a:endParaRPr>
          </a:p>
          <a:p>
            <a:r>
              <a:rPr lang="fr-FR" dirty="0" smtClean="0">
                <a:latin typeface="Calibri Light" pitchFamily="34" charset="0"/>
              </a:rPr>
              <a:t>Caractérisation des cascades moléculaires impliquées dans la réparation de l’ADN, le rôle de l’immunité dans la mort cellulaire</a:t>
            </a:r>
            <a:endParaRPr lang="fr-FR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97ABBC"/>
              </a:buClr>
              <a:buFont typeface="Raleway"/>
              <a:buNone/>
            </a:pPr>
            <a:r>
              <a:rPr lang="fr-FR" altLang="fr-FR" sz="3600" smtClean="0">
                <a:latin typeface="Calibri Light" pitchFamily="34" charset="0"/>
                <a:ea typeface="Raleway"/>
                <a:cs typeface="Raleway"/>
                <a:sym typeface="Raleway"/>
              </a:rPr>
              <a:t>Effets des radiations sur l’ADN</a:t>
            </a:r>
          </a:p>
        </p:txBody>
      </p:sp>
      <p:sp>
        <p:nvSpPr>
          <p:cNvPr id="29699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301625" y="1527175"/>
            <a:ext cx="5413375" cy="4973638"/>
          </a:xfrm>
        </p:spPr>
        <p:txBody>
          <a:bodyPr>
            <a:normAutofit lnSpcReduction="10000"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r>
              <a:rPr lang="fr-FR" altLang="fr-FR" sz="30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Ruptures de brins simples ou doubles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endParaRPr lang="fr-FR" altLang="fr-FR" sz="3000" dirty="0">
              <a:solidFill>
                <a:schemeClr val="tx1"/>
              </a:solidFill>
              <a:latin typeface="Calibri Light" pitchFamily="34" charset="0"/>
              <a:ea typeface="Lato"/>
              <a:cs typeface="Lato"/>
              <a:sym typeface="Lato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r>
              <a:rPr lang="fr-FR" altLang="fr-FR" sz="30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Altérations des bases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endParaRPr lang="fr-FR" altLang="fr-FR" sz="3000" dirty="0" smtClean="0">
              <a:solidFill>
                <a:schemeClr val="tx1"/>
              </a:solidFill>
              <a:latin typeface="Calibri Light" pitchFamily="34" charset="0"/>
              <a:ea typeface="Lato"/>
              <a:cs typeface="Lato"/>
              <a:sym typeface="Lato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r>
              <a:rPr lang="fr-FR" altLang="fr-FR" sz="3000" dirty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D</a:t>
            </a:r>
            <a:r>
              <a:rPr lang="fr-FR" altLang="fr-FR" sz="30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estruction des sucres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endParaRPr lang="fr-FR" altLang="fr-FR" sz="3000" dirty="0" smtClean="0">
              <a:solidFill>
                <a:schemeClr val="tx1"/>
              </a:solidFill>
              <a:latin typeface="Calibri Light" pitchFamily="34" charset="0"/>
              <a:ea typeface="Lato"/>
              <a:cs typeface="Lato"/>
              <a:sym typeface="Lato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r>
              <a:rPr lang="fr-FR" altLang="fr-FR" sz="3000" dirty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P</a:t>
            </a:r>
            <a:r>
              <a:rPr lang="fr-FR" altLang="fr-FR" sz="30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ontages et formations de dimères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endParaRPr lang="fr-FR" altLang="fr-FR" sz="3000" dirty="0" smtClean="0">
              <a:solidFill>
                <a:schemeClr val="tx1"/>
              </a:solidFill>
              <a:latin typeface="Calibri Light" pitchFamily="34" charset="0"/>
              <a:ea typeface="Lato"/>
              <a:cs typeface="Lato"/>
              <a:sym typeface="Lato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r>
              <a:rPr lang="fr-FR" altLang="fr-FR" sz="3000" dirty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C</a:t>
            </a:r>
            <a:r>
              <a:rPr lang="fr-FR" altLang="fr-FR" sz="30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assures chromosomiques ou translocations</a:t>
            </a:r>
          </a:p>
        </p:txBody>
      </p:sp>
      <p:pic>
        <p:nvPicPr>
          <p:cNvPr id="29700" name="Picture 4" descr="effet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657350"/>
            <a:ext cx="29654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1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ort cellul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76" y="755104"/>
            <a:ext cx="6934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888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357188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/>
            </a:pPr>
            <a:r>
              <a:rPr lang="fr-FR" sz="2400" dirty="0">
                <a:latin typeface="Calibri Light" pitchFamily="34" charset="0"/>
                <a:ea typeface="Raleway"/>
                <a:cs typeface="Raleway"/>
                <a:sym typeface="Raleway"/>
              </a:rPr>
              <a:t>R</a:t>
            </a:r>
            <a:r>
              <a:rPr lang="fr-FR" sz="2400" dirty="0" smtClean="0">
                <a:latin typeface="Calibri Light" pitchFamily="34" charset="0"/>
                <a:ea typeface="Raleway"/>
                <a:cs typeface="Raleway"/>
                <a:sym typeface="Raleway"/>
              </a:rPr>
              <a:t>estauration cellulaire</a:t>
            </a:r>
          </a:p>
        </p:txBody>
      </p:sp>
      <p:sp>
        <p:nvSpPr>
          <p:cNvPr id="31747" name="Rectangle 3"/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r>
              <a:rPr lang="fr-FR" altLang="fr-FR" sz="30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Réparation des lésions de l’ADN par mécanismes enzymatiques </a:t>
            </a:r>
          </a:p>
          <a:p>
            <a:pPr eaLnBrk="1" hangingPunct="1"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r>
              <a:rPr lang="fr-FR" altLang="fr-FR" sz="30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Restauration des lésions </a:t>
            </a:r>
            <a:r>
              <a:rPr lang="fr-FR" altLang="fr-FR" sz="3000" dirty="0" err="1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subléthales</a:t>
            </a:r>
            <a:endParaRPr lang="fr-FR" altLang="fr-FR" sz="3000" dirty="0" smtClean="0">
              <a:solidFill>
                <a:schemeClr val="tx1"/>
              </a:solidFill>
              <a:latin typeface="Calibri Light" pitchFamily="34" charset="0"/>
              <a:ea typeface="Lato"/>
              <a:cs typeface="Lato"/>
              <a:sym typeface="Lato"/>
            </a:endParaRPr>
          </a:p>
          <a:p>
            <a:pPr marL="0" lvl="1" indent="0" eaLnBrk="1" hangingPunct="1">
              <a:spcBef>
                <a:spcPts val="475"/>
              </a:spcBef>
              <a:buClr>
                <a:srgbClr val="677480"/>
              </a:buClr>
              <a:buFont typeface="Lato"/>
              <a:buNone/>
            </a:pPr>
            <a:endParaRPr lang="fr-FR" altLang="fr-FR" sz="2400" dirty="0" smtClean="0">
              <a:solidFill>
                <a:schemeClr val="tx1"/>
              </a:solidFill>
              <a:latin typeface="Calibri Light" pitchFamily="34" charset="0"/>
              <a:ea typeface="Lato"/>
              <a:cs typeface="Lato"/>
              <a:sym typeface="Lato"/>
            </a:endParaRPr>
          </a:p>
          <a:p>
            <a:pPr marL="0" lvl="1" indent="0" eaLnBrk="1" hangingPunct="1">
              <a:spcBef>
                <a:spcPts val="475"/>
              </a:spcBef>
              <a:buClr>
                <a:srgbClr val="677480"/>
              </a:buClr>
              <a:buFont typeface="Lato"/>
              <a:buNone/>
            </a:pPr>
            <a:r>
              <a:rPr lang="fr-FR" altLang="fr-FR" sz="2400" dirty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	</a:t>
            </a:r>
            <a:r>
              <a:rPr lang="fr-FR" altLang="fr-FR" sz="24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	cellules saines &gt;&gt; cellules cancéreuses</a:t>
            </a:r>
          </a:p>
          <a:p>
            <a:pPr marL="0" indent="0" eaLnBrk="1" hangingPunct="1">
              <a:spcBef>
                <a:spcPts val="600"/>
              </a:spcBef>
              <a:buClr>
                <a:srgbClr val="677480"/>
              </a:buClr>
              <a:buFont typeface="Lato"/>
              <a:buChar char="▷"/>
            </a:pPr>
            <a:endParaRPr lang="fr-FR" altLang="fr-FR" sz="3000" dirty="0" smtClean="0">
              <a:solidFill>
                <a:schemeClr val="tx1"/>
              </a:solidFill>
              <a:latin typeface="Calibri Light" pitchFamily="34" charset="0"/>
              <a:ea typeface="Lato"/>
              <a:cs typeface="Lato"/>
              <a:sym typeface="Lato"/>
            </a:endParaRPr>
          </a:p>
          <a:p>
            <a:pPr eaLnBrk="1" hangingPunct="1">
              <a:spcBef>
                <a:spcPts val="600"/>
              </a:spcBef>
              <a:buClr>
                <a:srgbClr val="677480"/>
              </a:buClr>
              <a:buFontTx/>
              <a:buChar char="-"/>
            </a:pPr>
            <a:r>
              <a:rPr lang="fr-FR" altLang="fr-FR" sz="3000" dirty="0" smtClean="0">
                <a:solidFill>
                  <a:schemeClr val="tx1"/>
                </a:solidFill>
                <a:latin typeface="Calibri Light" pitchFamily="34" charset="0"/>
                <a:ea typeface="Lato"/>
                <a:cs typeface="Lato"/>
                <a:sym typeface="Lato"/>
              </a:rPr>
              <a:t>Fractionnement =&gt; effet différentiel</a:t>
            </a:r>
          </a:p>
          <a:p>
            <a:pPr marL="0" indent="0" eaLnBrk="1" hangingPunct="1">
              <a:spcBef>
                <a:spcPts val="600"/>
              </a:spcBef>
              <a:buClr>
                <a:srgbClr val="677480"/>
              </a:buClr>
              <a:buNone/>
            </a:pPr>
            <a:endParaRPr lang="fr-FR" altLang="fr-FR" sz="3000" dirty="0" smtClean="0">
              <a:solidFill>
                <a:schemeClr val="tx1"/>
              </a:solidFill>
              <a:latin typeface="Calibri Light" pitchFamily="34" charset="0"/>
              <a:ea typeface="Lato"/>
              <a:cs typeface="Lato"/>
              <a:sym typeface="Lato"/>
            </a:endParaRPr>
          </a:p>
          <a:p>
            <a:pPr marL="0" indent="0" eaLnBrk="1" hangingPunct="1">
              <a:spcBef>
                <a:spcPts val="600"/>
              </a:spcBef>
              <a:buClr>
                <a:srgbClr val="677480"/>
              </a:buClr>
              <a:buFont typeface="Lato"/>
              <a:buChar char="▷"/>
            </a:pPr>
            <a:endParaRPr lang="fr-FR" altLang="fr-FR" sz="3000" dirty="0" smtClean="0">
              <a:solidFill>
                <a:schemeClr val="tx1"/>
              </a:solidFill>
              <a:latin typeface="Calibri Light" pitchFamily="34" charset="0"/>
              <a:ea typeface="Lato"/>
              <a:cs typeface="Lato"/>
              <a:sym typeface="Lato"/>
            </a:endParaRPr>
          </a:p>
          <a:p>
            <a:pPr marL="0" indent="0" eaLnBrk="1" hangingPunct="1">
              <a:spcBef>
                <a:spcPts val="600"/>
              </a:spcBef>
              <a:buClr>
                <a:srgbClr val="677480"/>
              </a:buClr>
              <a:buFont typeface="Lato"/>
              <a:buChar char="▷"/>
            </a:pPr>
            <a:endParaRPr lang="fr-FR" altLang="fr-FR" sz="3000" dirty="0" smtClean="0">
              <a:solidFill>
                <a:schemeClr val="tx1"/>
              </a:solidFill>
              <a:latin typeface="Calibri Light" pitchFamily="34" charset="0"/>
              <a:ea typeface="Lato"/>
              <a:cs typeface="Lato"/>
              <a:sym typeface="Lato"/>
            </a:endParaRPr>
          </a:p>
          <a:p>
            <a:pPr marL="0" indent="0" eaLnBrk="1" hangingPunct="1">
              <a:spcBef>
                <a:spcPts val="600"/>
              </a:spcBef>
              <a:buClr>
                <a:srgbClr val="677480"/>
              </a:buClr>
              <a:buFont typeface="Lato"/>
              <a:buChar char="▷"/>
            </a:pPr>
            <a:endParaRPr lang="fr-FR" altLang="fr-FR" sz="3000" dirty="0" smtClean="0">
              <a:solidFill>
                <a:schemeClr val="tx1"/>
              </a:solidFill>
              <a:latin typeface="Calibri Light" pitchFamily="34" charset="0"/>
              <a:ea typeface="Lato"/>
              <a:cs typeface="Lato"/>
              <a:sym typeface="Lato"/>
            </a:endParaRPr>
          </a:p>
          <a:p>
            <a:pPr marL="0" indent="0" eaLnBrk="1" hangingPunct="1">
              <a:spcBef>
                <a:spcPts val="600"/>
              </a:spcBef>
              <a:buClr>
                <a:srgbClr val="677480"/>
              </a:buClr>
              <a:buFont typeface="Lato"/>
              <a:buChar char="▷"/>
            </a:pPr>
            <a:endParaRPr lang="fr-FR" altLang="fr-FR" sz="3000" dirty="0" smtClean="0">
              <a:solidFill>
                <a:schemeClr val="tx1"/>
              </a:solidFill>
              <a:latin typeface="Calibri Light" pitchFamily="34" charset="0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33641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43390"/>
              </p:ext>
            </p:extLst>
          </p:nvPr>
        </p:nvGraphicFramePr>
        <p:xfrm>
          <a:off x="1547813" y="1778000"/>
          <a:ext cx="6910387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6030356" imgH="3305744" progId="Word.Document.8">
                  <p:embed/>
                </p:oleObj>
              </mc:Choice>
              <mc:Fallback>
                <p:oleObj name="Document" r:id="rId4" imgW="6030356" imgH="33057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778000"/>
                        <a:ext cx="6910387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997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228</Words>
  <Application>Microsoft Office PowerPoint</Application>
  <PresentationFormat>Affichage à l'écran (4:3)</PresentationFormat>
  <Paragraphs>76</Paragraphs>
  <Slides>14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Thème Office</vt:lpstr>
      <vt:lpstr>Document</vt:lpstr>
      <vt:lpstr>Image</vt:lpstr>
      <vt:lpstr>Recherche en radiothérapie </vt:lpstr>
      <vt:lpstr>Recherche fondamentale &amp; translationnelle</vt:lpstr>
      <vt:lpstr>Radiophysique</vt:lpstr>
      <vt:lpstr>Radiations ionisantes</vt:lpstr>
      <vt:lpstr>Radiobiologie</vt:lpstr>
      <vt:lpstr>Effets des radiations sur l’ADN</vt:lpstr>
      <vt:lpstr>Présentation PowerPoint</vt:lpstr>
      <vt:lpstr>Restauration cellulaire</vt:lpstr>
      <vt:lpstr>Présentation PowerPoint</vt:lpstr>
      <vt:lpstr>Recherche clinique</vt:lpstr>
      <vt:lpstr>Essais cliniques</vt:lpstr>
      <vt:lpstr>Présentation PowerPoint</vt:lpstr>
      <vt:lpstr>Association traitements systémiques</vt:lpstr>
      <vt:lpstr>Intelligence Artificielle</vt:lpstr>
    </vt:vector>
  </TitlesOfParts>
  <Company>HUPO (APHP)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Recherche en radiothérapie</dc:title>
  <dc:creator>BIBAULT Jean-Emmanuel</dc:creator>
  <cp:lastModifiedBy>BIBAULT Jean-Emmanuel</cp:lastModifiedBy>
  <cp:revision>6</cp:revision>
  <dcterms:created xsi:type="dcterms:W3CDTF">2021-06-10T07:00:36Z</dcterms:created>
  <dcterms:modified xsi:type="dcterms:W3CDTF">2021-06-28T10:03:08Z</dcterms:modified>
</cp:coreProperties>
</file>