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2" r:id="rId6"/>
    <p:sldId id="261" r:id="rId7"/>
    <p:sldId id="260"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B4C266-40F5-44AB-86E1-1538881E5C0F}" v="2" dt="2021-07-11T17:16:49.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notesViewPr>
    <p:cSldViewPr snapToGrid="0">
      <p:cViewPr>
        <p:scale>
          <a:sx n="130" d="100"/>
          <a:sy n="130" d="100"/>
        </p:scale>
        <p:origin x="1752" y="-237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durdux" userId="2fc0f638bd65fe6d" providerId="LiveId" clId="{D1B4C266-40F5-44AB-86E1-1538881E5C0F}"/>
    <pc:docChg chg="custSel addSld modSld">
      <pc:chgData name="catherine durdux" userId="2fc0f638bd65fe6d" providerId="LiveId" clId="{D1B4C266-40F5-44AB-86E1-1538881E5C0F}" dt="2021-07-11T17:43:46.255" v="4433" actId="20577"/>
      <pc:docMkLst>
        <pc:docMk/>
      </pc:docMkLst>
      <pc:sldChg chg="modNotes">
        <pc:chgData name="catherine durdux" userId="2fc0f638bd65fe6d" providerId="LiveId" clId="{D1B4C266-40F5-44AB-86E1-1538881E5C0F}" dt="2021-07-11T17:20:57.195" v="2399" actId="20577"/>
        <pc:sldMkLst>
          <pc:docMk/>
          <pc:sldMk cId="449466863" sldId="257"/>
        </pc:sldMkLst>
      </pc:sldChg>
      <pc:sldChg chg="addSp delSp modSp mod modNotes">
        <pc:chgData name="catherine durdux" userId="2fc0f638bd65fe6d" providerId="LiveId" clId="{D1B4C266-40F5-44AB-86E1-1538881E5C0F}" dt="2021-07-11T17:43:46.255" v="4433" actId="20577"/>
        <pc:sldMkLst>
          <pc:docMk/>
          <pc:sldMk cId="4158069792" sldId="258"/>
        </pc:sldMkLst>
        <pc:spChg chg="mod">
          <ac:chgData name="catherine durdux" userId="2fc0f638bd65fe6d" providerId="LiveId" clId="{D1B4C266-40F5-44AB-86E1-1538881E5C0F}" dt="2021-07-11T16:24:39.617" v="118" actId="1076"/>
          <ac:spMkLst>
            <pc:docMk/>
            <pc:sldMk cId="4158069792" sldId="258"/>
            <ac:spMk id="2" creationId="{E4802C7B-CBAE-484D-A4C3-443570118285}"/>
          </ac:spMkLst>
        </pc:spChg>
        <pc:spChg chg="del">
          <ac:chgData name="catherine durdux" userId="2fc0f638bd65fe6d" providerId="LiveId" clId="{D1B4C266-40F5-44AB-86E1-1538881E5C0F}" dt="2021-07-11T16:18:21.707" v="96" actId="22"/>
          <ac:spMkLst>
            <pc:docMk/>
            <pc:sldMk cId="4158069792" sldId="258"/>
            <ac:spMk id="3" creationId="{1155AA72-2027-433F-BA74-B9641F770372}"/>
          </ac:spMkLst>
        </pc:spChg>
        <pc:spChg chg="add del mod">
          <ac:chgData name="catherine durdux" userId="2fc0f638bd65fe6d" providerId="LiveId" clId="{D1B4C266-40F5-44AB-86E1-1538881E5C0F}" dt="2021-07-11T16:24:16.763" v="111" actId="478"/>
          <ac:spMkLst>
            <pc:docMk/>
            <pc:sldMk cId="4158069792" sldId="258"/>
            <ac:spMk id="9" creationId="{20DBC832-323B-423B-A014-1DE042927579}"/>
          </ac:spMkLst>
        </pc:spChg>
        <pc:picChg chg="add del mod ord">
          <ac:chgData name="catherine durdux" userId="2fc0f638bd65fe6d" providerId="LiveId" clId="{D1B4C266-40F5-44AB-86E1-1538881E5C0F}" dt="2021-07-11T16:24:05.344" v="107" actId="478"/>
          <ac:picMkLst>
            <pc:docMk/>
            <pc:sldMk cId="4158069792" sldId="258"/>
            <ac:picMk id="5" creationId="{494193FD-308C-49B1-A0BB-D39DDE214577}"/>
          </ac:picMkLst>
        </pc:picChg>
        <pc:picChg chg="add mod">
          <ac:chgData name="catherine durdux" userId="2fc0f638bd65fe6d" providerId="LiveId" clId="{D1B4C266-40F5-44AB-86E1-1538881E5C0F}" dt="2021-07-11T16:24:25.946" v="114" actId="1076"/>
          <ac:picMkLst>
            <pc:docMk/>
            <pc:sldMk cId="4158069792" sldId="258"/>
            <ac:picMk id="7" creationId="{F7C6E3A0-54D4-4155-813A-B2DAD9F799EF}"/>
          </ac:picMkLst>
        </pc:picChg>
        <pc:picChg chg="add mod">
          <ac:chgData name="catherine durdux" userId="2fc0f638bd65fe6d" providerId="LiveId" clId="{D1B4C266-40F5-44AB-86E1-1538881E5C0F}" dt="2021-07-11T16:24:31.426" v="116" actId="1076"/>
          <ac:picMkLst>
            <pc:docMk/>
            <pc:sldMk cId="4158069792" sldId="258"/>
            <ac:picMk id="11" creationId="{207CAB19-BDCF-4861-B5FE-A360580D7930}"/>
          </ac:picMkLst>
        </pc:picChg>
      </pc:sldChg>
      <pc:sldChg chg="modSp mod modNotes">
        <pc:chgData name="catherine durdux" userId="2fc0f638bd65fe6d" providerId="LiveId" clId="{D1B4C266-40F5-44AB-86E1-1538881E5C0F}" dt="2021-07-11T17:26:00.521" v="2666" actId="20577"/>
        <pc:sldMkLst>
          <pc:docMk/>
          <pc:sldMk cId="3262262163" sldId="259"/>
        </pc:sldMkLst>
        <pc:spChg chg="mod">
          <ac:chgData name="catherine durdux" userId="2fc0f638bd65fe6d" providerId="LiveId" clId="{D1B4C266-40F5-44AB-86E1-1538881E5C0F}" dt="2021-07-11T17:11:53.582" v="2094" actId="255"/>
          <ac:spMkLst>
            <pc:docMk/>
            <pc:sldMk cId="3262262163" sldId="259"/>
            <ac:spMk id="3" creationId="{62BCE4FF-1342-498A-B020-D01A3401CB1D}"/>
          </ac:spMkLst>
        </pc:spChg>
      </pc:sldChg>
      <pc:sldChg chg="addSp modSp mod modNotes">
        <pc:chgData name="catherine durdux" userId="2fc0f638bd65fe6d" providerId="LiveId" clId="{D1B4C266-40F5-44AB-86E1-1538881E5C0F}" dt="2021-07-11T17:37:48.166" v="4210" actId="20577"/>
        <pc:sldMkLst>
          <pc:docMk/>
          <pc:sldMk cId="2833322014" sldId="260"/>
        </pc:sldMkLst>
        <pc:spChg chg="mod">
          <ac:chgData name="catherine durdux" userId="2fc0f638bd65fe6d" providerId="LiveId" clId="{D1B4C266-40F5-44AB-86E1-1538881E5C0F}" dt="2021-07-11T17:19:30.294" v="2396" actId="14100"/>
          <ac:spMkLst>
            <pc:docMk/>
            <pc:sldMk cId="2833322014" sldId="260"/>
            <ac:spMk id="3" creationId="{55D3703C-4178-493A-86AF-60A7098ECD48}"/>
          </ac:spMkLst>
        </pc:spChg>
        <pc:spChg chg="add mod">
          <ac:chgData name="catherine durdux" userId="2fc0f638bd65fe6d" providerId="LiveId" clId="{D1B4C266-40F5-44AB-86E1-1538881E5C0F}" dt="2021-07-11T17:17:07.813" v="2376" actId="1076"/>
          <ac:spMkLst>
            <pc:docMk/>
            <pc:sldMk cId="2833322014" sldId="260"/>
            <ac:spMk id="4" creationId="{0A8FD93F-4821-49EB-BE1C-7CF3F7609FCB}"/>
          </ac:spMkLst>
        </pc:spChg>
      </pc:sldChg>
      <pc:sldChg chg="addSp delSp modSp new mod setBg modNotes">
        <pc:chgData name="catherine durdux" userId="2fc0f638bd65fe6d" providerId="LiveId" clId="{D1B4C266-40F5-44AB-86E1-1538881E5C0F}" dt="2021-07-11T17:29:27.492" v="3201" actId="20577"/>
        <pc:sldMkLst>
          <pc:docMk/>
          <pc:sldMk cId="2457760773" sldId="261"/>
        </pc:sldMkLst>
        <pc:spChg chg="mod">
          <ac:chgData name="catherine durdux" userId="2fc0f638bd65fe6d" providerId="LiveId" clId="{D1B4C266-40F5-44AB-86E1-1538881E5C0F}" dt="2021-07-11T16:59:03.452" v="1950" actId="14100"/>
          <ac:spMkLst>
            <pc:docMk/>
            <pc:sldMk cId="2457760773" sldId="261"/>
            <ac:spMk id="2" creationId="{30854290-0EFC-429A-9348-B29A7FDA8B79}"/>
          </ac:spMkLst>
        </pc:spChg>
        <pc:spChg chg="del">
          <ac:chgData name="catherine durdux" userId="2fc0f638bd65fe6d" providerId="LiveId" clId="{D1B4C266-40F5-44AB-86E1-1538881E5C0F}" dt="2021-07-11T16:56:18.860" v="1803" actId="478"/>
          <ac:spMkLst>
            <pc:docMk/>
            <pc:sldMk cId="2457760773" sldId="261"/>
            <ac:spMk id="3" creationId="{32D6E315-FD8C-4727-8531-929A5A0E017B}"/>
          </ac:spMkLst>
        </pc:spChg>
        <pc:picChg chg="add mod">
          <ac:chgData name="catherine durdux" userId="2fc0f638bd65fe6d" providerId="LiveId" clId="{D1B4C266-40F5-44AB-86E1-1538881E5C0F}" dt="2021-07-11T16:56:43.954" v="1806" actId="26606"/>
          <ac:picMkLst>
            <pc:docMk/>
            <pc:sldMk cId="2457760773" sldId="261"/>
            <ac:picMk id="5" creationId="{649973F0-19F7-4D72-8862-5695F950632D}"/>
          </ac:picMkLst>
        </pc:picChg>
      </pc:sldChg>
      <pc:sldChg chg="addSp modSp new mod modNotes">
        <pc:chgData name="catherine durdux" userId="2fc0f638bd65fe6d" providerId="LiveId" clId="{D1B4C266-40F5-44AB-86E1-1538881E5C0F}" dt="2021-07-11T17:27:55.731" v="2970" actId="20577"/>
        <pc:sldMkLst>
          <pc:docMk/>
          <pc:sldMk cId="1189509385" sldId="262"/>
        </pc:sldMkLst>
        <pc:spChg chg="add mod">
          <ac:chgData name="catherine durdux" userId="2fc0f638bd65fe6d" providerId="LiveId" clId="{D1B4C266-40F5-44AB-86E1-1538881E5C0F}" dt="2021-07-11T17:02:21.294" v="2025" actId="1076"/>
          <ac:spMkLst>
            <pc:docMk/>
            <pc:sldMk cId="1189509385" sldId="262"/>
            <ac:spMk id="4" creationId="{800B44A7-AE6B-43C1-81A8-9A5AFE8B6B7E}"/>
          </ac:spMkLst>
        </pc:spChg>
        <pc:picChg chg="add">
          <ac:chgData name="catherine durdux" userId="2fc0f638bd65fe6d" providerId="LiveId" clId="{D1B4C266-40F5-44AB-86E1-1538881E5C0F}" dt="2021-07-11T17:01:03.452" v="1952" actId="22"/>
          <ac:picMkLst>
            <pc:docMk/>
            <pc:sldMk cId="1189509385" sldId="262"/>
            <ac:picMk id="3" creationId="{DFF19E86-AD39-40E7-B52C-337655F014A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7A4B5-E0C8-4B08-BFA7-E899D5D093F5}" type="datetimeFigureOut">
              <a:rPr lang="fr-FR" smtClean="0"/>
              <a:t>11/07/2021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BA389-1044-4EF8-AF4F-5F8418578BBD}" type="slidenum">
              <a:rPr lang="fr-FR" smtClean="0"/>
              <a:t>‹N°›</a:t>
            </a:fld>
            <a:endParaRPr lang="fr-FR"/>
          </a:p>
        </p:txBody>
      </p:sp>
    </p:spTree>
    <p:extLst>
      <p:ext uri="{BB962C8B-B14F-4D97-AF65-F5344CB8AC3E}">
        <p14:creationId xmlns:p14="http://schemas.microsoft.com/office/powerpoint/2010/main" val="217640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petit chapitre consacré au LINAC IRM fait appel à des notions abordées précédemment dans ce module ainsi que dans les modules 1 et 2.</a:t>
            </a:r>
          </a:p>
          <a:p>
            <a:r>
              <a:rPr lang="fr-FR" dirty="0"/>
              <a:t>Je vous conseille donc d’avoir visionné préalablement ces modules pour une meilleure compréhension.</a:t>
            </a:r>
          </a:p>
        </p:txBody>
      </p:sp>
      <p:sp>
        <p:nvSpPr>
          <p:cNvPr id="4" name="Espace réservé du numéro de diapositive 3"/>
          <p:cNvSpPr>
            <a:spLocks noGrp="1"/>
          </p:cNvSpPr>
          <p:nvPr>
            <p:ph type="sldNum" sz="quarter" idx="5"/>
          </p:nvPr>
        </p:nvSpPr>
        <p:spPr/>
        <p:txBody>
          <a:bodyPr/>
          <a:lstStyle/>
          <a:p>
            <a:fld id="{A0DBA389-1044-4EF8-AF4F-5F8418578BBD}" type="slidenum">
              <a:rPr lang="fr-FR" smtClean="0"/>
              <a:t>1</a:t>
            </a:fld>
            <a:endParaRPr lang="fr-FR"/>
          </a:p>
        </p:txBody>
      </p:sp>
    </p:spTree>
    <p:extLst>
      <p:ext uri="{BB962C8B-B14F-4D97-AF65-F5344CB8AC3E}">
        <p14:creationId xmlns:p14="http://schemas.microsoft.com/office/powerpoint/2010/main" val="421400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vous l’avez vu dans le contenu de ce MOOC, actuellement les traitements de radiothérapie utilisent des accélérateurs de particules.</a:t>
            </a:r>
          </a:p>
          <a:p>
            <a:r>
              <a:rPr lang="fr-FR" dirty="0"/>
              <a:t>Pour valider la qualité de réalisation de la radiothérapie selon la dosimétrie validée par l’oncologue radiothérapeute et le physicien, chaque accélérateur dispose d’une imagerie embarquée permettant d’effectuer des images de contrôle juste avant le traitement. Cette technologie est appelée IGRT : radiothérapie guidée par l’image.</a:t>
            </a:r>
          </a:p>
          <a:p>
            <a:r>
              <a:rPr lang="fr-FR" dirty="0"/>
              <a:t>Les imageries possibles sont des images 2D ou 3D ou </a:t>
            </a:r>
            <a:r>
              <a:rPr lang="fr-FR" dirty="0" err="1"/>
              <a:t>cone-beam</a:t>
            </a:r>
            <a:r>
              <a:rPr lang="fr-FR" dirty="0"/>
              <a:t> CT réalisant des « mini-scanner » de la zone traitée comparés aux images de référence du scanner de dosimétrie.</a:t>
            </a:r>
          </a:p>
          <a:p>
            <a:r>
              <a:rPr lang="fr-FR" dirty="0"/>
              <a:t>La nouveauté des </a:t>
            </a:r>
            <a:r>
              <a:rPr lang="fr-FR" dirty="0" err="1"/>
              <a:t>linac</a:t>
            </a:r>
            <a:r>
              <a:rPr lang="fr-FR" dirty="0"/>
              <a:t>-IRM est le couplage d’un accélérateur et d’une IRM.</a:t>
            </a:r>
          </a:p>
          <a:p>
            <a:r>
              <a:rPr lang="fr-FR" dirty="0"/>
              <a:t>C’est une prouesse technologique car les ondes radiofréquences de l’accélérateur interfèrent avec le signal collecté par l’IRM, et par conséquent sur la qualité des images et réciproquement, le champ magnétique de l’IRM a un impact sur les propriétés du faisceau de l’accélérateur et sur le calcul de la distribution de dose. </a:t>
            </a:r>
          </a:p>
          <a:p>
            <a:r>
              <a:rPr lang="fr-FR" dirty="0"/>
              <a:t>Les </a:t>
            </a:r>
            <a:r>
              <a:rPr lang="fr-FR" dirty="0" err="1"/>
              <a:t>linac</a:t>
            </a:r>
            <a:r>
              <a:rPr lang="fr-FR" dirty="0"/>
              <a:t>-IRM actuellement disponibles sur le marché permettent la plupart des techniques innovantes de radiothérapie à l’exception de l’</a:t>
            </a:r>
            <a:r>
              <a:rPr lang="fr-FR" dirty="0" err="1"/>
              <a:t>arcthérapie</a:t>
            </a:r>
            <a:r>
              <a:rPr lang="fr-FR" dirty="0"/>
              <a:t>.</a:t>
            </a:r>
          </a:p>
        </p:txBody>
      </p:sp>
      <p:sp>
        <p:nvSpPr>
          <p:cNvPr id="4" name="Espace réservé du numéro de diapositive 3"/>
          <p:cNvSpPr>
            <a:spLocks noGrp="1"/>
          </p:cNvSpPr>
          <p:nvPr>
            <p:ph type="sldNum" sz="quarter" idx="5"/>
          </p:nvPr>
        </p:nvSpPr>
        <p:spPr/>
        <p:txBody>
          <a:bodyPr/>
          <a:lstStyle/>
          <a:p>
            <a:fld id="{A0DBA389-1044-4EF8-AF4F-5F8418578BBD}" type="slidenum">
              <a:rPr lang="fr-FR" smtClean="0"/>
              <a:t>2</a:t>
            </a:fld>
            <a:endParaRPr lang="fr-FR"/>
          </a:p>
        </p:txBody>
      </p:sp>
    </p:spTree>
    <p:extLst>
      <p:ext uri="{BB962C8B-B14F-4D97-AF65-F5344CB8AC3E}">
        <p14:creationId xmlns:p14="http://schemas.microsoft.com/office/powerpoint/2010/main" val="1086983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existe actuellement 2 Linac IRM disponibles sur le marché</a:t>
            </a:r>
          </a:p>
          <a:p>
            <a:pPr marL="171450" indent="-171450">
              <a:buFontTx/>
              <a:buChar char="-"/>
            </a:pPr>
            <a:r>
              <a:rPr lang="fr-FR" dirty="0"/>
              <a:t>Le </a:t>
            </a:r>
            <a:r>
              <a:rPr lang="fr-FR" dirty="0" err="1"/>
              <a:t>MRIdian</a:t>
            </a:r>
            <a:r>
              <a:rPr lang="fr-FR" dirty="0"/>
              <a:t> Linac américain de </a:t>
            </a:r>
            <a:r>
              <a:rPr lang="fr-FR" dirty="0" err="1"/>
              <a:t>ViewRay</a:t>
            </a:r>
            <a:r>
              <a:rPr lang="fr-FR" dirty="0"/>
              <a:t>, utilisant des photons X de 6MV et une IRM de 0,345T</a:t>
            </a:r>
          </a:p>
          <a:p>
            <a:pPr marL="171450" indent="-171450">
              <a:buFontTx/>
              <a:buChar char="-"/>
            </a:pPr>
            <a:r>
              <a:rPr lang="fr-FR" dirty="0"/>
              <a:t>Le </a:t>
            </a:r>
            <a:r>
              <a:rPr lang="fr-FR" dirty="0" err="1"/>
              <a:t>Unity</a:t>
            </a:r>
            <a:r>
              <a:rPr lang="fr-FR" dirty="0"/>
              <a:t> suédois de </a:t>
            </a:r>
            <a:r>
              <a:rPr lang="fr-FR" dirty="0" err="1"/>
              <a:t>Elekta</a:t>
            </a:r>
            <a:r>
              <a:rPr lang="fr-FR" dirty="0"/>
              <a:t>, utilisant des photons X de 7MV et une IRM de 1,5T</a:t>
            </a:r>
          </a:p>
          <a:p>
            <a:endParaRPr lang="fr-FR" dirty="0"/>
          </a:p>
          <a:p>
            <a:r>
              <a:rPr lang="fr-FR" dirty="0"/>
              <a:t>Pour ces 2 machines, l’IRM est perpendiculaire et fermée avec un tunnel de 70 cm.</a:t>
            </a:r>
          </a:p>
          <a:p>
            <a:r>
              <a:rPr lang="fr-FR" dirty="0"/>
              <a:t>D’autres prototypes, avec des tunnels ouverts de plus grande dimension sont à l’étude.</a:t>
            </a:r>
          </a:p>
          <a:p>
            <a:r>
              <a:rPr lang="fr-FR" dirty="0"/>
              <a:t>Ces 2 machines ont des logiciels de dosimétrie intégrés permettant un recalcul de la dose à chaque séance  en cas de modification anatomique.</a:t>
            </a:r>
          </a:p>
          <a:p>
            <a:r>
              <a:rPr lang="fr-FR" dirty="0"/>
              <a:t>Leur développement est en cours en France depuis 2017, avec globalement un appareil par région. En Ile de France elle est installée à la Pitié Salpêtrière depuis Mars 21021.</a:t>
            </a:r>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A0DBA389-1044-4EF8-AF4F-5F8418578BBD}" type="slidenum">
              <a:rPr lang="fr-FR" smtClean="0"/>
              <a:t>3</a:t>
            </a:fld>
            <a:endParaRPr lang="fr-FR"/>
          </a:p>
        </p:txBody>
      </p:sp>
      <p:pic>
        <p:nvPicPr>
          <p:cNvPr id="6" name="Image 5">
            <a:extLst>
              <a:ext uri="{FF2B5EF4-FFF2-40B4-BE49-F238E27FC236}">
                <a16:creationId xmlns:a16="http://schemas.microsoft.com/office/drawing/2014/main" id="{055A68A6-54DD-4A12-82AD-5B09F4676C96}"/>
              </a:ext>
            </a:extLst>
          </p:cNvPr>
          <p:cNvPicPr>
            <a:picLocks noChangeAspect="1"/>
          </p:cNvPicPr>
          <p:nvPr/>
        </p:nvPicPr>
        <p:blipFill>
          <a:blip r:embed="rId3"/>
          <a:stretch>
            <a:fillRect/>
          </a:stretch>
        </p:blipFill>
        <p:spPr>
          <a:xfrm>
            <a:off x="3247291" y="1705708"/>
            <a:ext cx="2562264" cy="2179356"/>
          </a:xfrm>
          <a:prstGeom prst="rect">
            <a:avLst/>
          </a:prstGeom>
        </p:spPr>
      </p:pic>
    </p:spTree>
    <p:extLst>
      <p:ext uri="{BB962C8B-B14F-4D97-AF65-F5344CB8AC3E}">
        <p14:creationId xmlns:p14="http://schemas.microsoft.com/office/powerpoint/2010/main" val="206241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intérêts de ces nouvelles machines sont multiples  : </a:t>
            </a:r>
          </a:p>
          <a:p>
            <a:pPr marL="171450" indent="-171450">
              <a:buFontTx/>
              <a:buChar char="-"/>
            </a:pPr>
            <a:r>
              <a:rPr lang="fr-FR" dirty="0"/>
              <a:t>l’amélioration de la radioprotection du patient, les images de contrôle par IRM étant non irradiantes; de ce fait : </a:t>
            </a:r>
          </a:p>
          <a:p>
            <a:pPr marL="171450" indent="-171450">
              <a:buFontTx/>
              <a:buChar char="-"/>
            </a:pPr>
            <a:r>
              <a:rPr lang="fr-FR" dirty="0"/>
              <a:t>Il existe une possibilité multiplication des images avec suivi continu de la cible pendant le traitement particulièrement intéressant pour les tumeurs mobiles.</a:t>
            </a:r>
          </a:p>
          <a:p>
            <a:pPr marL="171450" indent="-171450">
              <a:buFontTx/>
              <a:buChar char="-"/>
            </a:pPr>
            <a:r>
              <a:rPr lang="fr-FR" dirty="0"/>
              <a:t>L’IRM permet un meilleur contraste tissulaire par rapport à l’imagerie par rayon X, notamment si la tumeur est au sein de tissus mous. </a:t>
            </a:r>
          </a:p>
          <a:p>
            <a:pPr marL="171450" indent="-171450">
              <a:buFontTx/>
              <a:buChar char="-"/>
            </a:pPr>
            <a:r>
              <a:rPr lang="fr-FR" dirty="0"/>
              <a:t> Ces machines permettent le développement de la radiothérapie adaptative : elles comportent un logiciel intégré de planification pour adapter la dosimétrie aux modifications anatomiques éventuelles au jour le jour par recalage élastique ce qui permet de mieux protéger au mieux les organes à risque et ne pas risquer de sous-doser la tumeur en cas de décalage.</a:t>
            </a:r>
          </a:p>
          <a:p>
            <a:pPr marL="171450" indent="-171450">
              <a:buFontTx/>
              <a:buChar char="-"/>
            </a:pPr>
            <a:r>
              <a:rPr lang="fr-FR" dirty="0"/>
              <a:t>Cependant pour l’instant il n’existe pas de planification directe initiale sur l’IRM.</a:t>
            </a:r>
          </a:p>
          <a:p>
            <a:endParaRPr lang="fr-FR" dirty="0"/>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A0DBA389-1044-4EF8-AF4F-5F8418578BBD}" type="slidenum">
              <a:rPr lang="fr-FR" smtClean="0"/>
              <a:t>4</a:t>
            </a:fld>
            <a:endParaRPr lang="fr-FR"/>
          </a:p>
        </p:txBody>
      </p:sp>
    </p:spTree>
    <p:extLst>
      <p:ext uri="{BB962C8B-B14F-4D97-AF65-F5344CB8AC3E}">
        <p14:creationId xmlns:p14="http://schemas.microsoft.com/office/powerpoint/2010/main" val="363368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Voilà un exemple de visualisation d’une petite tumeur du foie qui va pouvoir être suivie directement par le Linac IRM. Avec un accélérateur classique ou un </a:t>
            </a:r>
            <a:r>
              <a:rPr lang="fr-FR" dirty="0" err="1"/>
              <a:t>cyberknife</a:t>
            </a:r>
            <a:r>
              <a:rPr lang="fr-FR" dirty="0"/>
              <a:t>, l’implantation préalable de fiduciels aurait été nécessaire.</a:t>
            </a:r>
          </a:p>
        </p:txBody>
      </p:sp>
      <p:sp>
        <p:nvSpPr>
          <p:cNvPr id="4" name="Espace réservé du numéro de diapositive 3"/>
          <p:cNvSpPr>
            <a:spLocks noGrp="1"/>
          </p:cNvSpPr>
          <p:nvPr>
            <p:ph type="sldNum" sz="quarter" idx="5"/>
          </p:nvPr>
        </p:nvSpPr>
        <p:spPr/>
        <p:txBody>
          <a:bodyPr/>
          <a:lstStyle/>
          <a:p>
            <a:fld id="{A0DBA389-1044-4EF8-AF4F-5F8418578BBD}" type="slidenum">
              <a:rPr lang="fr-FR" smtClean="0"/>
              <a:t>5</a:t>
            </a:fld>
            <a:endParaRPr lang="fr-FR"/>
          </a:p>
        </p:txBody>
      </p:sp>
    </p:spTree>
    <p:extLst>
      <p:ext uri="{BB962C8B-B14F-4D97-AF65-F5344CB8AC3E}">
        <p14:creationId xmlns:p14="http://schemas.microsoft.com/office/powerpoint/2010/main" val="422069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Voilà un exemple de replanification au jour le jour d’un cancer de prostate tenant compte de la position du rectum. La replanification va permettre d’éviter d’irradier la paroi antérieure du rectum. </a:t>
            </a:r>
          </a:p>
        </p:txBody>
      </p:sp>
      <p:sp>
        <p:nvSpPr>
          <p:cNvPr id="4" name="Espace réservé du numéro de diapositive 3"/>
          <p:cNvSpPr>
            <a:spLocks noGrp="1"/>
          </p:cNvSpPr>
          <p:nvPr>
            <p:ph type="sldNum" sz="quarter" idx="5"/>
          </p:nvPr>
        </p:nvSpPr>
        <p:spPr/>
        <p:txBody>
          <a:bodyPr/>
          <a:lstStyle/>
          <a:p>
            <a:fld id="{A0DBA389-1044-4EF8-AF4F-5F8418578BBD}" type="slidenum">
              <a:rPr lang="fr-FR" smtClean="0"/>
              <a:t>6</a:t>
            </a:fld>
            <a:endParaRPr lang="fr-FR"/>
          </a:p>
        </p:txBody>
      </p:sp>
    </p:spTree>
    <p:extLst>
      <p:ext uri="{BB962C8B-B14F-4D97-AF65-F5344CB8AC3E}">
        <p14:creationId xmlns:p14="http://schemas.microsoft.com/office/powerpoint/2010/main" val="392133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 nouvelles machines présentent néanmoins quelques limites.</a:t>
            </a:r>
          </a:p>
          <a:p>
            <a:r>
              <a:rPr lang="fr-FR" dirty="0"/>
              <a:t>En premier lieu l’investissement de plus de 10 millions d’euros et la place nécessaire.</a:t>
            </a:r>
          </a:p>
          <a:p>
            <a:r>
              <a:rPr lang="fr-FR" dirty="0"/>
              <a:t>Elle nécessite en amont une formation solide de l’ensemble de l’équipe médecins, physiciens et manipulateurs, notamment en IRM.</a:t>
            </a:r>
          </a:p>
          <a:p>
            <a:r>
              <a:rPr lang="fr-FR" dirty="0"/>
              <a:t>Le temps de traitement d’une séance est plus long, de l’ordre d’une heure , requérant la présence en continu d’un physicien et d’un médecin, limitant le nombre de patients traités  à 12-15 patients par jour.</a:t>
            </a:r>
          </a:p>
          <a:p>
            <a:r>
              <a:rPr lang="fr-FR" dirty="0"/>
              <a:t>La zone anatomique pouvant être traitée est plus petite qu’avec un accélérateur classique, limitant l’accès de certaines pathologies comme les tumeurs du col utérin par exemple.</a:t>
            </a:r>
          </a:p>
          <a:p>
            <a:r>
              <a:rPr lang="fr-FR" dirty="0"/>
              <a:t>Enfin, il faut respecter toutes les contre-indications à l’IRM comme les défibrillateurs, les implants métalliques </a:t>
            </a:r>
            <a:r>
              <a:rPr lang="fr-FR" dirty="0" err="1"/>
              <a:t>etc</a:t>
            </a:r>
            <a:r>
              <a:rPr lang="fr-FR" dirty="0"/>
              <a:t> et la technique peut être éprouvante pour les patients claustrophobes.</a:t>
            </a:r>
          </a:p>
        </p:txBody>
      </p:sp>
      <p:sp>
        <p:nvSpPr>
          <p:cNvPr id="4" name="Espace réservé du numéro de diapositive 3"/>
          <p:cNvSpPr>
            <a:spLocks noGrp="1"/>
          </p:cNvSpPr>
          <p:nvPr>
            <p:ph type="sldNum" sz="quarter" idx="5"/>
          </p:nvPr>
        </p:nvSpPr>
        <p:spPr/>
        <p:txBody>
          <a:bodyPr/>
          <a:lstStyle/>
          <a:p>
            <a:fld id="{A0DBA389-1044-4EF8-AF4F-5F8418578BBD}" type="slidenum">
              <a:rPr lang="fr-FR" smtClean="0"/>
              <a:t>7</a:t>
            </a:fld>
            <a:endParaRPr lang="fr-FR"/>
          </a:p>
        </p:txBody>
      </p:sp>
    </p:spTree>
    <p:extLst>
      <p:ext uri="{BB962C8B-B14F-4D97-AF65-F5344CB8AC3E}">
        <p14:creationId xmlns:p14="http://schemas.microsoft.com/office/powerpoint/2010/main" val="1043439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4B5B7-63BA-45D4-8952-585DD00DE28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70F8BC7-51DF-46B1-A758-A91321E2B6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FF72BA0-A0A9-49BA-AA37-A57D0BDEFBB7}"/>
              </a:ext>
            </a:extLst>
          </p:cNvPr>
          <p:cNvSpPr>
            <a:spLocks noGrp="1"/>
          </p:cNvSpPr>
          <p:nvPr>
            <p:ph type="dt" sz="half" idx="10"/>
          </p:nvPr>
        </p:nvSpPr>
        <p:spPr/>
        <p:txBody>
          <a:bodyPr/>
          <a:lstStyle/>
          <a:p>
            <a:fld id="{1367AED2-12EA-483C-99AA-DD2E2F62015F}" type="datetimeFigureOut">
              <a:rPr lang="fr-FR" smtClean="0"/>
              <a:t>11/07/2021</a:t>
            </a:fld>
            <a:endParaRPr lang="fr-FR"/>
          </a:p>
        </p:txBody>
      </p:sp>
      <p:sp>
        <p:nvSpPr>
          <p:cNvPr id="5" name="Espace réservé du pied de page 4">
            <a:extLst>
              <a:ext uri="{FF2B5EF4-FFF2-40B4-BE49-F238E27FC236}">
                <a16:creationId xmlns:a16="http://schemas.microsoft.com/office/drawing/2014/main" id="{EAA294DB-4904-4ECB-BD6E-1F7EB60CD5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095EA2-ADF6-4E57-A4D8-F957D3DEDB5A}"/>
              </a:ext>
            </a:extLst>
          </p:cNvPr>
          <p:cNvSpPr>
            <a:spLocks noGrp="1"/>
          </p:cNvSpPr>
          <p:nvPr>
            <p:ph type="sldNum" sz="quarter" idx="12"/>
          </p:nvPr>
        </p:nvSpPr>
        <p:spPr/>
        <p:txBody>
          <a:bodyPr/>
          <a:lstStyle/>
          <a:p>
            <a:fld id="{D7336679-6B26-45B5-9963-87FA8D791C88}" type="slidenum">
              <a:rPr lang="fr-FR" smtClean="0"/>
              <a:t>‹N°›</a:t>
            </a:fld>
            <a:endParaRPr lang="fr-FR"/>
          </a:p>
        </p:txBody>
      </p:sp>
    </p:spTree>
    <p:extLst>
      <p:ext uri="{BB962C8B-B14F-4D97-AF65-F5344CB8AC3E}">
        <p14:creationId xmlns:p14="http://schemas.microsoft.com/office/powerpoint/2010/main" val="382895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A69B63-3E43-4931-A89E-E62BA7CDD4A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624A4B2-9464-4208-89A9-4396A9B39ED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377426-9A6C-428B-9A1B-808E8D2D849E}"/>
              </a:ext>
            </a:extLst>
          </p:cNvPr>
          <p:cNvSpPr>
            <a:spLocks noGrp="1"/>
          </p:cNvSpPr>
          <p:nvPr>
            <p:ph type="dt" sz="half" idx="10"/>
          </p:nvPr>
        </p:nvSpPr>
        <p:spPr/>
        <p:txBody>
          <a:bodyPr/>
          <a:lstStyle/>
          <a:p>
            <a:fld id="{1367AED2-12EA-483C-99AA-DD2E2F62015F}" type="datetimeFigureOut">
              <a:rPr lang="fr-FR" smtClean="0"/>
              <a:t>11/07/2021</a:t>
            </a:fld>
            <a:endParaRPr lang="fr-FR"/>
          </a:p>
        </p:txBody>
      </p:sp>
      <p:sp>
        <p:nvSpPr>
          <p:cNvPr id="5" name="Espace réservé du pied de page 4">
            <a:extLst>
              <a:ext uri="{FF2B5EF4-FFF2-40B4-BE49-F238E27FC236}">
                <a16:creationId xmlns:a16="http://schemas.microsoft.com/office/drawing/2014/main" id="{B849FD45-77B5-43BA-BD1A-2617DB057A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77FF48-AF03-4B46-808B-807A8171210A}"/>
              </a:ext>
            </a:extLst>
          </p:cNvPr>
          <p:cNvSpPr>
            <a:spLocks noGrp="1"/>
          </p:cNvSpPr>
          <p:nvPr>
            <p:ph type="sldNum" sz="quarter" idx="12"/>
          </p:nvPr>
        </p:nvSpPr>
        <p:spPr/>
        <p:txBody>
          <a:bodyPr/>
          <a:lstStyle/>
          <a:p>
            <a:fld id="{D7336679-6B26-45B5-9963-87FA8D791C88}" type="slidenum">
              <a:rPr lang="fr-FR" smtClean="0"/>
              <a:t>‹N°›</a:t>
            </a:fld>
            <a:endParaRPr lang="fr-FR"/>
          </a:p>
        </p:txBody>
      </p:sp>
    </p:spTree>
    <p:extLst>
      <p:ext uri="{BB962C8B-B14F-4D97-AF65-F5344CB8AC3E}">
        <p14:creationId xmlns:p14="http://schemas.microsoft.com/office/powerpoint/2010/main" val="410357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48FA1DE-52D4-444E-8CAB-9837009572B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9C55469-B3AA-4637-B762-C636C49AD88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87E6DD-5F13-4ADD-9FEC-21C03BDA8DDB}"/>
              </a:ext>
            </a:extLst>
          </p:cNvPr>
          <p:cNvSpPr>
            <a:spLocks noGrp="1"/>
          </p:cNvSpPr>
          <p:nvPr>
            <p:ph type="dt" sz="half" idx="10"/>
          </p:nvPr>
        </p:nvSpPr>
        <p:spPr/>
        <p:txBody>
          <a:bodyPr/>
          <a:lstStyle/>
          <a:p>
            <a:fld id="{1367AED2-12EA-483C-99AA-DD2E2F62015F}" type="datetimeFigureOut">
              <a:rPr lang="fr-FR" smtClean="0"/>
              <a:t>11/07/2021</a:t>
            </a:fld>
            <a:endParaRPr lang="fr-FR"/>
          </a:p>
        </p:txBody>
      </p:sp>
      <p:sp>
        <p:nvSpPr>
          <p:cNvPr id="5" name="Espace réservé du pied de page 4">
            <a:extLst>
              <a:ext uri="{FF2B5EF4-FFF2-40B4-BE49-F238E27FC236}">
                <a16:creationId xmlns:a16="http://schemas.microsoft.com/office/drawing/2014/main" id="{E575C00B-A9DA-4A07-AF68-655255E687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81AD77-9185-4AF7-817E-E4A4333A0CBA}"/>
              </a:ext>
            </a:extLst>
          </p:cNvPr>
          <p:cNvSpPr>
            <a:spLocks noGrp="1"/>
          </p:cNvSpPr>
          <p:nvPr>
            <p:ph type="sldNum" sz="quarter" idx="12"/>
          </p:nvPr>
        </p:nvSpPr>
        <p:spPr/>
        <p:txBody>
          <a:bodyPr/>
          <a:lstStyle/>
          <a:p>
            <a:fld id="{D7336679-6B26-45B5-9963-87FA8D791C88}" type="slidenum">
              <a:rPr lang="fr-FR" smtClean="0"/>
              <a:t>‹N°›</a:t>
            </a:fld>
            <a:endParaRPr lang="fr-FR"/>
          </a:p>
        </p:txBody>
      </p:sp>
    </p:spTree>
    <p:extLst>
      <p:ext uri="{BB962C8B-B14F-4D97-AF65-F5344CB8AC3E}">
        <p14:creationId xmlns:p14="http://schemas.microsoft.com/office/powerpoint/2010/main" val="325266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045A00-F026-4174-9F00-6D8CF2F9DA2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44B704B-F408-4A75-B961-391F7924693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ACA45B-990A-4A08-91C7-2AFA801A47CE}"/>
              </a:ext>
            </a:extLst>
          </p:cNvPr>
          <p:cNvSpPr>
            <a:spLocks noGrp="1"/>
          </p:cNvSpPr>
          <p:nvPr>
            <p:ph type="dt" sz="half" idx="10"/>
          </p:nvPr>
        </p:nvSpPr>
        <p:spPr/>
        <p:txBody>
          <a:bodyPr/>
          <a:lstStyle/>
          <a:p>
            <a:fld id="{1367AED2-12EA-483C-99AA-DD2E2F62015F}" type="datetimeFigureOut">
              <a:rPr lang="fr-FR" smtClean="0"/>
              <a:t>11/07/2021</a:t>
            </a:fld>
            <a:endParaRPr lang="fr-FR"/>
          </a:p>
        </p:txBody>
      </p:sp>
      <p:sp>
        <p:nvSpPr>
          <p:cNvPr id="5" name="Espace réservé du pied de page 4">
            <a:extLst>
              <a:ext uri="{FF2B5EF4-FFF2-40B4-BE49-F238E27FC236}">
                <a16:creationId xmlns:a16="http://schemas.microsoft.com/office/drawing/2014/main" id="{0A5FC259-A3D0-445C-8FD1-1527E33CC04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0D374A-E0B3-4CA6-A13D-6D5F310049D6}"/>
              </a:ext>
            </a:extLst>
          </p:cNvPr>
          <p:cNvSpPr>
            <a:spLocks noGrp="1"/>
          </p:cNvSpPr>
          <p:nvPr>
            <p:ph type="sldNum" sz="quarter" idx="12"/>
          </p:nvPr>
        </p:nvSpPr>
        <p:spPr/>
        <p:txBody>
          <a:bodyPr/>
          <a:lstStyle/>
          <a:p>
            <a:fld id="{D7336679-6B26-45B5-9963-87FA8D791C88}" type="slidenum">
              <a:rPr lang="fr-FR" smtClean="0"/>
              <a:t>‹N°›</a:t>
            </a:fld>
            <a:endParaRPr lang="fr-FR"/>
          </a:p>
        </p:txBody>
      </p:sp>
    </p:spTree>
    <p:extLst>
      <p:ext uri="{BB962C8B-B14F-4D97-AF65-F5344CB8AC3E}">
        <p14:creationId xmlns:p14="http://schemas.microsoft.com/office/powerpoint/2010/main" val="154173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C1593-4884-4B9D-9345-841C8ADE049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C48E734-20BC-4FC4-9AB6-B370898DD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EFA96A0-B358-4185-854D-011FC1CFE975}"/>
              </a:ext>
            </a:extLst>
          </p:cNvPr>
          <p:cNvSpPr>
            <a:spLocks noGrp="1"/>
          </p:cNvSpPr>
          <p:nvPr>
            <p:ph type="dt" sz="half" idx="10"/>
          </p:nvPr>
        </p:nvSpPr>
        <p:spPr/>
        <p:txBody>
          <a:bodyPr/>
          <a:lstStyle/>
          <a:p>
            <a:fld id="{1367AED2-12EA-483C-99AA-DD2E2F62015F}" type="datetimeFigureOut">
              <a:rPr lang="fr-FR" smtClean="0"/>
              <a:t>11/07/2021</a:t>
            </a:fld>
            <a:endParaRPr lang="fr-FR"/>
          </a:p>
        </p:txBody>
      </p:sp>
      <p:sp>
        <p:nvSpPr>
          <p:cNvPr id="5" name="Espace réservé du pied de page 4">
            <a:extLst>
              <a:ext uri="{FF2B5EF4-FFF2-40B4-BE49-F238E27FC236}">
                <a16:creationId xmlns:a16="http://schemas.microsoft.com/office/drawing/2014/main" id="{7AA52048-7DD7-496A-BD38-660DC33C34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B3028A6-1B6C-429A-BC4C-65E05A1B7268}"/>
              </a:ext>
            </a:extLst>
          </p:cNvPr>
          <p:cNvSpPr>
            <a:spLocks noGrp="1"/>
          </p:cNvSpPr>
          <p:nvPr>
            <p:ph type="sldNum" sz="quarter" idx="12"/>
          </p:nvPr>
        </p:nvSpPr>
        <p:spPr/>
        <p:txBody>
          <a:bodyPr/>
          <a:lstStyle/>
          <a:p>
            <a:fld id="{D7336679-6B26-45B5-9963-87FA8D791C88}" type="slidenum">
              <a:rPr lang="fr-FR" smtClean="0"/>
              <a:t>‹N°›</a:t>
            </a:fld>
            <a:endParaRPr lang="fr-FR"/>
          </a:p>
        </p:txBody>
      </p:sp>
    </p:spTree>
    <p:extLst>
      <p:ext uri="{BB962C8B-B14F-4D97-AF65-F5344CB8AC3E}">
        <p14:creationId xmlns:p14="http://schemas.microsoft.com/office/powerpoint/2010/main" val="221484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140050-BCFD-427C-B355-A2F72DF10DB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91F9D68-F48A-4BA1-8E4D-21C3AD73A8B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A6EE5AE-1303-41A7-B8A3-6212CD77AE7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C32053D-DD92-43E9-871C-346697C93442}"/>
              </a:ext>
            </a:extLst>
          </p:cNvPr>
          <p:cNvSpPr>
            <a:spLocks noGrp="1"/>
          </p:cNvSpPr>
          <p:nvPr>
            <p:ph type="dt" sz="half" idx="10"/>
          </p:nvPr>
        </p:nvSpPr>
        <p:spPr/>
        <p:txBody>
          <a:bodyPr/>
          <a:lstStyle/>
          <a:p>
            <a:fld id="{1367AED2-12EA-483C-99AA-DD2E2F62015F}" type="datetimeFigureOut">
              <a:rPr lang="fr-FR" smtClean="0"/>
              <a:t>11/07/2021</a:t>
            </a:fld>
            <a:endParaRPr lang="fr-FR"/>
          </a:p>
        </p:txBody>
      </p:sp>
      <p:sp>
        <p:nvSpPr>
          <p:cNvPr id="6" name="Espace réservé du pied de page 5">
            <a:extLst>
              <a:ext uri="{FF2B5EF4-FFF2-40B4-BE49-F238E27FC236}">
                <a16:creationId xmlns:a16="http://schemas.microsoft.com/office/drawing/2014/main" id="{4E63AAC3-F66E-44F7-9217-B2D95B9D92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B863059-B9FE-4A2E-BDE0-501360F2AD71}"/>
              </a:ext>
            </a:extLst>
          </p:cNvPr>
          <p:cNvSpPr>
            <a:spLocks noGrp="1"/>
          </p:cNvSpPr>
          <p:nvPr>
            <p:ph type="sldNum" sz="quarter" idx="12"/>
          </p:nvPr>
        </p:nvSpPr>
        <p:spPr/>
        <p:txBody>
          <a:bodyPr/>
          <a:lstStyle/>
          <a:p>
            <a:fld id="{D7336679-6B26-45B5-9963-87FA8D791C88}" type="slidenum">
              <a:rPr lang="fr-FR" smtClean="0"/>
              <a:t>‹N°›</a:t>
            </a:fld>
            <a:endParaRPr lang="fr-FR"/>
          </a:p>
        </p:txBody>
      </p:sp>
    </p:spTree>
    <p:extLst>
      <p:ext uri="{BB962C8B-B14F-4D97-AF65-F5344CB8AC3E}">
        <p14:creationId xmlns:p14="http://schemas.microsoft.com/office/powerpoint/2010/main" val="225456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97DF7F-B7FD-4D22-8D2C-9CC28E25D18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55C8DDF-D633-4CC2-94D1-2508CBFFB9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AC543CA-F9DD-4E2C-BFA1-7C01FE80B20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3B37F1E-DD04-4532-B281-133D23B294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D88AEBF-4470-4883-8B12-2B386196F9F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B765A20-D315-4526-AFB6-A0DC66032D26}"/>
              </a:ext>
            </a:extLst>
          </p:cNvPr>
          <p:cNvSpPr>
            <a:spLocks noGrp="1"/>
          </p:cNvSpPr>
          <p:nvPr>
            <p:ph type="dt" sz="half" idx="10"/>
          </p:nvPr>
        </p:nvSpPr>
        <p:spPr/>
        <p:txBody>
          <a:bodyPr/>
          <a:lstStyle/>
          <a:p>
            <a:fld id="{1367AED2-12EA-483C-99AA-DD2E2F62015F}" type="datetimeFigureOut">
              <a:rPr lang="fr-FR" smtClean="0"/>
              <a:t>11/07/2021</a:t>
            </a:fld>
            <a:endParaRPr lang="fr-FR"/>
          </a:p>
        </p:txBody>
      </p:sp>
      <p:sp>
        <p:nvSpPr>
          <p:cNvPr id="8" name="Espace réservé du pied de page 7">
            <a:extLst>
              <a:ext uri="{FF2B5EF4-FFF2-40B4-BE49-F238E27FC236}">
                <a16:creationId xmlns:a16="http://schemas.microsoft.com/office/drawing/2014/main" id="{3276A725-54AD-4472-A0A2-EE04672705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7F940D8-7F59-4B3F-88C9-ABC0B9DF3B94}"/>
              </a:ext>
            </a:extLst>
          </p:cNvPr>
          <p:cNvSpPr>
            <a:spLocks noGrp="1"/>
          </p:cNvSpPr>
          <p:nvPr>
            <p:ph type="sldNum" sz="quarter" idx="12"/>
          </p:nvPr>
        </p:nvSpPr>
        <p:spPr/>
        <p:txBody>
          <a:bodyPr/>
          <a:lstStyle/>
          <a:p>
            <a:fld id="{D7336679-6B26-45B5-9963-87FA8D791C88}" type="slidenum">
              <a:rPr lang="fr-FR" smtClean="0"/>
              <a:t>‹N°›</a:t>
            </a:fld>
            <a:endParaRPr lang="fr-FR"/>
          </a:p>
        </p:txBody>
      </p:sp>
    </p:spTree>
    <p:extLst>
      <p:ext uri="{BB962C8B-B14F-4D97-AF65-F5344CB8AC3E}">
        <p14:creationId xmlns:p14="http://schemas.microsoft.com/office/powerpoint/2010/main" val="412400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5DDDB-3CC7-4DE8-A931-43744C0F5CB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67E0705-4BD1-41E5-BDA8-D0C410A28660}"/>
              </a:ext>
            </a:extLst>
          </p:cNvPr>
          <p:cNvSpPr>
            <a:spLocks noGrp="1"/>
          </p:cNvSpPr>
          <p:nvPr>
            <p:ph type="dt" sz="half" idx="10"/>
          </p:nvPr>
        </p:nvSpPr>
        <p:spPr/>
        <p:txBody>
          <a:bodyPr/>
          <a:lstStyle/>
          <a:p>
            <a:fld id="{1367AED2-12EA-483C-99AA-DD2E2F62015F}" type="datetimeFigureOut">
              <a:rPr lang="fr-FR" smtClean="0"/>
              <a:t>11/07/2021</a:t>
            </a:fld>
            <a:endParaRPr lang="fr-FR"/>
          </a:p>
        </p:txBody>
      </p:sp>
      <p:sp>
        <p:nvSpPr>
          <p:cNvPr id="4" name="Espace réservé du pied de page 3">
            <a:extLst>
              <a:ext uri="{FF2B5EF4-FFF2-40B4-BE49-F238E27FC236}">
                <a16:creationId xmlns:a16="http://schemas.microsoft.com/office/drawing/2014/main" id="{E04290B6-B305-4611-BE1F-B4488695696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723FDAA-B1BD-4C76-A011-8573532A8338}"/>
              </a:ext>
            </a:extLst>
          </p:cNvPr>
          <p:cNvSpPr>
            <a:spLocks noGrp="1"/>
          </p:cNvSpPr>
          <p:nvPr>
            <p:ph type="sldNum" sz="quarter" idx="12"/>
          </p:nvPr>
        </p:nvSpPr>
        <p:spPr/>
        <p:txBody>
          <a:bodyPr/>
          <a:lstStyle/>
          <a:p>
            <a:fld id="{D7336679-6B26-45B5-9963-87FA8D791C88}" type="slidenum">
              <a:rPr lang="fr-FR" smtClean="0"/>
              <a:t>‹N°›</a:t>
            </a:fld>
            <a:endParaRPr lang="fr-FR"/>
          </a:p>
        </p:txBody>
      </p:sp>
    </p:spTree>
    <p:extLst>
      <p:ext uri="{BB962C8B-B14F-4D97-AF65-F5344CB8AC3E}">
        <p14:creationId xmlns:p14="http://schemas.microsoft.com/office/powerpoint/2010/main" val="349574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AF71EAE-F1EA-4DCB-878F-1FE4CB09D21B}"/>
              </a:ext>
            </a:extLst>
          </p:cNvPr>
          <p:cNvSpPr>
            <a:spLocks noGrp="1"/>
          </p:cNvSpPr>
          <p:nvPr>
            <p:ph type="dt" sz="half" idx="10"/>
          </p:nvPr>
        </p:nvSpPr>
        <p:spPr/>
        <p:txBody>
          <a:bodyPr/>
          <a:lstStyle/>
          <a:p>
            <a:fld id="{1367AED2-12EA-483C-99AA-DD2E2F62015F}" type="datetimeFigureOut">
              <a:rPr lang="fr-FR" smtClean="0"/>
              <a:t>11/07/2021</a:t>
            </a:fld>
            <a:endParaRPr lang="fr-FR"/>
          </a:p>
        </p:txBody>
      </p:sp>
      <p:sp>
        <p:nvSpPr>
          <p:cNvPr id="3" name="Espace réservé du pied de page 2">
            <a:extLst>
              <a:ext uri="{FF2B5EF4-FFF2-40B4-BE49-F238E27FC236}">
                <a16:creationId xmlns:a16="http://schemas.microsoft.com/office/drawing/2014/main" id="{1476EBF8-EBC6-476F-8AF8-5FC24918069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41D006B-6EBC-47A0-9480-2312CA38E461}"/>
              </a:ext>
            </a:extLst>
          </p:cNvPr>
          <p:cNvSpPr>
            <a:spLocks noGrp="1"/>
          </p:cNvSpPr>
          <p:nvPr>
            <p:ph type="sldNum" sz="quarter" idx="12"/>
          </p:nvPr>
        </p:nvSpPr>
        <p:spPr/>
        <p:txBody>
          <a:bodyPr/>
          <a:lstStyle/>
          <a:p>
            <a:fld id="{D7336679-6B26-45B5-9963-87FA8D791C88}" type="slidenum">
              <a:rPr lang="fr-FR" smtClean="0"/>
              <a:t>‹N°›</a:t>
            </a:fld>
            <a:endParaRPr lang="fr-FR"/>
          </a:p>
        </p:txBody>
      </p:sp>
    </p:spTree>
    <p:extLst>
      <p:ext uri="{BB962C8B-B14F-4D97-AF65-F5344CB8AC3E}">
        <p14:creationId xmlns:p14="http://schemas.microsoft.com/office/powerpoint/2010/main" val="102184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788D5D-DCCE-4BCF-80E9-4B1A9AC2BAE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70AC721-6900-47E7-8FA5-8182B501EE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CF53CCE-C15A-403E-840A-253C5C627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6DF7CD8-F3DD-43CE-9FE0-46D64D437DAF}"/>
              </a:ext>
            </a:extLst>
          </p:cNvPr>
          <p:cNvSpPr>
            <a:spLocks noGrp="1"/>
          </p:cNvSpPr>
          <p:nvPr>
            <p:ph type="dt" sz="half" idx="10"/>
          </p:nvPr>
        </p:nvSpPr>
        <p:spPr/>
        <p:txBody>
          <a:bodyPr/>
          <a:lstStyle/>
          <a:p>
            <a:fld id="{1367AED2-12EA-483C-99AA-DD2E2F62015F}" type="datetimeFigureOut">
              <a:rPr lang="fr-FR" smtClean="0"/>
              <a:t>11/07/2021</a:t>
            </a:fld>
            <a:endParaRPr lang="fr-FR"/>
          </a:p>
        </p:txBody>
      </p:sp>
      <p:sp>
        <p:nvSpPr>
          <p:cNvPr id="6" name="Espace réservé du pied de page 5">
            <a:extLst>
              <a:ext uri="{FF2B5EF4-FFF2-40B4-BE49-F238E27FC236}">
                <a16:creationId xmlns:a16="http://schemas.microsoft.com/office/drawing/2014/main" id="{C06F959D-88E8-4A72-8C5C-5454EFB7E70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A90FA0-9B50-44F1-8A0C-070D2B800D31}"/>
              </a:ext>
            </a:extLst>
          </p:cNvPr>
          <p:cNvSpPr>
            <a:spLocks noGrp="1"/>
          </p:cNvSpPr>
          <p:nvPr>
            <p:ph type="sldNum" sz="quarter" idx="12"/>
          </p:nvPr>
        </p:nvSpPr>
        <p:spPr/>
        <p:txBody>
          <a:bodyPr/>
          <a:lstStyle/>
          <a:p>
            <a:fld id="{D7336679-6B26-45B5-9963-87FA8D791C88}" type="slidenum">
              <a:rPr lang="fr-FR" smtClean="0"/>
              <a:t>‹N°›</a:t>
            </a:fld>
            <a:endParaRPr lang="fr-FR"/>
          </a:p>
        </p:txBody>
      </p:sp>
    </p:spTree>
    <p:extLst>
      <p:ext uri="{BB962C8B-B14F-4D97-AF65-F5344CB8AC3E}">
        <p14:creationId xmlns:p14="http://schemas.microsoft.com/office/powerpoint/2010/main" val="407301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36A1B-5A84-42EA-BE57-BC16EB63353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DD25E16-DC26-4987-8E68-22A17365B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E98A862-A610-403C-B0C2-D114FDFAB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735ED96-BB98-491D-80DB-72C7E80658CA}"/>
              </a:ext>
            </a:extLst>
          </p:cNvPr>
          <p:cNvSpPr>
            <a:spLocks noGrp="1"/>
          </p:cNvSpPr>
          <p:nvPr>
            <p:ph type="dt" sz="half" idx="10"/>
          </p:nvPr>
        </p:nvSpPr>
        <p:spPr/>
        <p:txBody>
          <a:bodyPr/>
          <a:lstStyle/>
          <a:p>
            <a:fld id="{1367AED2-12EA-483C-99AA-DD2E2F62015F}" type="datetimeFigureOut">
              <a:rPr lang="fr-FR" smtClean="0"/>
              <a:t>11/07/2021</a:t>
            </a:fld>
            <a:endParaRPr lang="fr-FR"/>
          </a:p>
        </p:txBody>
      </p:sp>
      <p:sp>
        <p:nvSpPr>
          <p:cNvPr id="6" name="Espace réservé du pied de page 5">
            <a:extLst>
              <a:ext uri="{FF2B5EF4-FFF2-40B4-BE49-F238E27FC236}">
                <a16:creationId xmlns:a16="http://schemas.microsoft.com/office/drawing/2014/main" id="{6E0426F6-D545-4D2E-88A2-4FC5079DCF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892D7BD-2061-4819-8E07-5FEFB4BD6D6D}"/>
              </a:ext>
            </a:extLst>
          </p:cNvPr>
          <p:cNvSpPr>
            <a:spLocks noGrp="1"/>
          </p:cNvSpPr>
          <p:nvPr>
            <p:ph type="sldNum" sz="quarter" idx="12"/>
          </p:nvPr>
        </p:nvSpPr>
        <p:spPr/>
        <p:txBody>
          <a:bodyPr/>
          <a:lstStyle/>
          <a:p>
            <a:fld id="{D7336679-6B26-45B5-9963-87FA8D791C88}" type="slidenum">
              <a:rPr lang="fr-FR" smtClean="0"/>
              <a:t>‹N°›</a:t>
            </a:fld>
            <a:endParaRPr lang="fr-FR"/>
          </a:p>
        </p:txBody>
      </p:sp>
    </p:spTree>
    <p:extLst>
      <p:ext uri="{BB962C8B-B14F-4D97-AF65-F5344CB8AC3E}">
        <p14:creationId xmlns:p14="http://schemas.microsoft.com/office/powerpoint/2010/main" val="238198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51119EB-06CF-49A6-81C0-C91BC5D60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FFAE2B3-1EE1-40C4-949F-91B7B2E21E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EEA271-AF22-4F65-A2A3-62C95128F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7AED2-12EA-483C-99AA-DD2E2F62015F}" type="datetimeFigureOut">
              <a:rPr lang="fr-FR" smtClean="0"/>
              <a:t>11/07/2021</a:t>
            </a:fld>
            <a:endParaRPr lang="fr-FR"/>
          </a:p>
        </p:txBody>
      </p:sp>
      <p:sp>
        <p:nvSpPr>
          <p:cNvPr id="5" name="Espace réservé du pied de page 4">
            <a:extLst>
              <a:ext uri="{FF2B5EF4-FFF2-40B4-BE49-F238E27FC236}">
                <a16:creationId xmlns:a16="http://schemas.microsoft.com/office/drawing/2014/main" id="{2AED40EC-9D56-48FF-ADD5-50BD5B6212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A91AE0F-FDA6-46E8-A477-9AF769EE82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36679-6B26-45B5-9963-87FA8D791C88}" type="slidenum">
              <a:rPr lang="fr-FR" smtClean="0"/>
              <a:t>‹N°›</a:t>
            </a:fld>
            <a:endParaRPr lang="fr-FR"/>
          </a:p>
        </p:txBody>
      </p:sp>
    </p:spTree>
    <p:extLst>
      <p:ext uri="{BB962C8B-B14F-4D97-AF65-F5344CB8AC3E}">
        <p14:creationId xmlns:p14="http://schemas.microsoft.com/office/powerpoint/2010/main" val="2380755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0EC2AB-CC15-4BBF-8DF3-58E23FCDFD04}"/>
              </a:ext>
            </a:extLst>
          </p:cNvPr>
          <p:cNvSpPr>
            <a:spLocks noGrp="1"/>
          </p:cNvSpPr>
          <p:nvPr>
            <p:ph type="ctrTitle"/>
          </p:nvPr>
        </p:nvSpPr>
        <p:spPr/>
        <p:txBody>
          <a:bodyPr/>
          <a:lstStyle/>
          <a:p>
            <a:r>
              <a:rPr lang="fr-FR" dirty="0"/>
              <a:t>IRM Linac</a:t>
            </a:r>
          </a:p>
        </p:txBody>
      </p:sp>
    </p:spTree>
    <p:extLst>
      <p:ext uri="{BB962C8B-B14F-4D97-AF65-F5344CB8AC3E}">
        <p14:creationId xmlns:p14="http://schemas.microsoft.com/office/powerpoint/2010/main" val="250171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F41A4-2A39-4A6E-8AAB-46E82318F020}"/>
              </a:ext>
            </a:extLst>
          </p:cNvPr>
          <p:cNvSpPr>
            <a:spLocks noGrp="1"/>
          </p:cNvSpPr>
          <p:nvPr>
            <p:ph type="title"/>
          </p:nvPr>
        </p:nvSpPr>
        <p:spPr>
          <a:xfrm>
            <a:off x="749423" y="224854"/>
            <a:ext cx="10515600" cy="1325563"/>
          </a:xfrm>
        </p:spPr>
        <p:txBody>
          <a:bodyPr/>
          <a:lstStyle/>
          <a:p>
            <a:r>
              <a:rPr lang="fr-FR" dirty="0"/>
              <a:t>Qu’est ce qu’un IRM Linac?</a:t>
            </a:r>
          </a:p>
        </p:txBody>
      </p:sp>
      <p:sp>
        <p:nvSpPr>
          <p:cNvPr id="3" name="Espace réservé du contenu 2">
            <a:extLst>
              <a:ext uri="{FF2B5EF4-FFF2-40B4-BE49-F238E27FC236}">
                <a16:creationId xmlns:a16="http://schemas.microsoft.com/office/drawing/2014/main" id="{3DD16204-9A15-4BCF-8504-E7BF7E4251D9}"/>
              </a:ext>
            </a:extLst>
          </p:cNvPr>
          <p:cNvSpPr>
            <a:spLocks noGrp="1"/>
          </p:cNvSpPr>
          <p:nvPr>
            <p:ph idx="1"/>
          </p:nvPr>
        </p:nvSpPr>
        <p:spPr>
          <a:xfrm>
            <a:off x="351501" y="1550417"/>
            <a:ext cx="11651109" cy="3634142"/>
          </a:xfrm>
        </p:spPr>
        <p:txBody>
          <a:bodyPr/>
          <a:lstStyle/>
          <a:p>
            <a:pPr marL="0" indent="0">
              <a:buNone/>
            </a:pPr>
            <a:r>
              <a:rPr lang="fr-FR" dirty="0"/>
              <a:t>Accélérateur de particules permettant des traitements de radiothérapie</a:t>
            </a:r>
          </a:p>
          <a:p>
            <a:pPr>
              <a:buFontTx/>
              <a:buChar char="-"/>
            </a:pPr>
            <a:r>
              <a:rPr lang="fr-FR" dirty="0"/>
              <a:t>3D</a:t>
            </a:r>
          </a:p>
          <a:p>
            <a:pPr>
              <a:buFontTx/>
              <a:buChar char="-"/>
            </a:pPr>
            <a:r>
              <a:rPr lang="fr-FR" dirty="0"/>
              <a:t>conformationnels avec modulation d’intensité hors </a:t>
            </a:r>
            <a:r>
              <a:rPr lang="fr-FR" dirty="0" err="1"/>
              <a:t>arcthérapie</a:t>
            </a:r>
            <a:r>
              <a:rPr lang="fr-FR" dirty="0"/>
              <a:t> volumétrique </a:t>
            </a:r>
          </a:p>
          <a:p>
            <a:pPr>
              <a:buFontTx/>
              <a:buChar char="-"/>
            </a:pPr>
            <a:r>
              <a:rPr lang="fr-FR" dirty="0"/>
              <a:t>en conditions stéréotaxiques</a:t>
            </a:r>
          </a:p>
          <a:p>
            <a:pPr>
              <a:buFontTx/>
              <a:buChar char="-"/>
            </a:pPr>
            <a:endParaRPr lang="fr-FR" dirty="0"/>
          </a:p>
          <a:p>
            <a:pPr marL="0" indent="0">
              <a:buNone/>
            </a:pPr>
            <a:r>
              <a:rPr lang="fr-FR" dirty="0"/>
              <a:t>Avec Imagerie de contrôle  embarquée (IGRT)  par IRM</a:t>
            </a:r>
          </a:p>
          <a:p>
            <a:pPr marL="0" indent="0">
              <a:buNone/>
            </a:pPr>
            <a:endParaRPr lang="fr-FR" dirty="0"/>
          </a:p>
          <a:p>
            <a:pPr>
              <a:buFontTx/>
              <a:buChar char="-"/>
            </a:pPr>
            <a:endParaRPr lang="fr-FR" dirty="0"/>
          </a:p>
        </p:txBody>
      </p:sp>
    </p:spTree>
    <p:extLst>
      <p:ext uri="{BB962C8B-B14F-4D97-AF65-F5344CB8AC3E}">
        <p14:creationId xmlns:p14="http://schemas.microsoft.com/office/powerpoint/2010/main" val="449466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802C7B-CBAE-484D-A4C3-443570118285}"/>
              </a:ext>
            </a:extLst>
          </p:cNvPr>
          <p:cNvSpPr>
            <a:spLocks noGrp="1"/>
          </p:cNvSpPr>
          <p:nvPr>
            <p:ph type="title"/>
          </p:nvPr>
        </p:nvSpPr>
        <p:spPr>
          <a:xfrm>
            <a:off x="229025" y="288925"/>
            <a:ext cx="5068877" cy="1325563"/>
          </a:xfrm>
        </p:spPr>
        <p:txBody>
          <a:bodyPr/>
          <a:lstStyle/>
          <a:p>
            <a:r>
              <a:rPr lang="fr-FR" dirty="0"/>
              <a:t>Quelles machines ?</a:t>
            </a:r>
          </a:p>
        </p:txBody>
      </p:sp>
      <p:pic>
        <p:nvPicPr>
          <p:cNvPr id="7" name="Image 6">
            <a:extLst>
              <a:ext uri="{FF2B5EF4-FFF2-40B4-BE49-F238E27FC236}">
                <a16:creationId xmlns:a16="http://schemas.microsoft.com/office/drawing/2014/main" id="{F7C6E3A0-54D4-4155-813A-B2DAD9F799EF}"/>
              </a:ext>
            </a:extLst>
          </p:cNvPr>
          <p:cNvPicPr>
            <a:picLocks noChangeAspect="1"/>
          </p:cNvPicPr>
          <p:nvPr/>
        </p:nvPicPr>
        <p:blipFill>
          <a:blip r:embed="rId3"/>
          <a:stretch>
            <a:fillRect/>
          </a:stretch>
        </p:blipFill>
        <p:spPr>
          <a:xfrm>
            <a:off x="6284924" y="742950"/>
            <a:ext cx="5554651" cy="3676650"/>
          </a:xfrm>
          <a:prstGeom prst="rect">
            <a:avLst/>
          </a:prstGeom>
        </p:spPr>
      </p:pic>
      <p:pic>
        <p:nvPicPr>
          <p:cNvPr id="11" name="Image 10">
            <a:extLst>
              <a:ext uri="{FF2B5EF4-FFF2-40B4-BE49-F238E27FC236}">
                <a16:creationId xmlns:a16="http://schemas.microsoft.com/office/drawing/2014/main" id="{207CAB19-BDCF-4861-B5FE-A360580D7930}"/>
              </a:ext>
            </a:extLst>
          </p:cNvPr>
          <p:cNvPicPr>
            <a:picLocks noChangeAspect="1"/>
          </p:cNvPicPr>
          <p:nvPr/>
        </p:nvPicPr>
        <p:blipFill>
          <a:blip r:embed="rId4"/>
          <a:stretch>
            <a:fillRect/>
          </a:stretch>
        </p:blipFill>
        <p:spPr>
          <a:xfrm>
            <a:off x="229025" y="2523104"/>
            <a:ext cx="5266900" cy="4334896"/>
          </a:xfrm>
          <a:prstGeom prst="rect">
            <a:avLst/>
          </a:prstGeom>
        </p:spPr>
      </p:pic>
    </p:spTree>
    <p:extLst>
      <p:ext uri="{BB962C8B-B14F-4D97-AF65-F5344CB8AC3E}">
        <p14:creationId xmlns:p14="http://schemas.microsoft.com/office/powerpoint/2010/main" val="415806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06B73D-F501-469A-96C2-7BB5EBA22019}"/>
              </a:ext>
            </a:extLst>
          </p:cNvPr>
          <p:cNvSpPr>
            <a:spLocks noGrp="1"/>
          </p:cNvSpPr>
          <p:nvPr>
            <p:ph type="title"/>
          </p:nvPr>
        </p:nvSpPr>
        <p:spPr/>
        <p:txBody>
          <a:bodyPr/>
          <a:lstStyle/>
          <a:p>
            <a:r>
              <a:rPr lang="fr-FR" dirty="0"/>
              <a:t>Intérêts cliniques</a:t>
            </a:r>
          </a:p>
        </p:txBody>
      </p:sp>
      <p:sp>
        <p:nvSpPr>
          <p:cNvPr id="3" name="Espace réservé du contenu 2">
            <a:extLst>
              <a:ext uri="{FF2B5EF4-FFF2-40B4-BE49-F238E27FC236}">
                <a16:creationId xmlns:a16="http://schemas.microsoft.com/office/drawing/2014/main" id="{62BCE4FF-1342-498A-B020-D01A3401CB1D}"/>
              </a:ext>
            </a:extLst>
          </p:cNvPr>
          <p:cNvSpPr>
            <a:spLocks noGrp="1"/>
          </p:cNvSpPr>
          <p:nvPr>
            <p:ph idx="1"/>
          </p:nvPr>
        </p:nvSpPr>
        <p:spPr>
          <a:xfrm>
            <a:off x="104775" y="1768475"/>
            <a:ext cx="11972925" cy="4351338"/>
          </a:xfrm>
        </p:spPr>
        <p:txBody>
          <a:bodyPr/>
          <a:lstStyle/>
          <a:p>
            <a:r>
              <a:rPr lang="fr-FR" dirty="0"/>
              <a:t>Amélioration de la radioprotection patient : Pas de dose d’irradiation additionnelle en lien avec les images de contrôle qui peuvent </a:t>
            </a:r>
          </a:p>
          <a:p>
            <a:r>
              <a:rPr lang="fr-FR" dirty="0"/>
              <a:t>Suivi en temps réel de la cible : Intérêt pour les tumeurs mobiles</a:t>
            </a:r>
          </a:p>
          <a:p>
            <a:r>
              <a:rPr lang="fr-FR" dirty="0"/>
              <a:t>Meilleure visibilité des tissus mous : pancréas, foie, tumeur intra-médiastinale…</a:t>
            </a:r>
          </a:p>
          <a:p>
            <a:r>
              <a:rPr lang="fr-FR" dirty="0"/>
              <a:t>Radiothérapie adaptative : recalcul quotidien intégré en cas de modification anatomique (fonte tumorale, vidange d’un organe creux…)</a:t>
            </a:r>
          </a:p>
          <a:p>
            <a:pPr marL="0" indent="0">
              <a:buNone/>
            </a:pPr>
            <a:r>
              <a:rPr lang="fr-FR" sz="2000" dirty="0"/>
              <a:t>En attente de logiciel de planification directe sur IRM</a:t>
            </a:r>
          </a:p>
          <a:p>
            <a:pPr marL="0" indent="0">
              <a:buNone/>
            </a:pPr>
            <a:endParaRPr lang="fr-FR" dirty="0"/>
          </a:p>
          <a:p>
            <a:pPr marL="0" indent="0">
              <a:buNone/>
            </a:pPr>
            <a:endParaRPr lang="fr-FR" dirty="0"/>
          </a:p>
          <a:p>
            <a:endParaRPr lang="fr-FR" dirty="0"/>
          </a:p>
          <a:p>
            <a:endParaRPr lang="fr-FR" dirty="0"/>
          </a:p>
          <a:p>
            <a:endParaRPr lang="fr-FR" dirty="0"/>
          </a:p>
        </p:txBody>
      </p:sp>
    </p:spTree>
    <p:extLst>
      <p:ext uri="{BB962C8B-B14F-4D97-AF65-F5344CB8AC3E}">
        <p14:creationId xmlns:p14="http://schemas.microsoft.com/office/powerpoint/2010/main" val="3262262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FF19E86-AD39-40E7-B52C-337655F014A3}"/>
              </a:ext>
            </a:extLst>
          </p:cNvPr>
          <p:cNvPicPr>
            <a:picLocks noChangeAspect="1"/>
          </p:cNvPicPr>
          <p:nvPr/>
        </p:nvPicPr>
        <p:blipFill>
          <a:blip r:embed="rId3"/>
          <a:stretch>
            <a:fillRect/>
          </a:stretch>
        </p:blipFill>
        <p:spPr>
          <a:xfrm>
            <a:off x="311873" y="1689317"/>
            <a:ext cx="11568254" cy="3479365"/>
          </a:xfrm>
          <a:prstGeom prst="rect">
            <a:avLst/>
          </a:prstGeom>
        </p:spPr>
      </p:pic>
      <p:sp>
        <p:nvSpPr>
          <p:cNvPr id="4" name="ZoneTexte 3">
            <a:extLst>
              <a:ext uri="{FF2B5EF4-FFF2-40B4-BE49-F238E27FC236}">
                <a16:creationId xmlns:a16="http://schemas.microsoft.com/office/drawing/2014/main" id="{800B44A7-AE6B-43C1-81A8-9A5AFE8B6B7E}"/>
              </a:ext>
            </a:extLst>
          </p:cNvPr>
          <p:cNvSpPr txBox="1"/>
          <p:nvPr/>
        </p:nvSpPr>
        <p:spPr>
          <a:xfrm>
            <a:off x="2446908" y="5665155"/>
            <a:ext cx="7638125" cy="584775"/>
          </a:xfrm>
          <a:prstGeom prst="rect">
            <a:avLst/>
          </a:prstGeom>
          <a:noFill/>
        </p:spPr>
        <p:txBody>
          <a:bodyPr wrap="square" rtlCol="0">
            <a:spAutoFit/>
          </a:bodyPr>
          <a:lstStyle/>
          <a:p>
            <a:r>
              <a:rPr lang="fr-FR" sz="3200" dirty="0">
                <a:latin typeface="+mj-lt"/>
                <a:ea typeface="+mj-ea"/>
                <a:cs typeface="+mj-cs"/>
              </a:rPr>
              <a:t>Exemple de visualisation de la cible par l’IRM</a:t>
            </a:r>
          </a:p>
        </p:txBody>
      </p:sp>
    </p:spTree>
    <p:extLst>
      <p:ext uri="{BB962C8B-B14F-4D97-AF65-F5344CB8AC3E}">
        <p14:creationId xmlns:p14="http://schemas.microsoft.com/office/powerpoint/2010/main" val="1189509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854290-0EFC-429A-9348-B29A7FDA8B79}"/>
              </a:ext>
            </a:extLst>
          </p:cNvPr>
          <p:cNvSpPr>
            <a:spLocks noGrp="1"/>
          </p:cNvSpPr>
          <p:nvPr>
            <p:ph type="title"/>
          </p:nvPr>
        </p:nvSpPr>
        <p:spPr>
          <a:xfrm>
            <a:off x="4882719" y="1657350"/>
            <a:ext cx="7031114" cy="2058096"/>
          </a:xfrm>
          <a:noFill/>
        </p:spPr>
        <p:txBody>
          <a:bodyPr vert="horz" lIns="91440" tIns="45720" rIns="91440" bIns="45720" rtlCol="0" anchor="b">
            <a:noAutofit/>
          </a:bodyPr>
          <a:lstStyle/>
          <a:p>
            <a:r>
              <a:rPr lang="en-US" sz="3200" dirty="0" err="1"/>
              <a:t>Exemple</a:t>
            </a:r>
            <a:r>
              <a:rPr lang="en-US" sz="3200" dirty="0"/>
              <a:t> de </a:t>
            </a:r>
            <a:r>
              <a:rPr lang="en-US" sz="3200" dirty="0" err="1"/>
              <a:t>replanification</a:t>
            </a:r>
            <a:r>
              <a:rPr lang="en-US" sz="3200" dirty="0"/>
              <a:t> au jour le jour </a:t>
            </a:r>
            <a:br>
              <a:rPr lang="en-US" sz="3200" dirty="0"/>
            </a:br>
            <a:r>
              <a:rPr lang="en-US" sz="3200" dirty="0"/>
              <a:t>cancer de prostate </a:t>
            </a:r>
            <a:r>
              <a:rPr lang="en-US" sz="3200" dirty="0" err="1"/>
              <a:t>permettant</a:t>
            </a:r>
            <a:r>
              <a:rPr lang="en-US" sz="3200" dirty="0"/>
              <a:t> </a:t>
            </a:r>
            <a:r>
              <a:rPr lang="en-US" sz="3200" dirty="0" err="1"/>
              <a:t>d’éviter</a:t>
            </a:r>
            <a:r>
              <a:rPr lang="en-US" sz="3200" dirty="0"/>
              <a:t> la </a:t>
            </a:r>
            <a:r>
              <a:rPr lang="en-US" sz="3200" dirty="0" err="1"/>
              <a:t>paroi</a:t>
            </a:r>
            <a:r>
              <a:rPr lang="en-US" sz="3200" dirty="0"/>
              <a:t> </a:t>
            </a:r>
            <a:r>
              <a:rPr lang="en-US" sz="3200" dirty="0" err="1"/>
              <a:t>antérieure</a:t>
            </a:r>
            <a:r>
              <a:rPr lang="en-US" sz="3200" dirty="0"/>
              <a:t> du rectum</a:t>
            </a:r>
          </a:p>
        </p:txBody>
      </p:sp>
      <p:pic>
        <p:nvPicPr>
          <p:cNvPr id="5" name="Image 4">
            <a:extLst>
              <a:ext uri="{FF2B5EF4-FFF2-40B4-BE49-F238E27FC236}">
                <a16:creationId xmlns:a16="http://schemas.microsoft.com/office/drawing/2014/main" id="{649973F0-19F7-4D72-8862-5695F950632D}"/>
              </a:ext>
            </a:extLst>
          </p:cNvPr>
          <p:cNvPicPr>
            <a:picLocks noChangeAspect="1"/>
          </p:cNvPicPr>
          <p:nvPr/>
        </p:nvPicPr>
        <p:blipFill rotWithShape="1">
          <a:blip r:embed="rId3"/>
          <a:srcRect r="1998"/>
          <a:stretch/>
        </p:blipFill>
        <p:spPr>
          <a:xfrm>
            <a:off x="1" y="10"/>
            <a:ext cx="4654296" cy="6857990"/>
          </a:xfrm>
          <a:prstGeom prst="rect">
            <a:avLst/>
          </a:prstGeom>
        </p:spPr>
      </p:pic>
    </p:spTree>
    <p:extLst>
      <p:ext uri="{BB962C8B-B14F-4D97-AF65-F5344CB8AC3E}">
        <p14:creationId xmlns:p14="http://schemas.microsoft.com/office/powerpoint/2010/main" val="2457760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E155C1-9B25-483F-AA8A-6AD413F9AE87}"/>
              </a:ext>
            </a:extLst>
          </p:cNvPr>
          <p:cNvSpPr>
            <a:spLocks noGrp="1"/>
          </p:cNvSpPr>
          <p:nvPr>
            <p:ph type="title"/>
          </p:nvPr>
        </p:nvSpPr>
        <p:spPr/>
        <p:txBody>
          <a:bodyPr/>
          <a:lstStyle/>
          <a:p>
            <a:r>
              <a:rPr lang="fr-FR" dirty="0"/>
              <a:t>Quelles limitations ?</a:t>
            </a:r>
          </a:p>
        </p:txBody>
      </p:sp>
      <p:sp>
        <p:nvSpPr>
          <p:cNvPr id="3" name="Espace réservé du contenu 2">
            <a:extLst>
              <a:ext uri="{FF2B5EF4-FFF2-40B4-BE49-F238E27FC236}">
                <a16:creationId xmlns:a16="http://schemas.microsoft.com/office/drawing/2014/main" id="{55D3703C-4178-493A-86AF-60A7098ECD48}"/>
              </a:ext>
            </a:extLst>
          </p:cNvPr>
          <p:cNvSpPr>
            <a:spLocks noGrp="1"/>
          </p:cNvSpPr>
          <p:nvPr>
            <p:ph idx="1"/>
          </p:nvPr>
        </p:nvSpPr>
        <p:spPr>
          <a:xfrm>
            <a:off x="838200" y="1825625"/>
            <a:ext cx="10515600" cy="3891594"/>
          </a:xfrm>
        </p:spPr>
        <p:txBody>
          <a:bodyPr/>
          <a:lstStyle/>
          <a:p>
            <a:r>
              <a:rPr lang="fr-FR" dirty="0"/>
              <a:t>Cout et emplacement</a:t>
            </a:r>
          </a:p>
          <a:p>
            <a:r>
              <a:rPr lang="fr-FR" dirty="0"/>
              <a:t>Nécessite une formation solide de l’ensemble de l’équipe en IRM</a:t>
            </a:r>
          </a:p>
          <a:p>
            <a:r>
              <a:rPr lang="fr-FR" dirty="0"/>
              <a:t>Temps médecin et physicien </a:t>
            </a:r>
          </a:p>
          <a:p>
            <a:r>
              <a:rPr lang="fr-FR" dirty="0"/>
              <a:t>Temps patient</a:t>
            </a:r>
          </a:p>
          <a:p>
            <a:r>
              <a:rPr lang="fr-FR" dirty="0"/>
              <a:t>Champ utile réduit</a:t>
            </a:r>
          </a:p>
          <a:p>
            <a:r>
              <a:rPr lang="fr-FR" dirty="0"/>
              <a:t>Contre-indications de l’IRM</a:t>
            </a:r>
          </a:p>
        </p:txBody>
      </p:sp>
      <p:sp>
        <p:nvSpPr>
          <p:cNvPr id="4" name="ZoneTexte 3">
            <a:extLst>
              <a:ext uri="{FF2B5EF4-FFF2-40B4-BE49-F238E27FC236}">
                <a16:creationId xmlns:a16="http://schemas.microsoft.com/office/drawing/2014/main" id="{0A8FD93F-4821-49EB-BE1C-7CF3F7609FCB}"/>
              </a:ext>
            </a:extLst>
          </p:cNvPr>
          <p:cNvSpPr txBox="1"/>
          <p:nvPr/>
        </p:nvSpPr>
        <p:spPr>
          <a:xfrm>
            <a:off x="6596109" y="3244334"/>
            <a:ext cx="3031664" cy="369332"/>
          </a:xfrm>
          <a:prstGeom prst="rect">
            <a:avLst/>
          </a:prstGeom>
          <a:noFill/>
        </p:spPr>
        <p:txBody>
          <a:bodyPr wrap="none" rtlCol="0">
            <a:spAutoFit/>
          </a:bodyPr>
          <a:lstStyle/>
          <a:p>
            <a:r>
              <a:rPr lang="fr-FR" dirty="0"/>
              <a:t>Maximum 15 patients par jour</a:t>
            </a:r>
          </a:p>
        </p:txBody>
      </p:sp>
    </p:spTree>
    <p:extLst>
      <p:ext uri="{BB962C8B-B14F-4D97-AF65-F5344CB8AC3E}">
        <p14:creationId xmlns:p14="http://schemas.microsoft.com/office/powerpoint/2010/main" val="28333220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902</Words>
  <Application>Microsoft Office PowerPoint</Application>
  <PresentationFormat>Grand écran</PresentationFormat>
  <Paragraphs>65</Paragraphs>
  <Slides>7</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Calibri Light</vt:lpstr>
      <vt:lpstr>Thème Office</vt:lpstr>
      <vt:lpstr>IRM Linac</vt:lpstr>
      <vt:lpstr>Qu’est ce qu’un IRM Linac?</vt:lpstr>
      <vt:lpstr>Quelles machines ?</vt:lpstr>
      <vt:lpstr>Intérêts cliniques</vt:lpstr>
      <vt:lpstr>Présentation PowerPoint</vt:lpstr>
      <vt:lpstr>Exemple de replanification au jour le jour  cancer de prostate permettant d’éviter la paroi antérieure du rectum</vt:lpstr>
      <vt:lpstr>Quelles limitations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IRM Linac et radiothérapie adaptative</dc:title>
  <dc:creator>catherine durdux</dc:creator>
  <cp:lastModifiedBy>catherine durdux</cp:lastModifiedBy>
  <cp:revision>7</cp:revision>
  <dcterms:created xsi:type="dcterms:W3CDTF">2021-07-11T15:04:30Z</dcterms:created>
  <dcterms:modified xsi:type="dcterms:W3CDTF">2021-07-11T17:44:02Z</dcterms:modified>
</cp:coreProperties>
</file>