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618" r:id="rId2"/>
    <p:sldId id="653" r:id="rId3"/>
    <p:sldId id="657" r:id="rId4"/>
    <p:sldId id="698" r:id="rId5"/>
    <p:sldId id="1742" r:id="rId6"/>
    <p:sldId id="664" r:id="rId7"/>
    <p:sldId id="665" r:id="rId8"/>
    <p:sldId id="714" r:id="rId9"/>
    <p:sldId id="739" r:id="rId10"/>
    <p:sldId id="715" r:id="rId11"/>
    <p:sldId id="710" r:id="rId12"/>
    <p:sldId id="711" r:id="rId13"/>
    <p:sldId id="1743" r:id="rId14"/>
    <p:sldId id="1727" r:id="rId15"/>
    <p:sldId id="740" r:id="rId16"/>
    <p:sldId id="1736" r:id="rId17"/>
    <p:sldId id="1176" r:id="rId18"/>
    <p:sldId id="297" r:id="rId19"/>
    <p:sldId id="683" r:id="rId20"/>
    <p:sldId id="687" r:id="rId21"/>
  </p:sldIdLst>
  <p:sldSz cx="10287000" cy="6858000" type="35mm"/>
  <p:notesSz cx="7099300" cy="10234613"/>
  <p:defaultTextStyle>
    <a:defPPr>
      <a:defRPr lang="fr-FR"/>
    </a:defPPr>
    <a:lvl1pPr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49">
          <p15:clr>
            <a:srgbClr val="A4A3A4"/>
          </p15:clr>
        </p15:guide>
        <p15:guide id="2" orient="horz" pos="459" userDrawn="1">
          <p15:clr>
            <a:srgbClr val="A4A3A4"/>
          </p15:clr>
        </p15:guide>
        <p15:guide id="3" pos="5964">
          <p15:clr>
            <a:srgbClr val="A4A3A4"/>
          </p15:clr>
        </p15:guide>
        <p15:guide id="4" pos="3241">
          <p15:clr>
            <a:srgbClr val="A4A3A4"/>
          </p15:clr>
        </p15:guide>
        <p15:guide id="5" pos="70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97B5"/>
    <a:srgbClr val="FF3300"/>
    <a:srgbClr val="FF0000"/>
    <a:srgbClr val="4A0000"/>
    <a:srgbClr val="731497"/>
    <a:srgbClr val="B119FF"/>
    <a:srgbClr val="C22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40" autoAdjust="0"/>
    <p:restoredTop sz="98108" autoAdjust="0"/>
  </p:normalViewPr>
  <p:slideViewPr>
    <p:cSldViewPr snapToGrid="0" snapToObjects="1" showGuides="1">
      <p:cViewPr varScale="1">
        <p:scale>
          <a:sx n="86" d="100"/>
          <a:sy n="86" d="100"/>
        </p:scale>
        <p:origin x="1056" y="62"/>
      </p:cViewPr>
      <p:guideLst>
        <p:guide orient="horz" pos="2049"/>
        <p:guide orient="horz" pos="459"/>
        <p:guide pos="5964"/>
        <p:guide pos="3241"/>
        <p:guide pos="70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1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/>
              <a:t>Présentation Radiothérapie Stéréotaxique Philippe Giraud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438BA-4AEA-4118-A901-EDFD045D1912}" type="datetimeFigureOut">
              <a:rPr lang="fr-FR" smtClean="0"/>
              <a:t>19/09/2021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49DB5-BC25-4A92-B163-EF75F4994E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40907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defTabSz="495183">
              <a:defRPr sz="1300">
                <a:effectLst/>
                <a:latin typeface="News Gothic MT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fr-FR"/>
              <a:t>Présentation Radiothérapie Stéréotaxique Philippe Giraud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495183">
              <a:defRPr sz="1300">
                <a:effectLst/>
                <a:latin typeface="News Gothic MT"/>
              </a:defRPr>
            </a:lvl1pPr>
          </a:lstStyle>
          <a:p>
            <a:pPr>
              <a:defRPr/>
            </a:pPr>
            <a:fld id="{E78876C7-18C7-CA4D-B2F0-533E8744FEA5}" type="datetimeFigureOut">
              <a:rPr lang="fr-FR"/>
              <a:pPr>
                <a:defRPr/>
              </a:pPr>
              <a:t>19/09/2021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73100" y="768350"/>
            <a:ext cx="57531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defTabSz="495183">
              <a:defRPr sz="1300">
                <a:effectLst/>
                <a:latin typeface="News Gothic MT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495183">
              <a:defRPr sz="1300">
                <a:effectLst/>
                <a:latin typeface="News Gothic MT"/>
              </a:defRPr>
            </a:lvl1pPr>
          </a:lstStyle>
          <a:p>
            <a:pPr>
              <a:defRPr/>
            </a:pPr>
            <a:fld id="{A2FA3566-A874-024E-860F-B7E115BCE6B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563975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News Gothic MT"/>
        <a:ea typeface="ＭＳ Ｐゴシック" charset="0"/>
        <a:cs typeface="ＭＳ Ｐゴシック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News Gothic MT"/>
        <a:ea typeface="ＭＳ Ｐゴシック" charset="0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News Gothic MT"/>
        <a:ea typeface="ＭＳ Ｐゴシック" charset="0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News Gothic MT"/>
        <a:ea typeface="ＭＳ Ｐゴシック" charset="0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News Gothic MT"/>
        <a:ea typeface="ＭＳ Ｐゴシック" charset="0"/>
        <a:cs typeface="+mn-cs"/>
      </a:defRPr>
    </a:lvl5pPr>
    <a:lvl6pPr marL="228574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Présentation Radiothérapie Stéréotaxique Philippe Giraud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2FA3566-A874-024E-860F-B7E115BCE6BF}" type="slidenum">
              <a:rPr lang="fr-FR" smtClean="0"/>
              <a:pPr>
                <a:defRPr/>
              </a:pPr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8842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fr-FR"/>
              <a:t>This slide shows a comparison of the amount of normal tissue that can be minimized when treating with Synchrony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fld id="{06586905-8E5A-4A4A-B720-1A87AC81240F}" type="slidenum">
              <a:rPr lang="en-US" altLang="fr-FR" sz="1300" b="0" smtClean="0">
                <a:latin typeface="Times New Roman" pitchFamily="18" charset="0"/>
              </a:rPr>
              <a:pPr/>
              <a:t>9</a:t>
            </a:fld>
            <a:endParaRPr lang="en-US" altLang="fr-FR" sz="1300" b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4096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defTabSz="990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defTabSz="990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defTabSz="990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defTabSz="990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fld id="{4F93A343-1FDF-4030-8F89-A95457EBBF2C}" type="slidenum">
              <a:rPr lang="fr-FR" altLang="fr-FR" sz="1300" b="0" smtClean="0">
                <a:latin typeface="Times New Roman" pitchFamily="18" charset="0"/>
              </a:rPr>
              <a:pPr/>
              <a:t>10</a:t>
            </a:fld>
            <a:endParaRPr lang="fr-FR" altLang="fr-FR" sz="1300" b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10445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defTabSz="990600">
              <a:defRPr sz="36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defTabSz="990600">
              <a:defRPr sz="36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defTabSz="990600">
              <a:defRPr sz="36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defTabSz="990600">
              <a:defRPr sz="36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fld id="{83027CCE-EEB2-4A53-8295-FA800F9C22E1}" type="slidenum">
              <a:rPr lang="fr-FR" altLang="fr-FR" sz="1300" b="0" smtClean="0">
                <a:latin typeface="Times New Roman" pitchFamily="18" charset="0"/>
              </a:rPr>
              <a:pPr/>
              <a:t>11</a:t>
            </a:fld>
            <a:endParaRPr lang="fr-FR" altLang="fr-FR" sz="1300" b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10547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defTabSz="990600">
              <a:defRPr sz="36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defTabSz="990600">
              <a:defRPr sz="36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defTabSz="990600">
              <a:defRPr sz="36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defTabSz="990600">
              <a:defRPr sz="36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fld id="{4B9705EC-34DA-4DAA-8ADD-F3DE4761668D}" type="slidenum">
              <a:rPr lang="fr-FR" altLang="fr-FR" sz="1300" b="0" smtClean="0">
                <a:latin typeface="Times New Roman" pitchFamily="18" charset="0"/>
              </a:rPr>
              <a:pPr/>
              <a:t>12</a:t>
            </a:fld>
            <a:endParaRPr lang="fr-FR" altLang="fr-FR" sz="1300" b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Ces situations cliniques sont souvent mélangées</a:t>
            </a:r>
            <a:r>
              <a:rPr lang="fr-FR" baseline="0"/>
              <a:t> dans les études actuelles alors que leur histoire naturelle n’est surement pas la même.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21C0B-187E-094E-93B8-782052BFAF8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779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 txBox="1">
            <a:spLocks noChangeArrowheads="1"/>
          </p:cNvSpPr>
          <p:nvPr/>
        </p:nvSpPr>
        <p:spPr bwMode="auto">
          <a:xfrm>
            <a:off x="-14725650" y="-13203238"/>
            <a:ext cx="17237075" cy="1397952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>
            <a:lvl1pPr>
              <a:defRPr sz="36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endParaRPr lang="fr-FR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72137" cy="459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A3566-A874-024E-860F-B7E115BCE6BF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8288" y="1524002"/>
            <a:ext cx="7310428" cy="1724867"/>
          </a:xfrm>
        </p:spPr>
        <p:txBody>
          <a:bodyPr rtlCol="0">
            <a:noAutofit/>
          </a:bodyPr>
          <a:lstStyle>
            <a:lvl1pPr marL="0" indent="0" algn="ctr" defTabSz="914296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8287" y="3299014"/>
            <a:ext cx="7310429" cy="916641"/>
          </a:xfrm>
        </p:spPr>
        <p:txBody>
          <a:bodyPr rtlCol="0">
            <a:normAutofit/>
          </a:bodyPr>
          <a:lstStyle>
            <a:lvl1pPr marL="0" indent="0" algn="ctr" defTabSz="914296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07111-01FD-8245-90EF-98DA34A460C4}" type="datetime1">
              <a:rPr lang="fr-FR"/>
              <a:pPr>
                <a:defRPr/>
              </a:pPr>
              <a:t>19/09/2021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DEDCF-4C10-E042-97A3-6F240B21871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3966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6" y="611873"/>
            <a:ext cx="4589488" cy="1162051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0076" y="1787856"/>
            <a:ext cx="4589488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726944" y="359395"/>
            <a:ext cx="41148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296" rtl="0" eaLnBrk="1" latinLnBrk="0" hangingPunct="1">
              <a:spcBef>
                <a:spcPts val="1999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8" indent="0">
              <a:buNone/>
              <a:defRPr sz="2800"/>
            </a:lvl2pPr>
            <a:lvl3pPr marL="914296" indent="0">
              <a:buNone/>
              <a:defRPr sz="2300"/>
            </a:lvl3pPr>
            <a:lvl4pPr marL="1371445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ABAFD-991F-D74B-82B0-7DE515C1A99B}" type="datetime1">
              <a:rPr lang="fr-FR"/>
              <a:pPr>
                <a:defRPr/>
              </a:pPr>
              <a:t>19/09/2021</a:t>
            </a:fld>
            <a:endParaRPr lang="fr-F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C786A-0FA3-A044-8D0E-2265C28FDE5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6590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CAEC1-9987-2D42-BEA5-D1A717794F47}" type="datetime1">
              <a:rPr lang="fr-FR"/>
              <a:pPr>
                <a:defRPr/>
              </a:pPr>
              <a:t>19/09/2021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F5D4E-DF1B-074B-9E77-FD44C02CBAA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5055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91016" y="368302"/>
            <a:ext cx="1714500" cy="5575300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935" y="368302"/>
            <a:ext cx="7525942" cy="55753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D8CE2-9210-764F-9774-B48597CACB77}" type="datetime1">
              <a:rPr lang="fr-FR"/>
              <a:pPr>
                <a:defRPr/>
              </a:pPr>
              <a:t>19/09/2021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22883-951C-D94B-A2DC-64CF861F411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7741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29182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571500" y="6491828"/>
            <a:ext cx="2886075" cy="366183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457096" indent="0">
              <a:buNone/>
              <a:defRPr sz="1100">
                <a:solidFill>
                  <a:schemeClr val="tx1"/>
                </a:solidFill>
              </a:defRPr>
            </a:lvl2pPr>
            <a:lvl3pPr marL="914192" indent="0">
              <a:buNone/>
              <a:defRPr sz="1100">
                <a:solidFill>
                  <a:schemeClr val="tx1"/>
                </a:solidFill>
              </a:defRPr>
            </a:lvl3pPr>
            <a:lvl4pPr marL="1371290" indent="0">
              <a:buNone/>
              <a:defRPr sz="1100">
                <a:solidFill>
                  <a:schemeClr val="tx1"/>
                </a:solidFill>
              </a:defRPr>
            </a:lvl4pPr>
            <a:lvl5pPr marL="1828385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</a:t>
            </a:r>
          </a:p>
        </p:txBody>
      </p:sp>
      <p:sp>
        <p:nvSpPr>
          <p:cNvPr id="3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C6BA2-2060-4202-BCC5-AB9DE100F701}" type="slidenum">
              <a:rPr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78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101133-D0B3-4180-89BA-8EAF259A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07BFFA-878D-437D-AE82-D9A3DAEE1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C673477E-13C6-42EE-BC60-EF296AA2C8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240465"/>
            <a:ext cx="8469094" cy="617537"/>
          </a:xfrm>
        </p:spPr>
        <p:txBody>
          <a:bodyPr lIns="108000" tIns="72000" rIns="108000" bIns="108000" anchor="b">
            <a:noAutofit/>
          </a:bodyPr>
          <a:lstStyle>
            <a:lvl1pPr marL="0" indent="0" algn="l">
              <a:lnSpc>
                <a:spcPct val="95000"/>
              </a:lnSpc>
              <a:spcBef>
                <a:spcPts val="244"/>
              </a:spcBef>
              <a:spcAft>
                <a:spcPts val="0"/>
              </a:spcAft>
              <a:buFontTx/>
              <a:buNone/>
              <a:defRPr sz="894" i="1">
                <a:solidFill>
                  <a:schemeClr val="tx1"/>
                </a:solidFill>
                <a:latin typeface="+mn-lt"/>
              </a:defRPr>
            </a:lvl1pPr>
            <a:lvl2pPr marL="371475" indent="0">
              <a:buNone/>
              <a:defRPr/>
            </a:lvl2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041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248E2-FF5F-484E-A445-04F6650A971B}" type="datetime1">
              <a:rPr lang="fr-FR"/>
              <a:pPr>
                <a:defRPr/>
              </a:pPr>
              <a:t>19/09/2021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3E11E-1BCA-4448-B9CA-7426B42C8B0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681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983" y="3352805"/>
            <a:ext cx="946904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8983" y="4771032"/>
            <a:ext cx="9469040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17353" y="363539"/>
            <a:ext cx="9452295" cy="2836863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300"/>
            </a:lvl3pPr>
            <a:lvl4pPr marL="1371445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D6893-9B29-5248-B15D-07693DBF331A}" type="datetime1">
              <a:rPr lang="fr-FR"/>
              <a:pPr>
                <a:defRPr/>
              </a:pPr>
              <a:t>19/09/2021</a:t>
            </a:fld>
            <a:endParaRPr lang="fr-F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8FF54-B1FE-1748-95B0-279CD1F0BB7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367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937" y="2403146"/>
            <a:ext cx="9063633" cy="1362075"/>
          </a:xfrm>
        </p:spPr>
        <p:txBody>
          <a:bodyPr/>
          <a:lstStyle>
            <a:lvl1pPr algn="ctr">
              <a:defRPr sz="4600" b="0" cap="none" baseline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937" y="3736008"/>
            <a:ext cx="9063633" cy="150018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AB8BD-07E5-BD46-A0D1-C87770EE85C4}" type="datetime1">
              <a:rPr lang="fr-FR"/>
              <a:pPr>
                <a:defRPr/>
              </a:pPr>
              <a:t>19/09/2021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CEEFB-4B6D-0640-AAB8-B6BD8ECCB61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5586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934" y="107577"/>
            <a:ext cx="9047561" cy="1336956"/>
          </a:xfrm>
        </p:spPr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934" y="1600201"/>
            <a:ext cx="43205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955" y="1600201"/>
            <a:ext cx="43205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66C59-52B5-FC4F-9D3A-2B7FD50C0E89}" type="datetime1">
              <a:rPr lang="fr-FR"/>
              <a:pPr>
                <a:defRPr/>
              </a:pPr>
              <a:t>19/09/2021</a:t>
            </a:fld>
            <a:endParaRPr lang="fr-F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FA6D2-9C47-9241-BA67-37E3D3AE7F3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7767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933" y="107577"/>
            <a:ext cx="9047561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933" y="1453227"/>
            <a:ext cx="43205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3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933" y="2347417"/>
            <a:ext cx="43205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4954" y="1453227"/>
            <a:ext cx="43205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3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44954" y="2347417"/>
            <a:ext cx="43205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1FAE7-ACDF-0148-A71E-CA274490114E}" type="datetime1">
              <a:rPr lang="fr-FR"/>
              <a:pPr>
                <a:defRPr/>
              </a:pPr>
              <a:t>19/09/2021</a:t>
            </a:fld>
            <a:endParaRPr lang="fr-FR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8917E-2110-C14A-B6DF-B8D140CA75E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902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B48A9-1674-0A4D-A6B1-4E219C9EFDAF}" type="datetime1">
              <a:rPr lang="fr-FR"/>
              <a:pPr>
                <a:defRPr/>
              </a:pPr>
              <a:t>19/09/2021</a:t>
            </a:fld>
            <a:endParaRPr lang="fr-F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0FAE5-15A5-8347-A460-B2BECC3ECEB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756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309E8-FBBF-7248-8141-6D3CE780B1D2}" type="datetime1">
              <a:rPr lang="fr-FR"/>
              <a:pPr>
                <a:defRPr/>
              </a:pPr>
              <a:t>19/09/2021</a:t>
            </a:fld>
            <a:endParaRPr lang="fr-FR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0AC6B-6182-6C4F-9CB5-EE7D14B1B4B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7215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4" y="611873"/>
            <a:ext cx="4320540" cy="1162051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5677" y="368301"/>
            <a:ext cx="4320540" cy="5575300"/>
          </a:xfrm>
        </p:spPr>
        <p:txBody>
          <a:bodyPr>
            <a:normAutofit/>
          </a:bodyPr>
          <a:lstStyle>
            <a:lvl1pPr>
              <a:spcBef>
                <a:spcPts val="1999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0074" y="1787856"/>
            <a:ext cx="432054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602A5-08CD-F048-8713-50F4F0D184D0}" type="datetime1">
              <a:rPr lang="fr-FR"/>
              <a:pPr>
                <a:defRPr/>
              </a:pPr>
              <a:t>19/09/2021</a:t>
            </a:fld>
            <a:endParaRPr lang="fr-F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C562D-F8E9-5D47-9CE8-157836F930D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028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18209" y="107951"/>
            <a:ext cx="904728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8209" y="1600200"/>
            <a:ext cx="904728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2111" y="6275389"/>
            <a:ext cx="2400300" cy="365125"/>
          </a:xfrm>
          <a:prstGeom prst="rect">
            <a:avLst/>
          </a:prstGeom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defTabSz="457148">
              <a:defRPr sz="1200">
                <a:solidFill>
                  <a:schemeClr val="bg1"/>
                </a:solidFill>
                <a:effectLst/>
                <a:latin typeface="News Gothic MT"/>
              </a:defRPr>
            </a:lvl1pPr>
          </a:lstStyle>
          <a:p>
            <a:pPr>
              <a:defRPr/>
            </a:pPr>
            <a:fld id="{4B4907E0-59B3-3640-887D-BA5A61B0F3EC}" type="datetime1">
              <a:rPr lang="fr-FR"/>
              <a:pPr>
                <a:defRPr/>
              </a:pPr>
              <a:t>19/09/2021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8389" y="6275389"/>
            <a:ext cx="5445186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 defTabSz="457148">
              <a:defRPr sz="1200">
                <a:solidFill>
                  <a:schemeClr val="bg1"/>
                </a:solidFill>
                <a:effectLst/>
                <a:latin typeface="News Gothic M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85726" y="6275389"/>
            <a:ext cx="1114425" cy="365125"/>
          </a:xfrm>
          <a:prstGeom prst="rect">
            <a:avLst/>
          </a:prstGeom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defTabSz="457148">
              <a:defRPr sz="3600">
                <a:solidFill>
                  <a:schemeClr val="bg1"/>
                </a:solidFill>
                <a:effectLst/>
                <a:latin typeface="News Gothic MT"/>
              </a:defRPr>
            </a:lvl1pPr>
          </a:lstStyle>
          <a:p>
            <a:pPr>
              <a:defRPr/>
            </a:pPr>
            <a:fld id="{763726B6-F6F7-9A40-96A4-4EA25C5D501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90" r:id="rId13"/>
    <p:sldLayoutId id="2147483691" r:id="rId14"/>
    <p:sldLayoutId id="214748369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accent1"/>
          </a:solidFill>
          <a:latin typeface="+mj-lt"/>
          <a:ea typeface="ＭＳ Ｐゴシック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pitchFamily="34" charset="-128"/>
          <a:cs typeface="ＭＳ Ｐゴシック" charset="-128"/>
        </a:defRPr>
      </a:lvl5pPr>
      <a:lvl6pPr marL="457148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6pPr>
      <a:lvl7pPr marL="914296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7pPr>
      <a:lvl8pPr marL="1371445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8pPr>
      <a:lvl9pPr marL="1828592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9pPr>
    </p:titleStyle>
    <p:bodyStyle>
      <a:lvl1pPr marL="347663" indent="-347663" algn="l" rtl="0" eaLnBrk="0" fontAlgn="base" hangingPunct="0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300" kern="1200">
          <a:solidFill>
            <a:srgbClr val="595959"/>
          </a:solidFill>
          <a:latin typeface="+mn-lt"/>
          <a:ea typeface="ＭＳ Ｐゴシック" pitchFamily="34" charset="-128"/>
          <a:cs typeface="ＭＳ Ｐゴシック" charset="-128"/>
        </a:defRPr>
      </a:lvl1pPr>
      <a:lvl2pPr marL="684213" indent="-334963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0"/>
        <a:buChar char=""/>
        <a:defRPr sz="2200" kern="1200">
          <a:solidFill>
            <a:srgbClr val="595959"/>
          </a:solidFill>
          <a:latin typeface="+mn-lt"/>
          <a:ea typeface="ＭＳ Ｐゴシック" pitchFamily="34" charset="-128"/>
          <a:cs typeface="+mn-cs"/>
        </a:defRPr>
      </a:lvl2pPr>
      <a:lvl3pPr marL="966788" indent="-280988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000" kern="1200">
          <a:solidFill>
            <a:srgbClr val="595959"/>
          </a:solidFill>
          <a:latin typeface="+mn-lt"/>
          <a:ea typeface="ＭＳ Ｐゴシック" pitchFamily="34" charset="-128"/>
          <a:cs typeface="+mn-cs"/>
        </a:defRPr>
      </a:lvl3pPr>
      <a:lvl4pPr marL="1262063" indent="-293688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+mn-lt"/>
          <a:ea typeface="ＭＳ Ｐゴシック" pitchFamily="34" charset="-128"/>
          <a:cs typeface="+mn-cs"/>
        </a:defRPr>
      </a:lvl4pPr>
      <a:lvl5pPr marL="1544638" indent="-280988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+mn-lt"/>
          <a:ea typeface="ＭＳ Ｐゴシック" pitchFamily="34" charset="-128"/>
          <a:cs typeface="+mn-cs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2" Type="http://schemas.openxmlformats.org/officeDocument/2006/relationships/video" Target="file:///C:\Philippe\Cours-EPU\Videos\Fiducial%20placement%202%203.wmv" TargetMode="External"/><Relationship Id="rId1" Type="http://schemas.microsoft.com/office/2007/relationships/media" Target="file:///C:\Philippe\Cours-EPU\Videos\Fiducial%20placement%202%203.wmv" TargetMode="Externa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5.jpeg"/><Relationship Id="rId10" Type="http://schemas.openxmlformats.org/officeDocument/2006/relationships/image" Target="../media/image49.png"/><Relationship Id="rId4" Type="http://schemas.openxmlformats.org/officeDocument/2006/relationships/image" Target="../media/image44.jpe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jpeg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5" Type="http://schemas.openxmlformats.org/officeDocument/2006/relationships/image" Target="../media/image16.png"/><Relationship Id="rId10" Type="http://schemas.openxmlformats.org/officeDocument/2006/relationships/image" Target="../media/image21.wmf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file:///C:\Philippe\Cours-EPU\Videos\4DBrainLab.mpg" TargetMode="External"/><Relationship Id="rId7" Type="http://schemas.openxmlformats.org/officeDocument/2006/relationships/image" Target="../media/image23.png"/><Relationship Id="rId2" Type="http://schemas.openxmlformats.org/officeDocument/2006/relationships/video" Target="file:///C:\Philippe\Cours-EPU\Videos\4D_lung.mpg" TargetMode="External"/><Relationship Id="rId1" Type="http://schemas.microsoft.com/office/2007/relationships/media" Target="file:///C:\Philippe\Cours-EPU\Videos\4D_lung.mpg" TargetMode="Externa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8.xml"/><Relationship Id="rId4" Type="http://schemas.openxmlformats.org/officeDocument/2006/relationships/video" Target="file:///C:\Philippe\Cours-EPU\Videos\4DBrainLab.m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file:///C:\Philippe\Cours-EPU\Cours%20GOLF\Golf%20Strasbourg%202015\CyberKnife%20M6%20Movie%20lung%20court.mov" TargetMode="External"/><Relationship Id="rId1" Type="http://schemas.microsoft.com/office/2007/relationships/media" Target="file:///C:\Philippe\Cours-EPU\Cours%20GOLF\Golf%20Strasbourg%202015\CyberKnife%20M6%20Movie%20lung%20court.mov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tags" Target="../tags/tag4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65631" y="107420"/>
            <a:ext cx="9971087" cy="1749646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fr-FR" altLang="fr-FR" sz="3800" b="0" dirty="0">
                <a:solidFill>
                  <a:srgbClr val="2F97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La Radiothérapie en conditions</a:t>
            </a:r>
            <a:br>
              <a:rPr lang="fr-FR" altLang="fr-FR" sz="3800" b="0" dirty="0">
                <a:solidFill>
                  <a:srgbClr val="2F97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fr-FR" altLang="fr-FR" sz="3800" b="0" dirty="0">
                <a:solidFill>
                  <a:srgbClr val="2F97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stéréotaxiques</a:t>
            </a:r>
            <a:endParaRPr lang="fr-FR" altLang="fr-FR" sz="3800" dirty="0">
              <a:solidFill>
                <a:srgbClr val="2F97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307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4" y="2241025"/>
            <a:ext cx="2922587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" descr="Screen Shot 2013-02-08 at 11.30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9" y="2699811"/>
            <a:ext cx="321627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7">
            <a:extLst>
              <a:ext uri="{FF2B5EF4-FFF2-40B4-BE49-F238E27FC236}">
                <a16:creationId xmlns:a16="http://schemas.microsoft.com/office/drawing/2014/main" id="{E1371358-A11E-4F99-9C55-6612A2710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217" y="5540500"/>
            <a:ext cx="8435670" cy="60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2" tIns="45712" rIns="91422" bIns="45712">
            <a:spAutoFit/>
          </a:bodyPr>
          <a:lstStyle/>
          <a:p>
            <a:pPr algn="ctr" defTabSz="457111">
              <a:lnSpc>
                <a:spcPct val="120000"/>
              </a:lnSpc>
              <a:spcBef>
                <a:spcPct val="5000"/>
              </a:spcBef>
              <a:defRPr/>
            </a:pPr>
            <a:r>
              <a:rPr lang="en-GB" sz="2800" dirty="0">
                <a:solidFill>
                  <a:schemeClr val="accent2"/>
                </a:solidFill>
                <a:effectLst/>
                <a:latin typeface="Comic Sans MS" pitchFamily="66" charset="0"/>
                <a:ea typeface="+mn-ea"/>
              </a:rPr>
              <a:t>Pr Philippe Giraud</a:t>
            </a:r>
            <a:endParaRPr lang="en-US" sz="2800" dirty="0">
              <a:solidFill>
                <a:schemeClr val="accent2"/>
              </a:solidFill>
              <a:effectLst/>
              <a:latin typeface="Comic Sans MS" pitchFamily="66" charset="0"/>
              <a:ea typeface="+mn-ea"/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8F083D7E-8FAC-4789-A86C-3158FAEFE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68" y="6187116"/>
            <a:ext cx="10050890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2" rIns="91422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600" dirty="0"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Service d’Oncologie Radiothérapie</a:t>
            </a:r>
            <a:br>
              <a:rPr lang="fr-FR" sz="1600" dirty="0"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</a:br>
            <a:r>
              <a:rPr lang="fr-FR" sz="1600" dirty="0"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Hôpital Européen Georges Pompidou, Paris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60AB878-FFBA-4517-8E7C-92536624AA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1" t="98"/>
          <a:stretch/>
        </p:blipFill>
        <p:spPr>
          <a:xfrm>
            <a:off x="9173003" y="5514124"/>
            <a:ext cx="1088598" cy="1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75" y="1436688"/>
            <a:ext cx="26479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Realtime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541338"/>
            <a:ext cx="2160587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r="2290" b="26418"/>
          <a:stretch>
            <a:fillRect/>
          </a:stretch>
        </p:blipFill>
        <p:spPr bwMode="auto">
          <a:xfrm>
            <a:off x="2335213" y="2492375"/>
            <a:ext cx="3240087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3325813"/>
            <a:ext cx="2324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iducial placement 2 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3375025"/>
            <a:ext cx="4378325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9688" y="738188"/>
            <a:ext cx="5976937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altLang="fr-FR" sz="4000" dirty="0">
                <a:solidFill>
                  <a:schemeClr val="accent1"/>
                </a:solidFill>
                <a:effectLst/>
              </a:rPr>
              <a:t>Suivi en Temps réel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altLang="fr-FR" sz="4000" dirty="0">
                <a:solidFill>
                  <a:schemeClr val="accent1"/>
                </a:solidFill>
                <a:effectLst/>
              </a:rPr>
              <a:t>par Fiduciaires</a:t>
            </a:r>
          </a:p>
        </p:txBody>
      </p:sp>
    </p:spTree>
    <p:extLst>
      <p:ext uri="{BB962C8B-B14F-4D97-AF65-F5344CB8AC3E}">
        <p14:creationId xmlns:p14="http://schemas.microsoft.com/office/powerpoint/2010/main" val="365395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14300" y="500063"/>
            <a:ext cx="1003909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fr-FR" sz="400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Contrôles dosimétriques physiques</a:t>
            </a:r>
          </a:p>
        </p:txBody>
      </p:sp>
      <p:pic>
        <p:nvPicPr>
          <p:cNvPr id="2058" name="Picture 10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644775"/>
            <a:ext cx="5457568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conformed.ma/images/ccpv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2" y="4083050"/>
            <a:ext cx="195262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fficher l'image d'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" y="1604961"/>
            <a:ext cx="3066793" cy="203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Afficher l'image d'orig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1604961"/>
            <a:ext cx="295275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168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9" name="Rectangle 7"/>
          <p:cNvSpPr>
            <a:spLocks noChangeArrowheads="1"/>
          </p:cNvSpPr>
          <p:nvPr/>
        </p:nvSpPr>
        <p:spPr bwMode="auto">
          <a:xfrm>
            <a:off x="472428" y="438150"/>
            <a:ext cx="9363075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algn="ctr">
              <a:lnSpc>
                <a:spcPct val="120000"/>
              </a:lnSpc>
              <a:defRPr/>
            </a:pPr>
            <a:r>
              <a:rPr lang="fr-FR" sz="400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Séance d’irradiation </a:t>
            </a:r>
            <a:endParaRPr lang="fr-FR" sz="4000" b="1" i="1" dirty="0">
              <a:solidFill>
                <a:schemeClr val="accent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5362" name="Picture 2" descr="C:\Philippe\Images Sciences\Compagnies Radiothérapie\Cyber\CK M6_in_Motion_med-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50" y="1571625"/>
            <a:ext cx="5160170" cy="344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1" t="46556" r="30170" b="7334"/>
          <a:stretch/>
        </p:blipFill>
        <p:spPr bwMode="auto">
          <a:xfrm>
            <a:off x="5829300" y="1600201"/>
            <a:ext cx="4274696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026350" y="5291138"/>
            <a:ext cx="8327200" cy="12811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3375" indent="-333375"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200150" indent="-342900"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>
              <a:spcBef>
                <a:spcPts val="0"/>
              </a:spcBef>
              <a:buFontTx/>
              <a:buChar char="•"/>
              <a:defRPr/>
            </a:pPr>
            <a:r>
              <a:rPr lang="fr-FR" altLang="fr-FR" sz="2400" b="0" dirty="0">
                <a:solidFill>
                  <a:schemeClr val="accent2"/>
                </a:solidFill>
                <a:effectLst/>
              </a:rPr>
              <a:t>20-45 min ; 3-8 fractions ; avec 24h d’intervalle</a:t>
            </a:r>
          </a:p>
          <a:p>
            <a:pPr>
              <a:spcBef>
                <a:spcPts val="0"/>
              </a:spcBef>
              <a:buFontTx/>
              <a:buChar char="•"/>
              <a:defRPr/>
            </a:pPr>
            <a:r>
              <a:rPr lang="fr-FR" altLang="fr-FR" sz="2400" b="0" dirty="0">
                <a:solidFill>
                  <a:schemeClr val="accent2"/>
                </a:solidFill>
                <a:effectLst/>
              </a:rPr>
              <a:t>Environ 10 jours entre CT dosimétrique et RT</a:t>
            </a:r>
          </a:p>
          <a:p>
            <a:pPr>
              <a:spcBef>
                <a:spcPts val="0"/>
              </a:spcBef>
              <a:buFontTx/>
              <a:buChar char="•"/>
              <a:defRPr/>
            </a:pPr>
            <a:r>
              <a:rPr lang="fr-FR" altLang="fr-FR" sz="2400" b="0" dirty="0">
                <a:solidFill>
                  <a:schemeClr val="accent2"/>
                </a:solidFill>
                <a:effectLst/>
              </a:rPr>
              <a:t>Aucune douleur, pas d’épithélite, fatigue ?</a:t>
            </a:r>
          </a:p>
        </p:txBody>
      </p:sp>
    </p:spTree>
    <p:extLst>
      <p:ext uri="{BB962C8B-B14F-4D97-AF65-F5344CB8AC3E}">
        <p14:creationId xmlns:p14="http://schemas.microsoft.com/office/powerpoint/2010/main" val="3618295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A362E2F8-F919-4175-A9B1-79BD4CBFF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28" y="438150"/>
            <a:ext cx="9363075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algn="ctr">
              <a:lnSpc>
                <a:spcPct val="120000"/>
              </a:lnSpc>
              <a:defRPr/>
            </a:pPr>
            <a:r>
              <a:rPr lang="fr-FR" sz="400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Indications « classiques »</a:t>
            </a:r>
            <a:endParaRPr lang="fr-FR" sz="4000" b="1" i="1" dirty="0">
              <a:solidFill>
                <a:schemeClr val="accent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CFD6DF-D09B-4BEF-ABF9-DD16A7C44179}"/>
              </a:ext>
            </a:extLst>
          </p:cNvPr>
          <p:cNvSpPr txBox="1">
            <a:spLocks/>
          </p:cNvSpPr>
          <p:nvPr/>
        </p:nvSpPr>
        <p:spPr>
          <a:xfrm>
            <a:off x="1120495" y="1376578"/>
            <a:ext cx="8067293" cy="5379331"/>
          </a:xfrm>
          <a:prstGeom prst="rect">
            <a:avLst/>
          </a:prstGeom>
        </p:spPr>
        <p:txBody>
          <a:bodyPr/>
          <a:lstStyle>
            <a:lvl1pPr marL="347663" indent="-347663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0"/>
              <a:buChar char=""/>
              <a:defRPr sz="2300" kern="1200">
                <a:solidFill>
                  <a:srgbClr val="595959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4213" indent="-33496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215D77"/>
              </a:buClr>
              <a:buSzPct val="110000"/>
              <a:buFont typeface="Wingdings 2" charset="0"/>
              <a:buChar char=""/>
              <a:defRPr sz="2200" kern="1200">
                <a:solidFill>
                  <a:srgbClr val="595959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966788" indent="-2809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0"/>
              <a:buChar char=""/>
              <a:defRPr sz="2000" kern="1200">
                <a:solidFill>
                  <a:srgbClr val="595959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262063" indent="-2936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215D77"/>
              </a:buClr>
              <a:buSzPct val="110000"/>
              <a:buFont typeface="Wingdings 2" charset="0"/>
              <a:buChar char=""/>
              <a:defRPr kern="1200">
                <a:solidFill>
                  <a:srgbClr val="595959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1544638" indent="-2809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0"/>
              <a:buChar char=""/>
              <a:defRPr kern="1200">
                <a:solidFill>
                  <a:srgbClr val="595959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314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50000"/>
              </a:lnSpc>
              <a:buClr>
                <a:schemeClr val="accent2"/>
              </a:buClr>
            </a:pPr>
            <a:r>
              <a:rPr lang="fr-FR" dirty="0"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Extracrâniennes :</a:t>
            </a:r>
          </a:p>
          <a:p>
            <a:pPr marL="625475" lvl="2" indent="-342900" defTabSz="914400">
              <a:lnSpc>
                <a:spcPct val="150000"/>
              </a:lnSpc>
              <a:buClr>
                <a:schemeClr val="accent2"/>
              </a:buClr>
              <a:buFont typeface="Arial"/>
              <a:buChar char="•"/>
            </a:pPr>
            <a:r>
              <a:rPr lang="fr-FR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Carcinome bronchique</a:t>
            </a:r>
          </a:p>
          <a:p>
            <a:pPr marL="625475" lvl="2" indent="-342900" defTabSz="914400">
              <a:lnSpc>
                <a:spcPct val="150000"/>
              </a:lnSpc>
              <a:buClr>
                <a:schemeClr val="accent2"/>
              </a:buClr>
              <a:buFont typeface="Arial"/>
              <a:buChar char="•"/>
            </a:pPr>
            <a:r>
              <a:rPr lang="fr-FR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Carcinome hépatocellulaire</a:t>
            </a:r>
          </a:p>
          <a:p>
            <a:pPr marL="625475" lvl="2" indent="-342900" defTabSz="914400">
              <a:lnSpc>
                <a:spcPct val="150000"/>
              </a:lnSpc>
              <a:buClr>
                <a:schemeClr val="accent2"/>
              </a:buClr>
              <a:buFont typeface="Arial"/>
              <a:buChar char="•"/>
            </a:pPr>
            <a:r>
              <a:rPr lang="fr-FR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Oligométastase (os, foie, poumon)</a:t>
            </a:r>
          </a:p>
          <a:p>
            <a:pPr marL="625475" lvl="2" indent="-342900" defTabSz="914400">
              <a:lnSpc>
                <a:spcPct val="150000"/>
              </a:lnSpc>
              <a:buClr>
                <a:schemeClr val="accent2"/>
              </a:buClr>
              <a:buFont typeface="Arial"/>
              <a:buChar char="•"/>
            </a:pPr>
            <a:r>
              <a:rPr lang="fr-FR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Carcinome prostatique</a:t>
            </a:r>
          </a:p>
          <a:p>
            <a:pPr marL="625475" lvl="2" indent="-342900" defTabSz="914400">
              <a:lnSpc>
                <a:spcPct val="150000"/>
              </a:lnSpc>
              <a:buClr>
                <a:schemeClr val="accent2"/>
              </a:buClr>
              <a:buFont typeface="Arial"/>
              <a:buChar char="•"/>
            </a:pPr>
            <a:r>
              <a:rPr lang="fr-FR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Réirradiation (tête et cou, pelvis)</a:t>
            </a:r>
          </a:p>
          <a:p>
            <a:pPr defTabSz="914400">
              <a:lnSpc>
                <a:spcPct val="150000"/>
              </a:lnSpc>
              <a:buClr>
                <a:schemeClr val="accent2"/>
              </a:buClr>
            </a:pPr>
            <a:r>
              <a:rPr lang="fr-FR" dirty="0"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Intracrâniennes :</a:t>
            </a:r>
          </a:p>
          <a:p>
            <a:pPr marL="625475" lvl="2" indent="-342900" defTabSz="914400">
              <a:lnSpc>
                <a:spcPct val="150000"/>
              </a:lnSpc>
              <a:buClr>
                <a:schemeClr val="accent2"/>
              </a:buClr>
              <a:buFont typeface="Arial"/>
              <a:buChar char="•"/>
            </a:pPr>
            <a:r>
              <a:rPr lang="fr-FR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Métastases cérébrales</a:t>
            </a:r>
          </a:p>
          <a:p>
            <a:pPr marL="625475" lvl="2" indent="-342900" defTabSz="914400">
              <a:lnSpc>
                <a:spcPct val="150000"/>
              </a:lnSpc>
              <a:buClr>
                <a:schemeClr val="accent2"/>
              </a:buClr>
              <a:buFont typeface="Arial"/>
              <a:buChar char="•"/>
            </a:pPr>
            <a:r>
              <a:rPr lang="fr-FR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Méningiomes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6F8F5D-AA7A-453C-9987-C730BB6D1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574" y="1476076"/>
            <a:ext cx="3599688" cy="232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55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D8523C6C-89F6-4E0C-A540-7F02E94779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96630"/>
              </p:ext>
            </p:extLst>
          </p:nvPr>
        </p:nvGraphicFramePr>
        <p:xfrm>
          <a:off x="744590" y="1362401"/>
          <a:ext cx="3102773" cy="2411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5687219" imgH="4971429" progId="PBrush">
                  <p:embed/>
                </p:oleObj>
              </mc:Choice>
              <mc:Fallback>
                <p:oleObj name="Bitmap Image" r:id="rId2" imgW="5687219" imgH="4971429" progId="PBrush">
                  <p:embed/>
                  <p:pic>
                    <p:nvPicPr>
                      <p:cNvPr id="8" name="Objet 7">
                        <a:extLst>
                          <a:ext uri="{FF2B5EF4-FFF2-40B4-BE49-F238E27FC236}">
                            <a16:creationId xmlns:a16="http://schemas.microsoft.com/office/drawing/2014/main" id="{D8523C6C-89F6-4E0C-A540-7F02E94779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90" y="1362401"/>
                        <a:ext cx="3102773" cy="24110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122BF9F1-508C-49E5-B496-4C158A7B7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52497" r="3958" b="4921"/>
          <a:stretch/>
        </p:blipFill>
        <p:spPr bwMode="auto">
          <a:xfrm flipH="1">
            <a:off x="2783091" y="3226397"/>
            <a:ext cx="4317979" cy="1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Philippe\Images Sciences\Techniques Radiothérapie\Cyberknife\cagnin.3.JPG">
            <a:extLst>
              <a:ext uri="{FF2B5EF4-FFF2-40B4-BE49-F238E27FC236}">
                <a16:creationId xmlns:a16="http://schemas.microsoft.com/office/drawing/2014/main" id="{3C623E8F-D09B-4ECB-9E6A-27DBCD50C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2" t="45089" r="8278" b="19868"/>
          <a:stretch/>
        </p:blipFill>
        <p:spPr bwMode="auto">
          <a:xfrm>
            <a:off x="4016040" y="1378679"/>
            <a:ext cx="4705166" cy="171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t 9">
            <a:extLst>
              <a:ext uri="{FF2B5EF4-FFF2-40B4-BE49-F238E27FC236}">
                <a16:creationId xmlns:a16="http://schemas.microsoft.com/office/drawing/2014/main" id="{72EBEAFF-B22F-4522-969E-3701513CBD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5295696"/>
              </p:ext>
            </p:extLst>
          </p:nvPr>
        </p:nvGraphicFramePr>
        <p:xfrm>
          <a:off x="7247209" y="3214308"/>
          <a:ext cx="2333910" cy="1682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6163535" imgH="5001323" progId="PBrush">
                  <p:embed/>
                </p:oleObj>
              </mc:Choice>
              <mc:Fallback>
                <p:oleObj name="Bitmap Image" r:id="rId6" imgW="6163535" imgH="5001323" progId="PBrush">
                  <p:embed/>
                  <p:pic>
                    <p:nvPicPr>
                      <p:cNvPr id="10" name="Objet 9">
                        <a:extLst>
                          <a:ext uri="{FF2B5EF4-FFF2-40B4-BE49-F238E27FC236}">
                            <a16:creationId xmlns:a16="http://schemas.microsoft.com/office/drawing/2014/main" id="{72EBEAFF-B22F-4522-969E-3701513CBD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7209" y="3214308"/>
                        <a:ext cx="2333910" cy="16828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Afficher l'image d'origine">
            <a:extLst>
              <a:ext uri="{FF2B5EF4-FFF2-40B4-BE49-F238E27FC236}">
                <a16:creationId xmlns:a16="http://schemas.microsoft.com/office/drawing/2014/main" id="{AC72FFD9-5FDA-4B46-A1A7-DEF24ADA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72" y="4305363"/>
            <a:ext cx="2587230" cy="22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E46D8A7-EC43-4406-B10C-798F9554E6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9487" y="4531021"/>
            <a:ext cx="3098325" cy="2009656"/>
          </a:xfrm>
          <a:prstGeom prst="rect">
            <a:avLst/>
          </a:prstGeom>
        </p:spPr>
      </p:pic>
      <p:pic>
        <p:nvPicPr>
          <p:cNvPr id="13" name="Picture 16" descr="Circular arc multi iso cropped">
            <a:extLst>
              <a:ext uri="{FF2B5EF4-FFF2-40B4-BE49-F238E27FC236}">
                <a16:creationId xmlns:a16="http://schemas.microsoft.com/office/drawing/2014/main" id="{15FC8F18-6E9E-4BF1-9338-F52455F99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7281" r="8626" b="13754"/>
          <a:stretch>
            <a:fillRect/>
          </a:stretch>
        </p:blipFill>
        <p:spPr bwMode="auto">
          <a:xfrm>
            <a:off x="3723735" y="5063101"/>
            <a:ext cx="1677222" cy="138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DBE69D12-31AF-43BF-AC79-2D350B0C3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28" y="438150"/>
            <a:ext cx="9363075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algn="ctr">
              <a:lnSpc>
                <a:spcPct val="120000"/>
              </a:lnSpc>
              <a:defRPr/>
            </a:pPr>
            <a:r>
              <a:rPr lang="fr-FR" sz="400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Quelques exemples…</a:t>
            </a:r>
            <a:endParaRPr lang="fr-FR" sz="4000" b="1" i="1" dirty="0">
              <a:solidFill>
                <a:schemeClr val="accent1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6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537"/>
    </mc:Choice>
    <mc:Fallback xmlns="">
      <p:transition advTm="1953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FE56A78-80FF-4759-8FDB-964E6D85F63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>
              <a:latin typeface="Comic Sans MS" panose="030F0702030302020204" pitchFamily="66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30CED4D-B627-4B57-A845-D2ECF3CCD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23400" r="31888" b="41600"/>
          <a:stretch/>
        </p:blipFill>
        <p:spPr>
          <a:xfrm>
            <a:off x="4376738" y="67975"/>
            <a:ext cx="5832648" cy="18002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F5C1DE5-E435-40A6-AED3-92CD68E0F1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75" t="33201" r="31100" b="12200"/>
          <a:stretch/>
        </p:blipFill>
        <p:spPr>
          <a:xfrm>
            <a:off x="1251096" y="1850157"/>
            <a:ext cx="4293477" cy="3916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DC6D92-D74B-452F-94C6-271468CE92F5}"/>
              </a:ext>
            </a:extLst>
          </p:cNvPr>
          <p:cNvSpPr/>
          <p:nvPr/>
        </p:nvSpPr>
        <p:spPr>
          <a:xfrm>
            <a:off x="44742" y="5805264"/>
            <a:ext cx="10166058" cy="103238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SBRT </a:t>
            </a:r>
            <a:r>
              <a:rPr lang="fr-FR" sz="2800" dirty="0" err="1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is</a:t>
            </a:r>
            <a:r>
              <a:rPr lang="fr-FR" sz="2800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 the standard </a:t>
            </a:r>
            <a:r>
              <a:rPr lang="fr-FR" sz="2800" dirty="0" err="1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treatment</a:t>
            </a:r>
            <a:br>
              <a:rPr lang="fr-FR" sz="2800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fr-FR" sz="2800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for </a:t>
            </a:r>
            <a:r>
              <a:rPr lang="fr-FR" sz="2800" dirty="0" err="1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inoperable</a:t>
            </a:r>
            <a:r>
              <a:rPr lang="fr-FR" sz="2800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 Stage I pts </a:t>
            </a:r>
            <a:r>
              <a:rPr lang="fr-FR" sz="2800" dirty="0" err="1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with</a:t>
            </a:r>
            <a:r>
              <a:rPr lang="fr-FR" sz="2800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 NSCLC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F6E03F-8EB8-48E0-A875-E0B6C898F4D6}"/>
              </a:ext>
            </a:extLst>
          </p:cNvPr>
          <p:cNvSpPr/>
          <p:nvPr/>
        </p:nvSpPr>
        <p:spPr>
          <a:xfrm>
            <a:off x="5968482" y="2708920"/>
            <a:ext cx="2997333" cy="187220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accent2"/>
                </a:solidFill>
                <a:latin typeface="Comic Sans MS" panose="030F07020303020202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SBRT vs</a:t>
            </a:r>
          </a:p>
          <a:p>
            <a:pPr algn="ctr"/>
            <a:endParaRPr lang="fr-FR" sz="2400" dirty="0">
              <a:solidFill>
                <a:schemeClr val="accent2"/>
              </a:solidFill>
              <a:latin typeface="Comic Sans MS" panose="030F0702030302020204" pitchFamily="66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ctr"/>
            <a:r>
              <a:rPr lang="fr-FR" sz="2400" dirty="0">
                <a:solidFill>
                  <a:schemeClr val="accent2"/>
                </a:solidFill>
                <a:latin typeface="Comic Sans MS" panose="030F07020303020202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 Standard RT</a:t>
            </a:r>
          </a:p>
        </p:txBody>
      </p:sp>
      <p:sp>
        <p:nvSpPr>
          <p:cNvPr id="3" name="Rectangle 2"/>
          <p:cNvSpPr/>
          <p:nvPr/>
        </p:nvSpPr>
        <p:spPr>
          <a:xfrm>
            <a:off x="7147907" y="5419571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i="1" dirty="0">
                <a:solidFill>
                  <a:schemeClr val="accent2"/>
                </a:solidFill>
                <a:effectLst/>
              </a:rPr>
              <a:t>Ball et al., Lancet </a:t>
            </a:r>
            <a:r>
              <a:rPr lang="fr-FR" altLang="fr-FR" i="1" dirty="0" err="1">
                <a:solidFill>
                  <a:schemeClr val="accent2"/>
                </a:solidFill>
                <a:effectLst/>
              </a:rPr>
              <a:t>Oncol</a:t>
            </a:r>
            <a:r>
              <a:rPr lang="fr-FR" altLang="fr-FR" i="1" dirty="0">
                <a:solidFill>
                  <a:schemeClr val="accent2"/>
                </a:solidFill>
                <a:effectLst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404962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A7FE7E-2FC1-4A91-B593-6CC8B04BD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90" t="27347" r="12524" b="7756"/>
          <a:stretch/>
        </p:blipFill>
        <p:spPr>
          <a:xfrm>
            <a:off x="899975" y="1546876"/>
            <a:ext cx="4059835" cy="25301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21E524A-ACD6-4BBD-AD30-9E3E75926B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91" t="31605" r="12233" b="11782"/>
          <a:stretch/>
        </p:blipFill>
        <p:spPr>
          <a:xfrm>
            <a:off x="5327194" y="1546876"/>
            <a:ext cx="4059833" cy="2530136"/>
          </a:xfrm>
          <a:prstGeom prst="rect">
            <a:avLst/>
          </a:prstGeom>
        </p:spPr>
      </p:pic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09B1EB74-2ED2-4ADB-B4B0-7598924D2112}"/>
              </a:ext>
            </a:extLst>
          </p:cNvPr>
          <p:cNvSpPr txBox="1">
            <a:spLocks/>
          </p:cNvSpPr>
          <p:nvPr/>
        </p:nvSpPr>
        <p:spPr>
          <a:xfrm>
            <a:off x="1980052" y="6669334"/>
            <a:ext cx="7787208" cy="27384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SzPct val="90000"/>
              <a:buFontTx/>
              <a:buNone/>
              <a:defRPr sz="8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17145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buFont typeface="Calibri" panose="020F0502020204030204" pitchFamily="34" charset="0"/>
              <a:buChar char="→"/>
              <a:defRPr sz="16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accent4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900" dirty="0">
                <a:solidFill>
                  <a:srgbClr val="002060"/>
                </a:solidFill>
              </a:rPr>
              <a:t>Hoyer M, IJROBP, 2012;82: 1047-1057 ; Pasquier, Cancer/</a:t>
            </a:r>
            <a:r>
              <a:rPr lang="fr-FR" sz="900" dirty="0" err="1">
                <a:solidFill>
                  <a:srgbClr val="002060"/>
                </a:solidFill>
              </a:rPr>
              <a:t>Radioth</a:t>
            </a:r>
            <a:r>
              <a:rPr lang="fr-FR" sz="900" dirty="0">
                <a:solidFill>
                  <a:srgbClr val="002060"/>
                </a:solidFill>
              </a:rPr>
              <a:t>., 2016; 20: 500-507 ; </a:t>
            </a:r>
            <a:r>
              <a:rPr lang="fr-FR" sz="900" dirty="0" err="1">
                <a:solidFill>
                  <a:srgbClr val="002060"/>
                </a:solidFill>
              </a:rPr>
              <a:t>Janvory</a:t>
            </a:r>
            <a:r>
              <a:rPr lang="fr-FR" sz="900" dirty="0">
                <a:solidFill>
                  <a:srgbClr val="002060"/>
                </a:solidFill>
              </a:rPr>
              <a:t>, </a:t>
            </a:r>
            <a:r>
              <a:rPr lang="fr-FR" sz="900" dirty="0" err="1">
                <a:solidFill>
                  <a:srgbClr val="002060"/>
                </a:solidFill>
              </a:rPr>
              <a:t>Radiol</a:t>
            </a:r>
            <a:r>
              <a:rPr lang="fr-FR" sz="900" dirty="0">
                <a:solidFill>
                  <a:srgbClr val="002060"/>
                </a:solidFill>
              </a:rPr>
              <a:t> </a:t>
            </a:r>
            <a:r>
              <a:rPr lang="fr-FR" sz="900" dirty="0" err="1">
                <a:solidFill>
                  <a:srgbClr val="002060"/>
                </a:solidFill>
              </a:rPr>
              <a:t>Oncol</a:t>
            </a:r>
            <a:r>
              <a:rPr lang="fr-FR" sz="900" dirty="0">
                <a:solidFill>
                  <a:srgbClr val="002060"/>
                </a:solidFill>
              </a:rPr>
              <a:t>, 2017; 51: 178-18. </a:t>
            </a:r>
          </a:p>
        </p:txBody>
      </p:sp>
      <p:pic>
        <p:nvPicPr>
          <p:cNvPr id="16" name="Picture 2" descr="Afficher l'image d'origine">
            <a:extLst>
              <a:ext uri="{FF2B5EF4-FFF2-40B4-BE49-F238E27FC236}">
                <a16:creationId xmlns:a16="http://schemas.microsoft.com/office/drawing/2014/main" id="{6BD9DA16-7314-4F1E-A2CF-7A136EE55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6"/>
          <a:stretch/>
        </p:blipFill>
        <p:spPr bwMode="auto">
          <a:xfrm>
            <a:off x="1166307" y="4270755"/>
            <a:ext cx="1261343" cy="221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CB60867-9FB4-48F9-9A83-54AA2984D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8242" y="4246736"/>
            <a:ext cx="1999706" cy="1297062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7E8C8953-C75F-4914-A4FE-B0B37079F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52497" r="3958" b="4921"/>
          <a:stretch/>
        </p:blipFill>
        <p:spPr bwMode="auto">
          <a:xfrm flipH="1">
            <a:off x="7167610" y="5657519"/>
            <a:ext cx="2365566" cy="92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Espace réservé du contenu 3">
            <a:extLst>
              <a:ext uri="{FF2B5EF4-FFF2-40B4-BE49-F238E27FC236}">
                <a16:creationId xmlns:a16="http://schemas.microsoft.com/office/drawing/2014/main" id="{34B557D4-5BAD-428A-AFBA-3183050448F0}"/>
              </a:ext>
            </a:extLst>
          </p:cNvPr>
          <p:cNvGraphicFramePr>
            <a:graphicFrameLocks/>
          </p:cNvGraphicFramePr>
          <p:nvPr/>
        </p:nvGraphicFramePr>
        <p:xfrm>
          <a:off x="2728770" y="4143478"/>
          <a:ext cx="4842972" cy="248037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{6E25E649-3F16-4E02-A733-19D2CDBF48F0}</a:tableStyleId>
              </a:tblPr>
              <a:tblGrid>
                <a:gridCol w="1191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7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4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044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/>
                        <a:t>Localisation</a:t>
                      </a:r>
                    </a:p>
                  </a:txBody>
                  <a:tcPr marL="55721" marR="55721" marT="27861" marB="2786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/>
                        <a:t>Taux de contrôle </a:t>
                      </a:r>
                      <a:br>
                        <a:rPr lang="fr-FR" sz="1500" b="1" dirty="0"/>
                      </a:br>
                      <a:r>
                        <a:rPr lang="fr-FR" sz="1500" b="1" dirty="0"/>
                        <a:t>local (%)</a:t>
                      </a:r>
                    </a:p>
                  </a:txBody>
                  <a:tcPr marL="55721" marR="55721" marT="27861" marB="27861" anchor="ctr">
                    <a:lnL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/>
                        <a:t>Taux</a:t>
                      </a:r>
                      <a:r>
                        <a:rPr lang="fr-FR" sz="1500" b="1" baseline="0" dirty="0"/>
                        <a:t> de complications </a:t>
                      </a:r>
                    </a:p>
                    <a:p>
                      <a:pPr algn="ctr"/>
                      <a:r>
                        <a:rPr lang="fr-FR" sz="1500" b="1" baseline="0" dirty="0"/>
                        <a:t>≥ grade 3 (%)</a:t>
                      </a:r>
                      <a:endParaRPr lang="fr-FR" sz="1500" b="1" dirty="0"/>
                    </a:p>
                  </a:txBody>
                  <a:tcPr marL="55721" marR="55721" marT="27861" marB="27861" anchor="ctr">
                    <a:lnL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713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>
                          <a:solidFill>
                            <a:schemeClr val="accent3"/>
                          </a:solidFill>
                        </a:rPr>
                        <a:t>Cerveau</a:t>
                      </a:r>
                    </a:p>
                  </a:txBody>
                  <a:tcPr marL="55721" marR="55721" marT="27861" marB="2786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>
                          <a:solidFill>
                            <a:schemeClr val="accent3"/>
                          </a:solidFill>
                        </a:rPr>
                        <a:t>72 - 92</a:t>
                      </a:r>
                    </a:p>
                  </a:txBody>
                  <a:tcPr marL="55721" marR="55721" marT="27861" marB="27861" anchor="ctr">
                    <a:lnL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>
                          <a:solidFill>
                            <a:schemeClr val="accent3"/>
                          </a:solidFill>
                        </a:rPr>
                        <a:t>&lt; 5</a:t>
                      </a:r>
                    </a:p>
                  </a:txBody>
                  <a:tcPr marL="55721" marR="55721" marT="27861" marB="27861" anchor="ctr">
                    <a:lnL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713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>
                          <a:solidFill>
                            <a:schemeClr val="accent3"/>
                          </a:solidFill>
                        </a:rPr>
                        <a:t>Poumon</a:t>
                      </a:r>
                    </a:p>
                  </a:txBody>
                  <a:tcPr marL="55721" marR="55721" marT="27861" marB="2786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>
                          <a:solidFill>
                            <a:schemeClr val="accent3"/>
                          </a:solidFill>
                        </a:rPr>
                        <a:t>62 - 94</a:t>
                      </a:r>
                    </a:p>
                  </a:txBody>
                  <a:tcPr marL="55721" marR="55721" marT="27861" marB="27861" anchor="ctr">
                    <a:lnL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>
                          <a:solidFill>
                            <a:schemeClr val="accent3"/>
                          </a:solidFill>
                        </a:rPr>
                        <a:t>2 - 5</a:t>
                      </a:r>
                    </a:p>
                  </a:txBody>
                  <a:tcPr marL="55721" marR="55721" marT="27861" marB="27861" anchor="ctr">
                    <a:lnL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713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>
                          <a:solidFill>
                            <a:schemeClr val="accent3"/>
                          </a:solidFill>
                        </a:rPr>
                        <a:t>Foie</a:t>
                      </a:r>
                    </a:p>
                  </a:txBody>
                  <a:tcPr marL="55721" marR="55721" marT="27861" marB="2786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>
                          <a:solidFill>
                            <a:schemeClr val="accent3"/>
                          </a:solidFill>
                        </a:rPr>
                        <a:t>71 - 100</a:t>
                      </a:r>
                    </a:p>
                  </a:txBody>
                  <a:tcPr marL="55721" marR="55721" marT="27861" marB="27861" anchor="ctr">
                    <a:lnL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>
                          <a:solidFill>
                            <a:schemeClr val="accent3"/>
                          </a:solidFill>
                        </a:rPr>
                        <a:t>2 - 10</a:t>
                      </a:r>
                    </a:p>
                  </a:txBody>
                  <a:tcPr marL="55721" marR="55721" marT="27861" marB="27861" anchor="ctr">
                    <a:lnL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713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>
                          <a:solidFill>
                            <a:schemeClr val="accent3"/>
                          </a:solidFill>
                        </a:rPr>
                        <a:t>Os</a:t>
                      </a:r>
                    </a:p>
                  </a:txBody>
                  <a:tcPr marL="55721" marR="55721" marT="27861" marB="2786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>
                          <a:solidFill>
                            <a:schemeClr val="accent3"/>
                          </a:solidFill>
                        </a:rPr>
                        <a:t>80 - 96</a:t>
                      </a:r>
                    </a:p>
                  </a:txBody>
                  <a:tcPr marL="55721" marR="55721" marT="27861" marB="27861" anchor="ctr">
                    <a:lnL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>
                          <a:solidFill>
                            <a:schemeClr val="accent3"/>
                          </a:solidFill>
                        </a:rPr>
                        <a:t>0 - 5</a:t>
                      </a:r>
                    </a:p>
                  </a:txBody>
                  <a:tcPr marL="55721" marR="55721" marT="27861" marB="27861" anchor="ctr">
                    <a:lnL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Rectangle 7">
            <a:extLst>
              <a:ext uri="{FF2B5EF4-FFF2-40B4-BE49-F238E27FC236}">
                <a16:creationId xmlns:a16="http://schemas.microsoft.com/office/drawing/2014/main" id="{A4BD1A9C-A3E8-4A92-942C-8D68C61BE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28" y="438150"/>
            <a:ext cx="9363075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algn="ctr">
              <a:lnSpc>
                <a:spcPct val="120000"/>
              </a:lnSpc>
              <a:defRPr/>
            </a:pPr>
            <a:r>
              <a:rPr lang="fr-FR" sz="400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Quelques résultats…</a:t>
            </a:r>
            <a:endParaRPr lang="fr-FR" sz="4000" b="1" i="1" dirty="0">
              <a:solidFill>
                <a:schemeClr val="accent1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11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869"/>
    </mc:Choice>
    <mc:Fallback xmlns="">
      <p:transition advTm="4586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2668" y="402552"/>
            <a:ext cx="8455291" cy="771327"/>
          </a:xfrm>
        </p:spPr>
        <p:txBody>
          <a:bodyPr>
            <a:noAutofit/>
          </a:bodyPr>
          <a:lstStyle/>
          <a:p>
            <a:r>
              <a:rPr lang="fr-FR" sz="3200" b="1" dirty="0" err="1">
                <a:latin typeface="Comic Sans MS" panose="030F0702030302020204" pitchFamily="66" charset="0"/>
              </a:rPr>
              <a:t>Oligo-métastases</a:t>
            </a:r>
            <a:r>
              <a:rPr lang="fr-FR" sz="3200" b="1" dirty="0">
                <a:latin typeface="Comic Sans MS" panose="030F0702030302020204" pitchFamily="66" charset="0"/>
              </a:rPr>
              <a:t> : des situations cliniques différentes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9467" y="1535906"/>
            <a:ext cx="8868966" cy="4148138"/>
          </a:xfrm>
        </p:spPr>
        <p:txBody>
          <a:bodyPr>
            <a:normAutofit/>
          </a:bodyPr>
          <a:lstStyle/>
          <a:p>
            <a:r>
              <a:rPr lang="fr-FR" sz="1800" dirty="0">
                <a:latin typeface="Comic Sans MS" panose="030F0702030302020204" pitchFamily="66" charset="0"/>
              </a:rPr>
              <a:t>Métastases synchrones</a:t>
            </a:r>
          </a:p>
          <a:p>
            <a:r>
              <a:rPr lang="fr-FR" sz="1800" dirty="0">
                <a:latin typeface="Comic Sans MS" panose="030F0702030302020204" pitchFamily="66" charset="0"/>
              </a:rPr>
              <a:t>Métastases métachrones (oligo-</a:t>
            </a:r>
            <a:r>
              <a:rPr lang="fr-FR" sz="1800" dirty="0" err="1">
                <a:latin typeface="Comic Sans MS" panose="030F0702030302020204" pitchFamily="66" charset="0"/>
              </a:rPr>
              <a:t>recurrence</a:t>
            </a:r>
            <a:r>
              <a:rPr lang="fr-FR" sz="1800" dirty="0">
                <a:latin typeface="Comic Sans MS" panose="030F0702030302020204" pitchFamily="66" charset="0"/>
              </a:rPr>
              <a:t>)</a:t>
            </a:r>
          </a:p>
          <a:p>
            <a:r>
              <a:rPr lang="fr-FR" sz="1800" dirty="0">
                <a:latin typeface="Comic Sans MS" panose="030F0702030302020204" pitchFamily="66" charset="0"/>
              </a:rPr>
              <a:t>Oligo-</a:t>
            </a:r>
            <a:r>
              <a:rPr lang="fr-FR" sz="1800" dirty="0" err="1">
                <a:latin typeface="Comic Sans MS" panose="030F0702030302020204" pitchFamily="66" charset="0"/>
              </a:rPr>
              <a:t>Induced</a:t>
            </a:r>
            <a:r>
              <a:rPr lang="fr-FR" sz="1800" dirty="0">
                <a:latin typeface="Comic Sans MS" panose="030F0702030302020204" pitchFamily="66" charset="0"/>
              </a:rPr>
              <a:t>/progression :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109378C2-83DE-4300-A4EE-85937A5E7F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650" y="6295407"/>
            <a:ext cx="8155424" cy="501749"/>
          </a:xfrm>
        </p:spPr>
        <p:txBody>
          <a:bodyPr/>
          <a:lstStyle/>
          <a:p>
            <a:r>
              <a:rPr lang="fr-FR" sz="1100" dirty="0"/>
              <a:t>Palma, </a:t>
            </a:r>
            <a:r>
              <a:rPr lang="fr-FR" sz="1200" dirty="0"/>
              <a:t>Nat</a:t>
            </a:r>
            <a:r>
              <a:rPr lang="fr-FR" sz="1100" dirty="0"/>
              <a:t> </a:t>
            </a:r>
            <a:r>
              <a:rPr lang="fr-FR" sz="1100" dirty="0" err="1"/>
              <a:t>Rev</a:t>
            </a:r>
            <a:r>
              <a:rPr lang="fr-FR" sz="1100" dirty="0"/>
              <a:t> Clin </a:t>
            </a:r>
            <a:r>
              <a:rPr lang="fr-FR" sz="1100" dirty="0" err="1"/>
              <a:t>Oncol</a:t>
            </a:r>
            <a:r>
              <a:rPr lang="fr-FR" sz="1100" dirty="0"/>
              <a:t>, 2014; 11: 549-57</a:t>
            </a:r>
          </a:p>
        </p:txBody>
      </p:sp>
      <p:pic>
        <p:nvPicPr>
          <p:cNvPr id="5" name="Image 4" descr="Squelett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2" y="3546844"/>
            <a:ext cx="766120" cy="2584463"/>
          </a:xfrm>
          <a:prstGeom prst="rect">
            <a:avLst/>
          </a:prstGeom>
        </p:spPr>
      </p:pic>
      <p:grpSp>
        <p:nvGrpSpPr>
          <p:cNvPr id="11" name="Grouper 10"/>
          <p:cNvGrpSpPr/>
          <p:nvPr/>
        </p:nvGrpSpPr>
        <p:grpSpPr>
          <a:xfrm>
            <a:off x="2045689" y="3622617"/>
            <a:ext cx="2015222" cy="707776"/>
            <a:chOff x="2653856" y="3508242"/>
            <a:chExt cx="3077171" cy="871110"/>
          </a:xfrm>
        </p:grpSpPr>
        <p:cxnSp>
          <p:nvCxnSpPr>
            <p:cNvPr id="7" name="Connecteur droit avec flèche 6"/>
            <p:cNvCxnSpPr/>
            <p:nvPr/>
          </p:nvCxnSpPr>
          <p:spPr>
            <a:xfrm flipV="1">
              <a:off x="2653856" y="4363072"/>
              <a:ext cx="3077171" cy="16280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3027237" y="3508242"/>
              <a:ext cx="2162201" cy="8309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fr-FR" sz="1600" dirty="0">
                  <a:latin typeface="Comic Sans MS" panose="030F0702030302020204" pitchFamily="66" charset="0"/>
                </a:rPr>
                <a:t>Traitement</a:t>
              </a:r>
            </a:p>
            <a:p>
              <a:r>
                <a:rPr lang="fr-FR" sz="1600" dirty="0">
                  <a:latin typeface="Comic Sans MS" panose="030F0702030302020204" pitchFamily="66" charset="0"/>
                </a:rPr>
                <a:t>systémique</a:t>
              </a:r>
            </a:p>
          </p:txBody>
        </p:sp>
      </p:grpSp>
      <p:grpSp>
        <p:nvGrpSpPr>
          <p:cNvPr id="19" name="Grouper 18"/>
          <p:cNvGrpSpPr/>
          <p:nvPr/>
        </p:nvGrpSpPr>
        <p:grpSpPr>
          <a:xfrm>
            <a:off x="4294338" y="3047680"/>
            <a:ext cx="2197437" cy="2190790"/>
            <a:chOff x="5421029" y="2267225"/>
            <a:chExt cx="2868790" cy="2860110"/>
          </a:xfrm>
        </p:grpSpPr>
        <p:pic>
          <p:nvPicPr>
            <p:cNvPr id="14" name="Image 13" descr="Squelette 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1029" y="2267225"/>
              <a:ext cx="847830" cy="2860110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6202394" y="3041931"/>
              <a:ext cx="2087425" cy="46166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fr-FR" sz="1625" dirty="0">
                  <a:latin typeface="Comic Sans MS" panose="030F0702030302020204" pitchFamily="66" charset="0"/>
                </a:rPr>
                <a:t>Oligo-</a:t>
              </a:r>
              <a:r>
                <a:rPr lang="fr-FR" sz="1625" dirty="0" err="1">
                  <a:latin typeface="Comic Sans MS" panose="030F0702030302020204" pitchFamily="66" charset="0"/>
                </a:rPr>
                <a:t>induced</a:t>
              </a:r>
              <a:endParaRPr lang="fr-FR" sz="1625" dirty="0">
                <a:latin typeface="Comic Sans MS" panose="030F0702030302020204" pitchFamily="66" charset="0"/>
              </a:endParaRPr>
            </a:p>
          </p:txBody>
        </p:sp>
      </p:grpSp>
      <p:cxnSp>
        <p:nvCxnSpPr>
          <p:cNvPr id="18" name="Connecteur droit avec flèche 17"/>
          <p:cNvCxnSpPr/>
          <p:nvPr/>
        </p:nvCxnSpPr>
        <p:spPr>
          <a:xfrm>
            <a:off x="2048208" y="5506733"/>
            <a:ext cx="3167361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er 20"/>
          <p:cNvGrpSpPr/>
          <p:nvPr/>
        </p:nvGrpSpPr>
        <p:grpSpPr>
          <a:xfrm>
            <a:off x="5427655" y="4316848"/>
            <a:ext cx="2573156" cy="2190790"/>
            <a:chOff x="6568718" y="3395524"/>
            <a:chExt cx="3355271" cy="2860110"/>
          </a:xfrm>
        </p:grpSpPr>
        <p:pic>
          <p:nvPicPr>
            <p:cNvPr id="16" name="Image 15" descr="Squelette 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718" y="3395524"/>
              <a:ext cx="847830" cy="2860110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7400794" y="4151600"/>
              <a:ext cx="2523195" cy="83099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fr-FR" sz="1625" dirty="0">
                  <a:latin typeface="Comic Sans MS" panose="030F0702030302020204" pitchFamily="66" charset="0"/>
                </a:rPr>
                <a:t>Oligo-progression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F9A4E23F-A238-4939-B997-9D9B33E91AF7}"/>
              </a:ext>
            </a:extLst>
          </p:cNvPr>
          <p:cNvGrpSpPr/>
          <p:nvPr/>
        </p:nvGrpSpPr>
        <p:grpSpPr>
          <a:xfrm>
            <a:off x="5939436" y="1331207"/>
            <a:ext cx="3731446" cy="2001090"/>
            <a:chOff x="558796" y="1752600"/>
            <a:chExt cx="8806902" cy="4200525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3C5FE45D-8895-4D0F-9198-EC9A084E2928}"/>
                </a:ext>
              </a:extLst>
            </p:cNvPr>
            <p:cNvGrpSpPr/>
            <p:nvPr/>
          </p:nvGrpSpPr>
          <p:grpSpPr>
            <a:xfrm>
              <a:off x="558796" y="1752600"/>
              <a:ext cx="8806902" cy="4200525"/>
              <a:chOff x="558796" y="1762125"/>
              <a:chExt cx="8806902" cy="4200525"/>
            </a:xfrm>
          </p:grpSpPr>
          <p:pic>
            <p:nvPicPr>
              <p:cNvPr id="26" name="Picture 2">
                <a:extLst>
                  <a:ext uri="{FF2B5EF4-FFF2-40B4-BE49-F238E27FC236}">
                    <a16:creationId xmlns:a16="http://schemas.microsoft.com/office/drawing/2014/main" id="{D8EC6B5D-B4A7-4AFB-AD7C-697CCF2BBF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90" t="31944" r="22499" b="20139"/>
              <a:stretch/>
            </p:blipFill>
            <p:spPr bwMode="auto">
              <a:xfrm>
                <a:off x="558796" y="1762125"/>
                <a:ext cx="8806902" cy="4200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7490EA3-EFAF-411F-888D-A2FF28E077EE}"/>
                  </a:ext>
                </a:extLst>
              </p:cNvPr>
              <p:cNvSpPr/>
              <p:nvPr/>
            </p:nvSpPr>
            <p:spPr>
              <a:xfrm>
                <a:off x="2390775" y="1952625"/>
                <a:ext cx="1704975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463FDA3-D3BC-4F64-B039-7102E64D0029}"/>
                  </a:ext>
                </a:extLst>
              </p:cNvPr>
              <p:cNvSpPr/>
              <p:nvPr/>
            </p:nvSpPr>
            <p:spPr>
              <a:xfrm>
                <a:off x="3338512" y="3776067"/>
                <a:ext cx="1704975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CCDD3BE-62BC-4F16-9EAA-B46B25177C50}"/>
                  </a:ext>
                </a:extLst>
              </p:cNvPr>
              <p:cNvSpPr/>
              <p:nvPr/>
            </p:nvSpPr>
            <p:spPr>
              <a:xfrm>
                <a:off x="7358658" y="1823442"/>
                <a:ext cx="1623417" cy="7713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14367CE-F0C5-404F-9723-4860C03CC666}"/>
                </a:ext>
              </a:extLst>
            </p:cNvPr>
            <p:cNvSpPr/>
            <p:nvPr/>
          </p:nvSpPr>
          <p:spPr>
            <a:xfrm>
              <a:off x="7406284" y="4029075"/>
              <a:ext cx="1251942" cy="314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0" name="Rectangle 2">
            <a:extLst>
              <a:ext uri="{FF2B5EF4-FFF2-40B4-BE49-F238E27FC236}">
                <a16:creationId xmlns:a16="http://schemas.microsoft.com/office/drawing/2014/main" id="{DDB630DF-5DB7-4078-982D-4E5D36DFE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0209" y="3510872"/>
            <a:ext cx="1845751" cy="123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/>
          <a:lstStyle/>
          <a:p>
            <a:pPr marL="0" lvl="1" indent="0" defTabSz="457148"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Char char="•"/>
              <a:defRPr/>
            </a:pPr>
            <a:r>
              <a:rPr lang="fr-FR" sz="105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 1907 : William </a:t>
            </a:r>
            <a:r>
              <a:rPr lang="fr-FR" sz="1050" b="1" dirty="0" err="1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Halsted</a:t>
            </a:r>
            <a:r>
              <a:rPr lang="fr-FR" sz="105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 </a:t>
            </a:r>
          </a:p>
          <a:p>
            <a:pPr marL="0" lvl="1" indent="0" defTabSz="457148"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Char char="•"/>
              <a:defRPr/>
            </a:pPr>
            <a:r>
              <a:rPr lang="fr-FR" sz="105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 1968 : Bernard Fischer </a:t>
            </a:r>
          </a:p>
          <a:p>
            <a:pPr marL="0" lvl="1" indent="0" defTabSz="457148"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Char char="•"/>
              <a:defRPr/>
            </a:pPr>
            <a:r>
              <a:rPr lang="fr-FR" sz="105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 1995 : Samuel Hellman</a:t>
            </a:r>
            <a:endParaRPr lang="fr-FR" sz="1050" b="1" dirty="0">
              <a:solidFill>
                <a:schemeClr val="accent2"/>
              </a:solidFill>
              <a:effectLst/>
              <a:latin typeface="Comic Sans MS" panose="030F0702030302020204" pitchFamily="66" charset="0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5A873BE-FBDF-4CA3-8D11-5374F64DFCAD}"/>
              </a:ext>
            </a:extLst>
          </p:cNvPr>
          <p:cNvCxnSpPr/>
          <p:nvPr/>
        </p:nvCxnSpPr>
        <p:spPr>
          <a:xfrm>
            <a:off x="8044008" y="3587688"/>
            <a:ext cx="0" cy="1010949"/>
          </a:xfrm>
          <a:prstGeom prst="straightConnector1">
            <a:avLst/>
          </a:prstGeom>
          <a:ln w="41275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Résultat de recherche d'images pour &quot;oligometastases&quot;">
            <a:extLst>
              <a:ext uri="{FF2B5EF4-FFF2-40B4-BE49-F238E27FC236}">
                <a16:creationId xmlns:a16="http://schemas.microsoft.com/office/drawing/2014/main" id="{E246F1F1-07D9-45C1-AD47-6A7AD604D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33" y="4999053"/>
            <a:ext cx="1703845" cy="172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2668" y="149726"/>
            <a:ext cx="8455291" cy="771327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Comic Sans MS" panose="030F0702030302020204" pitchFamily="66" charset="0"/>
              </a:rPr>
              <a:t>Essai prospectif randomisé COMET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6142" y="1335881"/>
            <a:ext cx="8868966" cy="4148138"/>
          </a:xfrm>
        </p:spPr>
        <p:txBody>
          <a:bodyPr>
            <a:noAutofit/>
          </a:bodyPr>
          <a:lstStyle/>
          <a:p>
            <a:r>
              <a:rPr lang="fr-FR" sz="1800" dirty="0">
                <a:latin typeface="Comic Sans MS" panose="030F0702030302020204" pitchFamily="66" charset="0"/>
              </a:rPr>
              <a:t>Phase II randomisée</a:t>
            </a:r>
          </a:p>
          <a:p>
            <a:r>
              <a:rPr lang="fr-FR" sz="1800" dirty="0" err="1">
                <a:latin typeface="Comic Sans MS" panose="030F0702030302020204" pitchFamily="66" charset="0"/>
              </a:rPr>
              <a:t>Oligo-M</a:t>
            </a:r>
            <a:r>
              <a:rPr lang="fr-FR" sz="1800" dirty="0">
                <a:latin typeface="Comic Sans MS" panose="030F0702030302020204" pitchFamily="66" charset="0"/>
              </a:rPr>
              <a:t>. ≤ 5 </a:t>
            </a:r>
            <a:r>
              <a:rPr lang="mr-IN" sz="1800" dirty="0">
                <a:latin typeface="Comic Sans MS" panose="030F0702030302020204" pitchFamily="66" charset="0"/>
              </a:rPr>
              <a:t>–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Trt</a:t>
            </a:r>
            <a:r>
              <a:rPr lang="fr-FR" sz="1800" dirty="0">
                <a:latin typeface="Comic Sans MS" panose="030F0702030302020204" pitchFamily="66" charset="0"/>
              </a:rPr>
              <a:t> possible par SBRT</a:t>
            </a:r>
          </a:p>
          <a:p>
            <a:r>
              <a:rPr lang="fr-FR" sz="1800" dirty="0">
                <a:latin typeface="Comic Sans MS" panose="030F0702030302020204" pitchFamily="66" charset="0"/>
              </a:rPr>
              <a:t>Critère de jugement : Survie globale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E5191F38-18EA-4771-B9B0-AD05EDD535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0025" y="6343885"/>
            <a:ext cx="8155424" cy="501749"/>
          </a:xfrm>
        </p:spPr>
        <p:txBody>
          <a:bodyPr/>
          <a:lstStyle/>
          <a:p>
            <a:r>
              <a:rPr lang="fr-FR" sz="1200" dirty="0">
                <a:latin typeface="Comic Sans MS" panose="030F0702030302020204" pitchFamily="66" charset="0"/>
              </a:rPr>
              <a:t>Palma, JCO, 38: 2830-38, 2020</a:t>
            </a:r>
          </a:p>
        </p:txBody>
      </p:sp>
      <p:pic>
        <p:nvPicPr>
          <p:cNvPr id="4" name="Image 3" descr="COMET2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18" y="2979151"/>
            <a:ext cx="4083145" cy="328106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101908" y="5738798"/>
            <a:ext cx="4646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effectLst/>
                <a:latin typeface="Comic Sans MS" panose="030F0702030302020204" pitchFamily="66" charset="0"/>
              </a:rPr>
              <a:t>3 DC toxiques</a:t>
            </a:r>
          </a:p>
          <a:p>
            <a:r>
              <a:rPr lang="fr-FR" sz="16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Histologies différentes, seulement 18% de CB</a:t>
            </a:r>
            <a:endParaRPr lang="fr-FR" sz="1600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9E2A0DC-35C0-48F5-B764-2B3758695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5370" y="3029245"/>
            <a:ext cx="4848497" cy="26564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91B863-6E89-4016-8D5C-31ADE6B1E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5132" y="1200862"/>
            <a:ext cx="2088493" cy="161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1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5750" y="1768475"/>
            <a:ext cx="9667875" cy="49053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>
              <a:spcBef>
                <a:spcPts val="600"/>
              </a:spcBef>
              <a:spcAft>
                <a:spcPts val="1200"/>
              </a:spcAft>
              <a:buFont typeface="Comic Sans MS" pitchFamily="66" charset="0"/>
              <a:buChar char="−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fr-FR" altLang="fr-FR" sz="2400" dirty="0">
                <a:solidFill>
                  <a:schemeClr val="accent2"/>
                </a:solidFill>
                <a:latin typeface="Comic Sans MS" pitchFamily="66" charset="0"/>
              </a:rPr>
              <a:t>À définir ...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Comic Sans MS" pitchFamily="66" charset="0"/>
              <a:buChar char="−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fr-FR" altLang="fr-FR" sz="2400" dirty="0">
                <a:solidFill>
                  <a:schemeClr val="accent2"/>
                </a:solidFill>
                <a:latin typeface="Comic Sans MS" pitchFamily="66" charset="0"/>
              </a:rPr>
              <a:t>Régression complète des images pathologiques rare après SBRT.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Comic Sans MS" pitchFamily="66" charset="0"/>
              <a:buChar char="−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fr-FR" altLang="fr-FR" sz="2400" dirty="0">
                <a:solidFill>
                  <a:schemeClr val="accent2"/>
                </a:solidFill>
                <a:latin typeface="Comic Sans MS" pitchFamily="66" charset="0"/>
              </a:rPr>
              <a:t>Difficile de différencier récidive VS fibrose post-radique. 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Comic Sans MS" pitchFamily="66" charset="0"/>
              <a:buChar char="−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fr-FR" altLang="fr-FR" sz="2400" dirty="0">
                <a:solidFill>
                  <a:schemeClr val="accent2"/>
                </a:solidFill>
                <a:latin typeface="Comic Sans MS" pitchFamily="66" charset="0"/>
              </a:rPr>
              <a:t>Intérêt du </a:t>
            </a:r>
            <a:r>
              <a:rPr lang="fr-FR" altLang="fr-FR" sz="2400" dirty="0" err="1">
                <a:solidFill>
                  <a:schemeClr val="accent2"/>
                </a:solidFill>
                <a:latin typeface="Comic Sans MS" pitchFamily="66" charset="0"/>
              </a:rPr>
              <a:t>PETscan</a:t>
            </a:r>
            <a:r>
              <a:rPr lang="fr-FR" altLang="fr-FR" sz="2400" dirty="0">
                <a:solidFill>
                  <a:schemeClr val="accent2"/>
                </a:solidFill>
                <a:latin typeface="Comic Sans MS" pitchFamily="66" charset="0"/>
              </a:rPr>
              <a:t> (hyperfixation persiste plusieurs années).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Comic Sans MS" pitchFamily="66" charset="0"/>
              <a:buChar char="−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fr-FR" altLang="fr-FR" sz="2400" b="1" dirty="0">
                <a:solidFill>
                  <a:schemeClr val="accent2"/>
                </a:solidFill>
                <a:latin typeface="Comic Sans MS" pitchFamily="66" charset="0"/>
              </a:rPr>
              <a:t>Deux critères :</a:t>
            </a:r>
          </a:p>
          <a:p>
            <a:pPr>
              <a:spcBef>
                <a:spcPts val="300"/>
              </a:spcBef>
              <a:buFontTx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fr-FR" altLang="fr-FR" sz="2000" i="1" dirty="0">
                <a:solidFill>
                  <a:schemeClr val="accent2"/>
                </a:solidFill>
                <a:latin typeface="Comic Sans MS" pitchFamily="66" charset="0"/>
              </a:rPr>
              <a:t>         	1) augmentation TDM diamètre maximal </a:t>
            </a:r>
            <a:r>
              <a:rPr lang="fr-FR" altLang="fr-FR" sz="2000" i="1" dirty="0">
                <a:solidFill>
                  <a:schemeClr val="accent2"/>
                </a:solidFill>
                <a:latin typeface="Comic Sans MS" pitchFamily="66" charset="0"/>
                <a:cs typeface="Arial" pitchFamily="34" charset="0"/>
              </a:rPr>
              <a:t>≥</a:t>
            </a:r>
            <a:r>
              <a:rPr lang="fr-FR" altLang="fr-FR" sz="2000" i="1" dirty="0">
                <a:solidFill>
                  <a:schemeClr val="accent2"/>
                </a:solidFill>
                <a:latin typeface="Comic Sans MS" pitchFamily="66" charset="0"/>
              </a:rPr>
              <a:t> 20% / TDM pré-thérapeutique</a:t>
            </a:r>
          </a:p>
          <a:p>
            <a:pPr algn="ctr">
              <a:spcBef>
                <a:spcPts val="300"/>
              </a:spcBef>
              <a:buFontTx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fr-FR" altLang="fr-FR" sz="2000" dirty="0">
                <a:solidFill>
                  <a:schemeClr val="accent2"/>
                </a:solidFill>
                <a:latin typeface="Comic Sans MS" pitchFamily="66" charset="0"/>
              </a:rPr>
              <a:t>               </a:t>
            </a:r>
            <a:r>
              <a:rPr lang="fr-FR" altLang="fr-FR" sz="2000" b="1" dirty="0">
                <a:solidFill>
                  <a:schemeClr val="accent2"/>
                </a:solidFill>
                <a:latin typeface="Comic Sans MS" pitchFamily="66" charset="0"/>
              </a:rPr>
              <a:t>et</a:t>
            </a:r>
          </a:p>
          <a:p>
            <a:pPr>
              <a:spcBef>
                <a:spcPts val="300"/>
              </a:spcBef>
              <a:buFontTx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fr-FR" altLang="fr-FR" sz="2000" i="1" dirty="0">
                <a:solidFill>
                  <a:schemeClr val="accent2"/>
                </a:solidFill>
                <a:latin typeface="Comic Sans MS" pitchFamily="66" charset="0"/>
              </a:rPr>
              <a:t>         2) Hyperfixation au PET avec SUV = SUV initial (critères EORTC)</a:t>
            </a:r>
          </a:p>
          <a:p>
            <a:pPr algn="ctr">
              <a:spcBef>
                <a:spcPts val="300"/>
              </a:spcBef>
              <a:buFontTx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fr-FR" altLang="fr-FR" sz="2000" dirty="0">
                <a:solidFill>
                  <a:schemeClr val="accent2"/>
                </a:solidFill>
                <a:latin typeface="Comic Sans MS" pitchFamily="66" charset="0"/>
              </a:rPr>
              <a:t>               </a:t>
            </a:r>
            <a:r>
              <a:rPr lang="fr-FR" altLang="fr-FR" sz="2000" b="1" dirty="0">
                <a:solidFill>
                  <a:schemeClr val="accent2"/>
                </a:solidFill>
                <a:latin typeface="Comic Sans MS" pitchFamily="66" charset="0"/>
              </a:rPr>
              <a:t>ou</a:t>
            </a:r>
          </a:p>
          <a:p>
            <a:pPr>
              <a:spcBef>
                <a:spcPts val="300"/>
              </a:spcBef>
              <a:buFontTx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fr-FR" altLang="fr-FR" sz="2000" i="1" dirty="0">
                <a:solidFill>
                  <a:schemeClr val="accent2"/>
                </a:solidFill>
                <a:latin typeface="Comic Sans MS" pitchFamily="66" charset="0"/>
              </a:rPr>
              <a:t>         3) Biopsies positives</a:t>
            </a:r>
          </a:p>
        </p:txBody>
      </p:sp>
      <p:grpSp>
        <p:nvGrpSpPr>
          <p:cNvPr id="13" name="Groupe 12"/>
          <p:cNvGrpSpPr/>
          <p:nvPr/>
        </p:nvGrpSpPr>
        <p:grpSpPr>
          <a:xfrm rot="1400705">
            <a:off x="6899536" y="549626"/>
            <a:ext cx="2318543" cy="1292369"/>
            <a:chOff x="474663" y="1525588"/>
            <a:chExt cx="8296275" cy="4624387"/>
          </a:xfrm>
          <a:solidFill>
            <a:schemeClr val="bg1">
              <a:lumMod val="65000"/>
            </a:schemeClr>
          </a:solidFill>
        </p:grpSpPr>
        <p:pic>
          <p:nvPicPr>
            <p:cNvPr id="14" name="Chart 7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20"/>
            <a:stretch>
              <a:fillRect/>
            </a:stretch>
          </p:blipFill>
          <p:spPr bwMode="auto">
            <a:xfrm>
              <a:off x="474663" y="1525588"/>
              <a:ext cx="8296275" cy="46243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4"/>
            <p:cNvSpPr txBox="1"/>
            <p:nvPr/>
          </p:nvSpPr>
          <p:spPr>
            <a:xfrm>
              <a:off x="2276937" y="1568665"/>
              <a:ext cx="999199" cy="66077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600" dirty="0">
                  <a:ea typeface="+mn-ea"/>
                </a:rPr>
                <a:t>CK</a:t>
              </a:r>
              <a:endParaRPr lang="en-US" sz="600" dirty="0">
                <a:ea typeface="+mn-ea"/>
              </a:endParaRPr>
            </a:p>
          </p:txBody>
        </p:sp>
        <p:sp>
          <p:nvSpPr>
            <p:cNvPr id="16" name="TextBox 5"/>
            <p:cNvSpPr txBox="1"/>
            <p:nvPr/>
          </p:nvSpPr>
          <p:spPr>
            <a:xfrm rot="16200000">
              <a:off x="-985841" y="3620909"/>
              <a:ext cx="3987604" cy="660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600" dirty="0">
                  <a:ea typeface="+mn-ea"/>
                </a:rPr>
                <a:t>Percentage of regression</a:t>
              </a:r>
              <a:endParaRPr lang="en-US" sz="600" dirty="0">
                <a:ea typeface="+mn-ea"/>
              </a:endParaRPr>
            </a:p>
          </p:txBody>
        </p:sp>
        <p:sp>
          <p:nvSpPr>
            <p:cNvPr id="17" name="TextBox 6"/>
            <p:cNvSpPr txBox="1"/>
            <p:nvPr/>
          </p:nvSpPr>
          <p:spPr>
            <a:xfrm>
              <a:off x="6490931" y="1577143"/>
              <a:ext cx="1612936" cy="66077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600" dirty="0">
                  <a:ea typeface="+mn-ea"/>
                </a:rPr>
                <a:t>Months</a:t>
              </a:r>
              <a:endParaRPr lang="en-US" sz="600" dirty="0">
                <a:ea typeface="+mn-ea"/>
              </a:endParaRPr>
            </a:p>
          </p:txBody>
        </p:sp>
        <p:cxnSp>
          <p:nvCxnSpPr>
            <p:cNvPr id="18" name="Straight Arrow Connector 9"/>
            <p:cNvCxnSpPr>
              <a:cxnSpLocks noChangeShapeType="1"/>
            </p:cNvCxnSpPr>
            <p:nvPr/>
          </p:nvCxnSpPr>
          <p:spPr bwMode="auto">
            <a:xfrm rot="5400000">
              <a:off x="3463132" y="2015331"/>
              <a:ext cx="304800" cy="1587"/>
            </a:xfrm>
            <a:prstGeom prst="straightConnector1">
              <a:avLst/>
            </a:prstGeom>
            <a:grp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550863" y="581933"/>
            <a:ext cx="7696200" cy="70679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fr-FR" altLang="fr-FR" dirty="0">
                <a:solidFill>
                  <a:schemeClr val="accent1"/>
                </a:solidFill>
                <a:effectLst/>
                <a:cs typeface="Times New Roman" pitchFamily="18" charset="0"/>
              </a:rPr>
              <a:t>Quel suivi après SBRT :</a:t>
            </a:r>
          </a:p>
        </p:txBody>
      </p:sp>
    </p:spTree>
    <p:extLst>
      <p:ext uri="{BB962C8B-B14F-4D97-AF65-F5344CB8AC3E}">
        <p14:creationId xmlns:p14="http://schemas.microsoft.com/office/powerpoint/2010/main" val="241195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3988" y="283357"/>
            <a:ext cx="9971087" cy="911596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fr-FR" altLang="fr-FR" sz="4800" dirty="0">
                <a:solidFill>
                  <a:schemeClr val="accent1"/>
                </a:solidFill>
                <a:effectLst/>
                <a:cs typeface="Times New Roman" pitchFamily="18" charset="0"/>
              </a:rPr>
              <a:t>C’est quoi ?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79413" y="1522011"/>
            <a:ext cx="9680575" cy="4873625"/>
          </a:xfrm>
          <a:prstGeom prst="rect">
            <a:avLst/>
          </a:prstGeom>
        </p:spPr>
        <p:txBody>
          <a:bodyPr lIns="90000" tIns="46800" rIns="90000" bIns="46800"/>
          <a:lstStyle>
            <a:lvl1pPr marL="333375" indent="-333375"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33425" indent="-276225"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fr-FR" altLang="fr-FR" sz="2400" dirty="0">
                <a:solidFill>
                  <a:schemeClr val="accent2"/>
                </a:solidFill>
                <a:effectLst/>
              </a:rPr>
              <a:t>Développée depuis les années 50’</a:t>
            </a:r>
          </a:p>
          <a:p>
            <a:pPr lvl="1">
              <a:lnSpc>
                <a:spcPct val="13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fr-FR" altLang="fr-FR" sz="2000" b="0" dirty="0">
                <a:solidFill>
                  <a:schemeClr val="accent2"/>
                </a:solidFill>
                <a:effectLst/>
              </a:rPr>
              <a:t>Tumeurs </a:t>
            </a:r>
            <a:r>
              <a:rPr lang="fr-FR" altLang="fr-FR" sz="2000" b="0" dirty="0" err="1">
                <a:solidFill>
                  <a:schemeClr val="accent2"/>
                </a:solidFill>
                <a:effectLst/>
              </a:rPr>
              <a:t>intra-crâniennes</a:t>
            </a:r>
            <a:endParaRPr lang="en-US" altLang="fr-FR" sz="2000" b="0" dirty="0">
              <a:solidFill>
                <a:schemeClr val="accent2"/>
              </a:solidFill>
              <a:effectLst/>
              <a:cs typeface="Arial" pitchFamily="34" charset="0"/>
            </a:endParaRPr>
          </a:p>
          <a:p>
            <a:pPr lvl="1">
              <a:lnSpc>
                <a:spcPct val="13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fr-FR" altLang="fr-FR" sz="2000" b="0" dirty="0">
                <a:solidFill>
                  <a:schemeClr val="accent2"/>
                </a:solidFill>
                <a:effectLst/>
              </a:rPr>
              <a:t>But : optimiser le rapport Efficacité/Toxicité</a:t>
            </a:r>
            <a:endParaRPr lang="en-US" altLang="fr-FR" sz="2000" b="0" dirty="0">
              <a:solidFill>
                <a:schemeClr val="accent2"/>
              </a:solidFill>
              <a:effectLst/>
              <a:cs typeface="Arial" pitchFamily="34" charset="0"/>
            </a:endParaRPr>
          </a:p>
          <a:p>
            <a:pPr>
              <a:lnSpc>
                <a:spcPct val="13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fr-FR" altLang="fr-FR" sz="2400" dirty="0">
                <a:solidFill>
                  <a:schemeClr val="accent2"/>
                </a:solidFill>
                <a:effectLst/>
              </a:rPr>
              <a:t>Amélioration ces dernières années des techniques</a:t>
            </a:r>
          </a:p>
          <a:p>
            <a:pPr>
              <a:lnSpc>
                <a:spcPct val="13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fr-FR" altLang="fr-FR" sz="2400" dirty="0">
                <a:solidFill>
                  <a:schemeClr val="accent2"/>
                </a:solidFill>
                <a:effectLst/>
              </a:rPr>
              <a:t>Renouveau de la radiothérapie stéréotaxique “corps entier”</a:t>
            </a:r>
            <a:endParaRPr lang="en-US" altLang="ja-JP" sz="2400" dirty="0">
              <a:solidFill>
                <a:schemeClr val="accent2"/>
              </a:solidFill>
              <a:effectLst/>
              <a:cs typeface="Arial" pitchFamily="34" charset="0"/>
            </a:endParaRPr>
          </a:p>
          <a:p>
            <a:pPr algn="ctr">
              <a:lnSpc>
                <a:spcPct val="130000"/>
              </a:lnSpc>
              <a:spcBef>
                <a:spcPts val="1800"/>
              </a:spcBef>
              <a:spcAft>
                <a:spcPts val="1200"/>
              </a:spcAft>
              <a:defRPr/>
            </a:pPr>
            <a:r>
              <a:rPr lang="fr-FR" altLang="fr-FR" sz="2800" b="0" i="1" dirty="0">
                <a:solidFill>
                  <a:schemeClr val="accent1"/>
                </a:solidFill>
              </a:rPr>
              <a:t>=&gt; Très forte dose dans un très petit volume</a:t>
            </a:r>
            <a:br>
              <a:rPr lang="fr-FR" altLang="fr-FR" sz="2800" b="0" i="1" dirty="0">
                <a:solidFill>
                  <a:schemeClr val="accent1"/>
                </a:solidFill>
              </a:rPr>
            </a:br>
            <a:r>
              <a:rPr lang="fr-FR" altLang="fr-FR" sz="2800" b="0" i="1" dirty="0">
                <a:solidFill>
                  <a:schemeClr val="accent1"/>
                </a:solidFill>
              </a:rPr>
              <a:t>avec une très grande précision !</a:t>
            </a:r>
          </a:p>
          <a:p>
            <a:pPr lvl="1">
              <a:lnSpc>
                <a:spcPct val="13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fr-FR" altLang="fr-FR" sz="2000" b="0" dirty="0">
                <a:solidFill>
                  <a:schemeClr val="accent2"/>
                </a:solidFill>
                <a:effectLst/>
              </a:rPr>
              <a:t>Radiothérapie stéréotaxique = Hypofractionnement = 3 à 10 fractions</a:t>
            </a:r>
          </a:p>
          <a:p>
            <a:pPr lvl="1">
              <a:lnSpc>
                <a:spcPct val="13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fr-FR" altLang="fr-FR" sz="2000" b="0" dirty="0">
                <a:solidFill>
                  <a:schemeClr val="accent2"/>
                </a:solidFill>
                <a:effectLst/>
              </a:rPr>
              <a:t>Radiochirurgie = </a:t>
            </a:r>
            <a:r>
              <a:rPr lang="fr-FR" altLang="fr-FR" sz="2000" b="0" dirty="0" err="1">
                <a:solidFill>
                  <a:schemeClr val="accent2"/>
                </a:solidFill>
                <a:effectLst/>
              </a:rPr>
              <a:t>Radio-Ablation</a:t>
            </a:r>
            <a:r>
              <a:rPr lang="fr-FR" altLang="fr-FR" sz="2000" b="0" dirty="0">
                <a:solidFill>
                  <a:schemeClr val="accent2"/>
                </a:solidFill>
                <a:effectLst/>
              </a:rPr>
              <a:t> = 1 seule séance</a:t>
            </a:r>
            <a:endParaRPr lang="en-US" altLang="fr-FR" sz="2000" b="0" dirty="0">
              <a:solidFill>
                <a:schemeClr val="accent2"/>
              </a:solidFill>
              <a:effectLst/>
              <a:cs typeface="Arial" pitchFamily="34" charset="0"/>
            </a:endParaRPr>
          </a:p>
        </p:txBody>
      </p:sp>
      <p:pic>
        <p:nvPicPr>
          <p:cNvPr id="4100" name="Picture 3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/>
          <a:stretch>
            <a:fillRect/>
          </a:stretch>
        </p:blipFill>
        <p:spPr bwMode="auto">
          <a:xfrm rot="1485282">
            <a:off x="7115175" y="779229"/>
            <a:ext cx="275272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36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37253" t="15479" r="24823" b="9368"/>
          <a:stretch/>
        </p:blipFill>
        <p:spPr>
          <a:xfrm>
            <a:off x="5813579" y="1964217"/>
            <a:ext cx="2622923" cy="34536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77" r="40226"/>
          <a:stretch/>
        </p:blipFill>
        <p:spPr>
          <a:xfrm>
            <a:off x="1717856" y="5227"/>
            <a:ext cx="5811774" cy="5790819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5458571" y="1926117"/>
            <a:ext cx="738513" cy="12556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348907" y="5930384"/>
            <a:ext cx="7572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spcBef>
                <a:spcPts val="600"/>
              </a:spcBef>
              <a:spcAft>
                <a:spcPts val="1500"/>
              </a:spcAft>
              <a:buFontTx/>
              <a:buNone/>
              <a:tabLst>
                <a:tab pos="6810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fr-FR" altLang="fr-FR" sz="3200" dirty="0">
                <a:solidFill>
                  <a:schemeClr val="accent2"/>
                </a:solidFill>
                <a:latin typeface="Comic Sans MS" pitchFamily="66" charset="0"/>
              </a:rPr>
              <a:t>=&gt; Intérêt chez patients opérables ? …</a:t>
            </a:r>
          </a:p>
        </p:txBody>
      </p:sp>
    </p:spTree>
    <p:extLst>
      <p:ext uri="{BB962C8B-B14F-4D97-AF65-F5344CB8AC3E}">
        <p14:creationId xmlns:p14="http://schemas.microsoft.com/office/powerpoint/2010/main" val="368210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22325" y="290513"/>
            <a:ext cx="7696200" cy="9112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fr-FR" altLang="fr-FR" sz="4800" dirty="0">
                <a:solidFill>
                  <a:schemeClr val="accent1"/>
                </a:solidFill>
                <a:effectLst/>
                <a:cs typeface="Times New Roman" pitchFamily="18" charset="0"/>
              </a:rPr>
              <a:t>Comment ça marche ?</a:t>
            </a:r>
          </a:p>
        </p:txBody>
      </p:sp>
      <p:pic>
        <p:nvPicPr>
          <p:cNvPr id="8195" name="Picture 2" descr="cosset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08200"/>
            <a:ext cx="4841875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430838" y="3141663"/>
            <a:ext cx="4608512" cy="332422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fr-FR" altLang="fr-FR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 modèle linéaire quadratique !!</a:t>
            </a:r>
          </a:p>
          <a:p>
            <a:pPr algn="ctr">
              <a:defRPr/>
            </a:pPr>
            <a:endParaRPr lang="fr-FR" altLang="fr-FR" sz="2000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fr-FR" altLang="fr-FR" sz="2800" b="0" i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courbes de survie cellulaire…</a:t>
            </a:r>
          </a:p>
          <a:p>
            <a:pPr algn="ctr">
              <a:defRPr/>
            </a:pPr>
            <a:endParaRPr lang="fr-FR" altLang="fr-FR" sz="1800" b="0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fr-FR" altLang="fr-FR" sz="4400" dirty="0"/>
              <a:t>S = e </a:t>
            </a:r>
            <a:r>
              <a:rPr lang="fr-FR" altLang="fr-FR" sz="4400" baseline="30000" dirty="0"/>
              <a:t>-(</a:t>
            </a:r>
            <a:r>
              <a:rPr lang="fr-FR" altLang="fr-FR" sz="4400" baseline="300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</a:t>
            </a:r>
            <a:r>
              <a:rPr lang="fr-FR" altLang="fr-FR" sz="4000" b="0" baseline="30000" dirty="0">
                <a:sym typeface="Symbol" pitchFamily="18" charset="2"/>
              </a:rPr>
              <a:t>D</a:t>
            </a:r>
            <a:r>
              <a:rPr lang="fr-FR" altLang="fr-FR" sz="4400" baseline="30000" dirty="0">
                <a:sym typeface="Symbol" pitchFamily="18" charset="2"/>
              </a:rPr>
              <a:t> + </a:t>
            </a:r>
            <a:r>
              <a:rPr lang="fr-FR" altLang="fr-FR" sz="4400" baseline="300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</a:t>
            </a:r>
            <a:r>
              <a:rPr lang="fr-FR" altLang="fr-FR" sz="4000" b="0" baseline="30000" dirty="0">
                <a:sym typeface="Symbol" pitchFamily="18" charset="2"/>
              </a:rPr>
              <a:t>D</a:t>
            </a:r>
            <a:r>
              <a:rPr lang="fr-FR" altLang="fr-FR" b="0" baseline="60000" dirty="0">
                <a:sym typeface="Symbol" pitchFamily="18" charset="2"/>
              </a:rPr>
              <a:t>2</a:t>
            </a:r>
            <a:r>
              <a:rPr lang="fr-FR" altLang="fr-FR" sz="4400" baseline="30000" dirty="0">
                <a:sym typeface="Symbol" pitchFamily="18" charset="2"/>
              </a:rPr>
              <a:t>)</a:t>
            </a:r>
            <a:endParaRPr lang="fr-FR" altLang="fr-FR" sz="4400" dirty="0">
              <a:sym typeface="Symbol" pitchFamily="18" charset="2"/>
            </a:endParaRPr>
          </a:p>
        </p:txBody>
      </p:sp>
      <p:pic>
        <p:nvPicPr>
          <p:cNvPr id="8197" name="Image 1" descr="8ohtnty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" t="12141" r="11858" b="14961"/>
          <a:stretch>
            <a:fillRect/>
          </a:stretch>
        </p:blipFill>
        <p:spPr bwMode="auto">
          <a:xfrm rot="1371089">
            <a:off x="7775575" y="592138"/>
            <a:ext cx="19050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>
            <a:grpSpLocks/>
          </p:cNvGrpSpPr>
          <p:nvPr/>
        </p:nvGrpSpPr>
        <p:grpSpPr bwMode="auto">
          <a:xfrm>
            <a:off x="-41275" y="2049463"/>
            <a:ext cx="10174288" cy="4835525"/>
            <a:chOff x="-41275" y="2049463"/>
            <a:chExt cx="10174271" cy="4835525"/>
          </a:xfrm>
        </p:grpSpPr>
        <p:grpSp>
          <p:nvGrpSpPr>
            <p:cNvPr id="8201" name="Groupe 13"/>
            <p:cNvGrpSpPr>
              <a:grpSpLocks/>
            </p:cNvGrpSpPr>
            <p:nvPr/>
          </p:nvGrpSpPr>
          <p:grpSpPr bwMode="auto">
            <a:xfrm>
              <a:off x="-41275" y="2049463"/>
              <a:ext cx="5040557" cy="4835525"/>
              <a:chOff x="-41075" y="2048933"/>
              <a:chExt cx="5040559" cy="4836451"/>
            </a:xfrm>
          </p:grpSpPr>
          <p:cxnSp>
            <p:nvCxnSpPr>
              <p:cNvPr id="8203" name="Connecteur droit 4"/>
              <p:cNvCxnSpPr>
                <a:cxnSpLocks noChangeShapeType="1"/>
              </p:cNvCxnSpPr>
              <p:nvPr/>
            </p:nvCxnSpPr>
            <p:spPr bwMode="auto">
              <a:xfrm>
                <a:off x="0" y="2060848"/>
                <a:ext cx="4999484" cy="4797152"/>
              </a:xfrm>
              <a:prstGeom prst="line">
                <a:avLst/>
              </a:prstGeom>
              <a:noFill/>
              <a:ln w="1111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204" name="Connecteur droit 19"/>
              <p:cNvCxnSpPr>
                <a:cxnSpLocks noChangeShapeType="1"/>
              </p:cNvCxnSpPr>
              <p:nvPr/>
            </p:nvCxnSpPr>
            <p:spPr bwMode="auto">
              <a:xfrm flipH="1">
                <a:off x="-41075" y="2048933"/>
                <a:ext cx="4985608" cy="4836451"/>
              </a:xfrm>
              <a:prstGeom prst="line">
                <a:avLst/>
              </a:prstGeom>
              <a:noFill/>
              <a:ln w="1111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8202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3" t="24661" r="20091" b="11659"/>
            <a:stretch>
              <a:fillRect/>
            </a:stretch>
          </p:blipFill>
          <p:spPr bwMode="auto">
            <a:xfrm>
              <a:off x="5091742" y="3084513"/>
              <a:ext cx="5041254" cy="351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2399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22325" y="271463"/>
            <a:ext cx="7696200" cy="9112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fr-FR" altLang="fr-FR" sz="4800" dirty="0">
                <a:solidFill>
                  <a:schemeClr val="accent1"/>
                </a:solidFill>
                <a:effectLst/>
                <a:cs typeface="Times New Roman" pitchFamily="18" charset="0"/>
              </a:rPr>
              <a:t>Comment ça marche ?</a:t>
            </a: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 bwMode="auto">
          <a:xfrm>
            <a:off x="528946" y="1590794"/>
            <a:ext cx="5143500" cy="4677728"/>
          </a:xfrm>
          <a:prstGeom prst="rect">
            <a:avLst/>
          </a:prstGeom>
          <a:noFill/>
          <a:ln>
            <a:noFill/>
          </a:ln>
        </p:spPr>
        <p:txBody>
          <a:bodyPr lIns="109728" tIns="54864" rIns="109728" bIns="54864"/>
          <a:lstStyle>
            <a:lvl1pPr marL="447675" indent="-4476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889000" indent="-439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Aft>
                <a:spcPts val="720"/>
              </a:spcAft>
              <a:buNone/>
              <a:defRPr/>
            </a:pPr>
            <a:r>
              <a:rPr lang="fr-FR" altLang="fr-FR" sz="1400" kern="0" dirty="0">
                <a:latin typeface="Comic Sans MS" panose="030F0702030302020204" pitchFamily="66" charset="0"/>
              </a:rPr>
              <a:t>L’irradiation module le </a:t>
            </a:r>
            <a:r>
              <a:rPr lang="fr-FR" altLang="fr-FR" sz="1400" b="1" kern="0" dirty="0">
                <a:latin typeface="Comic Sans MS" panose="030F0702030302020204" pitchFamily="66" charset="0"/>
              </a:rPr>
              <a:t>MICRO-ENVIRONNEMENT IMMUNITAIRE</a:t>
            </a:r>
            <a:br>
              <a:rPr lang="fr-FR" altLang="fr-FR" sz="1400" kern="0" dirty="0">
                <a:latin typeface="Comic Sans MS" panose="030F0702030302020204" pitchFamily="66" charset="0"/>
              </a:rPr>
            </a:br>
            <a:br>
              <a:rPr lang="fr-FR" altLang="fr-FR" sz="1400" kern="0" dirty="0">
                <a:latin typeface="Comic Sans MS" panose="030F0702030302020204" pitchFamily="66" charset="0"/>
              </a:rPr>
            </a:br>
            <a:br>
              <a:rPr lang="fr-FR" altLang="fr-FR" sz="1400" kern="0" dirty="0">
                <a:latin typeface="Comic Sans MS" panose="030F0702030302020204" pitchFamily="66" charset="0"/>
              </a:rPr>
            </a:br>
            <a:r>
              <a:rPr lang="fr-FR" altLang="fr-FR" sz="1400" kern="0" dirty="0">
                <a:latin typeface="Comic Sans MS" panose="030F0702030302020204" pitchFamily="66" charset="0"/>
              </a:rPr>
              <a:t>   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5401" y="6353192"/>
            <a:ext cx="3918347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728" tIns="54864" rIns="109728" bIns="5486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fr-FR" altLang="fr-FR" sz="1000" dirty="0">
                <a:effectLst/>
                <a:latin typeface="Comic Sans MS" panose="030F0702030302020204" pitchFamily="66" charset="0"/>
              </a:rPr>
              <a:t>Schéma adapté de : Deng </a:t>
            </a:r>
            <a:r>
              <a:rPr lang="fr-FR" altLang="fr-FR" sz="1000" i="1" dirty="0">
                <a:effectLst/>
                <a:latin typeface="Comic Sans MS" panose="030F0702030302020204" pitchFamily="66" charset="0"/>
              </a:rPr>
              <a:t>et al. </a:t>
            </a:r>
            <a:r>
              <a:rPr lang="fr-FR" altLang="fr-FR" sz="1000" dirty="0">
                <a:effectLst/>
                <a:latin typeface="Comic Sans MS" panose="030F0702030302020204" pitchFamily="66" charset="0"/>
              </a:rPr>
              <a:t>J Clin Invest 2014;124:687</a:t>
            </a:r>
          </a:p>
        </p:txBody>
      </p:sp>
      <p:grpSp>
        <p:nvGrpSpPr>
          <p:cNvPr id="14" name="Groupe 3"/>
          <p:cNvGrpSpPr>
            <a:grpSpLocks/>
          </p:cNvGrpSpPr>
          <p:nvPr/>
        </p:nvGrpSpPr>
        <p:grpSpPr bwMode="auto">
          <a:xfrm>
            <a:off x="360321" y="2374823"/>
            <a:ext cx="5348883" cy="3824817"/>
            <a:chOff x="4902159" y="1813530"/>
            <a:chExt cx="4111427" cy="2867580"/>
          </a:xfrm>
        </p:grpSpPr>
        <p:pic>
          <p:nvPicPr>
            <p:cNvPr id="15" name="Image 21" descr="Capture d’écran 2015-07-17 à 14.35.5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2159" y="1833839"/>
              <a:ext cx="4111427" cy="2847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 rot="1664881">
              <a:off x="5002166" y="1813530"/>
              <a:ext cx="792125" cy="877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" name="Éclair 16"/>
            <p:cNvSpPr/>
            <p:nvPr/>
          </p:nvSpPr>
          <p:spPr>
            <a:xfrm>
              <a:off x="5216469" y="1897638"/>
              <a:ext cx="571472" cy="533208"/>
            </a:xfrm>
            <a:prstGeom prst="lightningBolt">
              <a:avLst/>
            </a:prstGeom>
            <a:solidFill>
              <a:srgbClr val="FBCE38"/>
            </a:solidFill>
            <a:ln w="3175" cmpd="sng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8" t="35988" r="16356" b="13040"/>
          <a:stretch>
            <a:fillRect/>
          </a:stretch>
        </p:blipFill>
        <p:spPr bwMode="auto">
          <a:xfrm>
            <a:off x="7953370" y="1717799"/>
            <a:ext cx="1971286" cy="204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6098977" y="4285228"/>
            <a:ext cx="3766409" cy="194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tIns="54864" rIns="109728" bIns="5486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700" dirty="0">
                <a:solidFill>
                  <a:schemeClr val="tx2"/>
                </a:solidFill>
                <a:effectLst/>
                <a:latin typeface="Comic Sans MS" panose="030F0702030302020204" pitchFamily="66" charset="0"/>
              </a:rPr>
              <a:t>La radiothérapie détruit des cellules tumorales, qui </a:t>
            </a:r>
            <a:r>
              <a:rPr lang="fr-FR" altLang="fr-FR" sz="1700" dirty="0" err="1">
                <a:solidFill>
                  <a:schemeClr val="tx2"/>
                </a:solidFill>
                <a:effectLst/>
                <a:latin typeface="Comic Sans MS" pitchFamily="66" charset="0"/>
              </a:rPr>
              <a:t>relarguent</a:t>
            </a:r>
            <a:r>
              <a:rPr lang="fr-FR" altLang="fr-FR" sz="1700" dirty="0">
                <a:solidFill>
                  <a:schemeClr val="tx2"/>
                </a:solidFill>
                <a:effectLst/>
                <a:latin typeface="Comic Sans MS" pitchFamily="66" charset="0"/>
              </a:rPr>
              <a:t>  des substances immunogènes (</a:t>
            </a:r>
            <a:r>
              <a:rPr lang="fr-FR" altLang="fr-FR" sz="1700" dirty="0" err="1">
                <a:solidFill>
                  <a:schemeClr val="tx2"/>
                </a:solidFill>
                <a:effectLst/>
                <a:latin typeface="Comic Sans MS" pitchFamily="66" charset="0"/>
              </a:rPr>
              <a:t>Cytoxines</a:t>
            </a:r>
            <a:r>
              <a:rPr lang="fr-FR" altLang="fr-FR" sz="1700" dirty="0">
                <a:solidFill>
                  <a:schemeClr val="tx2"/>
                </a:solidFill>
                <a:effectLst/>
                <a:latin typeface="Comic Sans MS" pitchFamily="66" charset="0"/>
              </a:rPr>
              <a:t>, </a:t>
            </a:r>
            <a:r>
              <a:rPr lang="fr-FR" altLang="fr-FR" sz="1700" dirty="0" err="1">
                <a:solidFill>
                  <a:schemeClr val="tx2"/>
                </a:solidFill>
                <a:effectLst/>
                <a:latin typeface="Comic Sans MS" pitchFamily="66" charset="0"/>
              </a:rPr>
              <a:t>TGF</a:t>
            </a:r>
            <a:r>
              <a:rPr lang="fr-FR" altLang="fr-FR" sz="1700" dirty="0" err="1">
                <a:solidFill>
                  <a:schemeClr val="tx2"/>
                </a:solidFill>
                <a:effectLst/>
                <a:latin typeface="Symbol" panose="05050102010706020507" pitchFamily="18" charset="2"/>
              </a:rPr>
              <a:t>b</a:t>
            </a:r>
            <a:r>
              <a:rPr lang="fr-FR" altLang="fr-FR" sz="1700" dirty="0">
                <a:solidFill>
                  <a:schemeClr val="tx2"/>
                </a:solidFill>
                <a:effectLst/>
                <a:latin typeface="Comic Sans MS" pitchFamily="66" charset="0"/>
              </a:rPr>
              <a:t>, antigènes, …).  Elles induisent une inflammation, qui génère une réponse immune  dans tout l’organisme.</a:t>
            </a:r>
          </a:p>
        </p:txBody>
      </p:sp>
      <p:pic>
        <p:nvPicPr>
          <p:cNvPr id="9220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0" y="2369093"/>
            <a:ext cx="2653903" cy="1409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6538318" y="6361659"/>
            <a:ext cx="3709392" cy="22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9728" tIns="54864" rIns="109728" bIns="54864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/>
            <a:r>
              <a:rPr lang="fr-FR" altLang="fr-FR" sz="1000" i="1" dirty="0">
                <a:solidFill>
                  <a:schemeClr val="tx2"/>
                </a:solidFill>
                <a:effectLst/>
                <a:latin typeface="Comic Sans MS" pitchFamily="66" charset="0"/>
                <a:cs typeface="Segoe UI" pitchFamily="34" charset="0"/>
              </a:rPr>
              <a:t>Mole RH. Br J </a:t>
            </a:r>
            <a:r>
              <a:rPr lang="fr-FR" altLang="fr-FR" sz="1000" i="1" dirty="0" err="1">
                <a:solidFill>
                  <a:schemeClr val="tx2"/>
                </a:solidFill>
                <a:effectLst/>
                <a:latin typeface="Comic Sans MS" pitchFamily="66" charset="0"/>
                <a:cs typeface="Segoe UI" pitchFamily="34" charset="0"/>
              </a:rPr>
              <a:t>Radiol</a:t>
            </a:r>
            <a:r>
              <a:rPr lang="fr-FR" altLang="fr-FR" sz="1000" i="1" dirty="0">
                <a:solidFill>
                  <a:schemeClr val="tx2"/>
                </a:solidFill>
                <a:effectLst/>
                <a:latin typeface="Comic Sans MS" pitchFamily="66" charset="0"/>
                <a:cs typeface="Segoe UI" pitchFamily="34" charset="0"/>
              </a:rPr>
              <a:t>, 1953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000973" y="1298587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Effet Abscopal</a:t>
            </a:r>
          </a:p>
        </p:txBody>
      </p:sp>
    </p:spTree>
    <p:extLst>
      <p:ext uri="{BB962C8B-B14F-4D97-AF65-F5344CB8AC3E}">
        <p14:creationId xmlns:p14="http://schemas.microsoft.com/office/powerpoint/2010/main" val="784627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>
            <a:extLst>
              <a:ext uri="{FF2B5EF4-FFF2-40B4-BE49-F238E27FC236}">
                <a16:creationId xmlns:a16="http://schemas.microsoft.com/office/drawing/2014/main" id="{56F45C05-33E1-408A-AC56-65B627B131B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08085" y="4505178"/>
            <a:ext cx="5027612" cy="1220788"/>
            <a:chOff x="2505" y="2606"/>
            <a:chExt cx="3167" cy="769"/>
          </a:xfrm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id="{E96E2968-7984-41DE-A30A-D09AD3FD369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505" y="2606"/>
              <a:ext cx="3167" cy="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95EE357F-BC2C-40C5-B280-B84D4C7959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585"/>
            <a:stretch/>
          </p:blipFill>
          <p:spPr bwMode="auto">
            <a:xfrm>
              <a:off x="2505" y="2606"/>
              <a:ext cx="1885" cy="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3" descr="C:\Philippe\Images Sciences\Techniques Radiothérapie\Cyberknife\photos ck\CK suite, female synchrony vest_Xchange_jpg.jpg">
            <a:extLst>
              <a:ext uri="{FF2B5EF4-FFF2-40B4-BE49-F238E27FC236}">
                <a16:creationId xmlns:a16="http://schemas.microsoft.com/office/drawing/2014/main" id="{9DB9C531-F82C-4F0A-BC79-6ADD0B412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46" y="2023501"/>
            <a:ext cx="4135284" cy="267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3">
            <a:extLst>
              <a:ext uri="{FF2B5EF4-FFF2-40B4-BE49-F238E27FC236}">
                <a16:creationId xmlns:a16="http://schemas.microsoft.com/office/drawing/2014/main" id="{B5E7379A-0F28-43D3-8BE6-8D745F82C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34" y="2023501"/>
            <a:ext cx="4111002" cy="232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Screen Shot 2013-02-08 at 11.56.24 AM.png">
            <a:extLst>
              <a:ext uri="{FF2B5EF4-FFF2-40B4-BE49-F238E27FC236}">
                <a16:creationId xmlns:a16="http://schemas.microsoft.com/office/drawing/2014/main" id="{2AF8CD12-7EE2-4BF5-B215-0FB3DC9824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21" y="5321365"/>
            <a:ext cx="1446417" cy="95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73E29718-739C-4A9F-ABB9-B41B58A37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915" y="5569626"/>
            <a:ext cx="1072958" cy="79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2">
            <a:extLst>
              <a:ext uri="{FF2B5EF4-FFF2-40B4-BE49-F238E27FC236}">
                <a16:creationId xmlns:a16="http://schemas.microsoft.com/office/drawing/2014/main" id="{E590891F-EE56-4EFA-BCD2-CE9FE7B4D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3" y="5525736"/>
            <a:ext cx="993668" cy="82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0E43DB77-63B1-4A34-8357-26EFB2263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760" y="5717246"/>
            <a:ext cx="1460978" cy="80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5FE04B17-52FB-4268-9AF7-661C6B9B7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657" y="4719532"/>
            <a:ext cx="2385909" cy="1788380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1E213405-CE31-41FC-86D0-B094F4DAC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980" y="4766443"/>
            <a:ext cx="1147188" cy="81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itre 1">
            <a:extLst>
              <a:ext uri="{FF2B5EF4-FFF2-40B4-BE49-F238E27FC236}">
                <a16:creationId xmlns:a16="http://schemas.microsoft.com/office/drawing/2014/main" id="{F23023F8-5EB0-4796-9A76-D51BF148EB8D}"/>
              </a:ext>
            </a:extLst>
          </p:cNvPr>
          <p:cNvSpPr txBox="1">
            <a:spLocks/>
          </p:cNvSpPr>
          <p:nvPr/>
        </p:nvSpPr>
        <p:spPr>
          <a:xfrm>
            <a:off x="704022" y="1402087"/>
            <a:ext cx="4320790" cy="70694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vert="horz" lIns="180000" tIns="72000" rIns="144000" bIns="7200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i="0" u="none" kern="1200" dirty="0">
                <a:solidFill>
                  <a:schemeClr val="lt1"/>
                </a:solidFill>
                <a:effectLst>
                  <a:outerShdw blurRad="63500" dist="25400" dir="2700000" algn="tl">
                    <a:srgbClr val="000000">
                      <a:alpha val="60000"/>
                    </a:srgbClr>
                  </a:outerShdw>
                </a:effectLst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fr-FR" sz="2000" b="1" dirty="0">
                <a:solidFill>
                  <a:srgbClr val="002060"/>
                </a:solidFill>
                <a:effectLst/>
                <a:latin typeface="+mn-lt"/>
              </a:rPr>
              <a:t>Accélérateurs linéaires dédiés</a:t>
            </a:r>
          </a:p>
        </p:txBody>
      </p:sp>
      <p:sp>
        <p:nvSpPr>
          <p:cNvPr id="32" name="Titre 1">
            <a:extLst>
              <a:ext uri="{FF2B5EF4-FFF2-40B4-BE49-F238E27FC236}">
                <a16:creationId xmlns:a16="http://schemas.microsoft.com/office/drawing/2014/main" id="{FA47A4CC-8596-4990-85EB-FD48D8A2BA9D}"/>
              </a:ext>
            </a:extLst>
          </p:cNvPr>
          <p:cNvSpPr txBox="1">
            <a:spLocks/>
          </p:cNvSpPr>
          <p:nvPr/>
        </p:nvSpPr>
        <p:spPr>
          <a:xfrm>
            <a:off x="5286391" y="1412441"/>
            <a:ext cx="4320790" cy="70694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vert="horz" lIns="180000" tIns="72000" rIns="144000" bIns="7200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i="0" u="none" kern="1200" dirty="0">
                <a:solidFill>
                  <a:schemeClr val="lt1"/>
                </a:solidFill>
                <a:effectLst>
                  <a:outerShdw blurRad="63500" dist="25400" dir="2700000" algn="tl">
                    <a:srgbClr val="000000">
                      <a:alpha val="60000"/>
                    </a:srgbClr>
                  </a:outerShdw>
                </a:effectLst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fr-FR" sz="2000" b="1" dirty="0">
                <a:solidFill>
                  <a:srgbClr val="002060"/>
                </a:solidFill>
                <a:effectLst/>
                <a:latin typeface="+mn-lt"/>
              </a:rPr>
              <a:t>Cyberknife</a:t>
            </a:r>
            <a:r>
              <a:rPr lang="fr-FR" sz="2000" b="1" baseline="30000" dirty="0">
                <a:solidFill>
                  <a:srgbClr val="002060"/>
                </a:solidFill>
                <a:effectLst/>
                <a:latin typeface="+mn-lt"/>
              </a:rPr>
              <a:t>®</a:t>
            </a:r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8350D304-4FAD-481B-A4C5-9C7E6415C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349250"/>
            <a:ext cx="7696200" cy="7747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fr-FR" altLang="fr-FR" sz="4000" dirty="0">
                <a:solidFill>
                  <a:schemeClr val="accent1"/>
                </a:solidFill>
                <a:effectLst/>
                <a:cs typeface="Times New Roman" pitchFamily="18" charset="0"/>
              </a:rPr>
              <a:t>Avec quels appareils ?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9972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672"/>
    </mc:Choice>
    <mc:Fallback xmlns="">
      <p:transition advTm="2267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D_lun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1557338"/>
            <a:ext cx="48895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DBrainLab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931988"/>
            <a:ext cx="518160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76388" y="5695950"/>
            <a:ext cx="7131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fr-FR" altLang="fr-FR" i="1" dirty="0">
                <a:solidFill>
                  <a:schemeClr val="accent2"/>
                </a:solidFill>
                <a:effectLst/>
              </a:rPr>
              <a:t>Accélérateurs Linéaires Dédiés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34988" y="339725"/>
            <a:ext cx="7696200" cy="7747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fr-FR" altLang="fr-FR" sz="4000" dirty="0">
                <a:solidFill>
                  <a:schemeClr val="accent1"/>
                </a:solidFill>
                <a:effectLst/>
                <a:cs typeface="Times New Roman" pitchFamily="18" charset="0"/>
              </a:rPr>
              <a:t>Avec quels appareils ?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5249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217863" y="5965825"/>
            <a:ext cx="38443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fr-FR" altLang="fr-FR" i="1" dirty="0">
                <a:solidFill>
                  <a:schemeClr val="accent2"/>
                </a:solidFill>
                <a:effectLst/>
              </a:rPr>
              <a:t>Cyberknife M6</a:t>
            </a:r>
            <a:r>
              <a:rPr lang="fr-FR" altLang="fr-FR" sz="3200" i="1" dirty="0">
                <a:solidFill>
                  <a:schemeClr val="accent2"/>
                </a:solidFill>
                <a:effectLst/>
              </a:rPr>
              <a:t>™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534988" y="349250"/>
            <a:ext cx="7696200" cy="7747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fr-FR" altLang="fr-FR" sz="4000" dirty="0">
                <a:solidFill>
                  <a:schemeClr val="accent1"/>
                </a:solidFill>
                <a:effectLst/>
                <a:cs typeface="Times New Roman" pitchFamily="18" charset="0"/>
              </a:rPr>
              <a:t>Avec quels appareils ?                </a:t>
            </a:r>
          </a:p>
        </p:txBody>
      </p:sp>
      <p:pic>
        <p:nvPicPr>
          <p:cNvPr id="16389" name="Picture 21" descr="cyber13a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1136650"/>
            <a:ext cx="2520950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"/>
          <a:stretch>
            <a:fillRect/>
          </a:stretch>
        </p:blipFill>
        <p:spPr bwMode="auto">
          <a:xfrm>
            <a:off x="8107363" y="4737100"/>
            <a:ext cx="1520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yberKnife M6 Movie lung cour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633538"/>
            <a:ext cx="7091363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02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5" t="25850" r="14043" b="13991"/>
          <a:stretch>
            <a:fillRect/>
          </a:stretch>
        </p:blipFill>
        <p:spPr bwMode="auto">
          <a:xfrm>
            <a:off x="364843" y="1727192"/>
            <a:ext cx="9545960" cy="511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92"/>
          <p:cNvSpPr txBox="1">
            <a:spLocks noChangeArrowheads="1"/>
          </p:cNvSpPr>
          <p:nvPr/>
        </p:nvSpPr>
        <p:spPr bwMode="auto">
          <a:xfrm>
            <a:off x="1768428" y="382855"/>
            <a:ext cx="65754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457148" eaLnBrk="0" hangingPunct="0">
              <a:defRPr/>
            </a:pPr>
            <a:r>
              <a:rPr lang="fr-FR" sz="4000" b="1" dirty="0">
                <a:solidFill>
                  <a:srgbClr val="2C7C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anose="030F0702030302020204" pitchFamily="66" charset="0"/>
              </a:rPr>
              <a:t>Processus complexe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88997">
            <a:off x="1621035" y="362393"/>
            <a:ext cx="1527392" cy="8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81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7237412" y="3797594"/>
            <a:ext cx="2314575" cy="2057400"/>
            <a:chOff x="865" y="214"/>
            <a:chExt cx="1451" cy="1031"/>
          </a:xfrm>
          <a:solidFill>
            <a:schemeClr val="bg1">
              <a:lumMod val="85000"/>
            </a:schemeClr>
          </a:solidFill>
        </p:grpSpPr>
        <p:sp>
          <p:nvSpPr>
            <p:cNvPr id="600114" name="Oval 50"/>
            <p:cNvSpPr>
              <a:spLocks noChangeAspect="1" noChangeArrowheads="1"/>
            </p:cNvSpPr>
            <p:nvPr/>
          </p:nvSpPr>
          <p:spPr bwMode="auto">
            <a:xfrm>
              <a:off x="865" y="214"/>
              <a:ext cx="1451" cy="1031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200">
                <a:solidFill>
                  <a:srgbClr val="004A64"/>
                </a:solidFill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54021" name="Oval 51"/>
            <p:cNvSpPr>
              <a:spLocks noChangeArrowheads="1"/>
            </p:cNvSpPr>
            <p:nvPr/>
          </p:nvSpPr>
          <p:spPr bwMode="auto">
            <a:xfrm>
              <a:off x="1228" y="472"/>
              <a:ext cx="726" cy="516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1000">
                <a:solidFill>
                  <a:srgbClr val="004A64"/>
                </a:solidFill>
                <a:ea typeface="ＭＳ Ｐゴシック" pitchFamily="34" charset="-128"/>
              </a:endParaRPr>
            </a:p>
          </p:txBody>
        </p:sp>
        <p:sp>
          <p:nvSpPr>
            <p:cNvPr id="854022" name="Text Box 52"/>
            <p:cNvSpPr txBox="1">
              <a:spLocks noChangeArrowheads="1"/>
            </p:cNvSpPr>
            <p:nvPr/>
          </p:nvSpPr>
          <p:spPr bwMode="auto">
            <a:xfrm>
              <a:off x="1527" y="1002"/>
              <a:ext cx="116" cy="123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en-US" sz="1000">
                <a:solidFill>
                  <a:srgbClr val="004A64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600067" name="Oval 3"/>
          <p:cNvSpPr>
            <a:spLocks noChangeAspect="1" noChangeArrowheads="1"/>
          </p:cNvSpPr>
          <p:nvPr/>
        </p:nvSpPr>
        <p:spPr bwMode="auto">
          <a:xfrm>
            <a:off x="463550" y="3103563"/>
            <a:ext cx="2643188" cy="3521075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solidFill>
                <a:srgbClr val="004A64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17412" name="Picture 9" descr="Case2_sag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3252788"/>
            <a:ext cx="3159125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0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782638" y="3911600"/>
            <a:ext cx="2057400" cy="1828800"/>
            <a:chOff x="865" y="214"/>
            <a:chExt cx="1451" cy="1031"/>
          </a:xfrm>
        </p:grpSpPr>
        <p:sp>
          <p:nvSpPr>
            <p:cNvPr id="17425" name="Oval 21"/>
            <p:cNvSpPr>
              <a:spLocks noChangeAspect="1" noChangeArrowheads="1"/>
            </p:cNvSpPr>
            <p:nvPr/>
          </p:nvSpPr>
          <p:spPr bwMode="auto">
            <a:xfrm>
              <a:off x="865" y="214"/>
              <a:ext cx="1451" cy="1031"/>
            </a:xfrm>
            <a:prstGeom prst="ellipse">
              <a:avLst/>
            </a:prstGeom>
            <a:gradFill rotWithShape="1">
              <a:gsLst>
                <a:gs pos="0">
                  <a:srgbClr val="D58DB6"/>
                </a:gs>
                <a:gs pos="100000">
                  <a:srgbClr val="B6388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/>
              <a:endParaRPr lang="fr-FR" altLang="fr-FR" sz="1200">
                <a:solidFill>
                  <a:srgbClr val="004A64"/>
                </a:solidFill>
              </a:endParaRPr>
            </a:p>
          </p:txBody>
        </p:sp>
        <p:sp>
          <p:nvSpPr>
            <p:cNvPr id="17426" name="Oval 22"/>
            <p:cNvSpPr>
              <a:spLocks noChangeArrowheads="1"/>
            </p:cNvSpPr>
            <p:nvPr/>
          </p:nvSpPr>
          <p:spPr bwMode="auto">
            <a:xfrm>
              <a:off x="1228" y="472"/>
              <a:ext cx="726" cy="516"/>
            </a:xfrm>
            <a:prstGeom prst="ellipse">
              <a:avLst/>
            </a:prstGeom>
            <a:gradFill rotWithShape="1">
              <a:gsLst>
                <a:gs pos="0">
                  <a:srgbClr val="C9C9C9"/>
                </a:gs>
                <a:gs pos="100000">
                  <a:srgbClr val="96969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fr-FR" sz="1000">
                  <a:solidFill>
                    <a:srgbClr val="004A64"/>
                  </a:solidFill>
                </a:rPr>
                <a:t>TUMOR</a:t>
              </a:r>
            </a:p>
          </p:txBody>
        </p:sp>
        <p:sp>
          <p:nvSpPr>
            <p:cNvPr id="17427" name="Text Box 23"/>
            <p:cNvSpPr txBox="1">
              <a:spLocks noChangeArrowheads="1"/>
            </p:cNvSpPr>
            <p:nvPr/>
          </p:nvSpPr>
          <p:spPr bwMode="auto">
            <a:xfrm>
              <a:off x="1089" y="1002"/>
              <a:ext cx="992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fr-FR" sz="1000">
                  <a:solidFill>
                    <a:schemeClr val="bg1"/>
                  </a:solidFill>
                </a:rPr>
                <a:t> Subclinical Disease</a:t>
              </a:r>
            </a:p>
          </p:txBody>
        </p:sp>
      </p:grpSp>
      <p:grpSp>
        <p:nvGrpSpPr>
          <p:cNvPr id="4" name="Group 45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7366000" y="3911600"/>
            <a:ext cx="2057400" cy="1828800"/>
            <a:chOff x="865" y="214"/>
            <a:chExt cx="1451" cy="1031"/>
          </a:xfrm>
        </p:grpSpPr>
        <p:sp>
          <p:nvSpPr>
            <p:cNvPr id="17422" name="Oval 46"/>
            <p:cNvSpPr>
              <a:spLocks noChangeAspect="1" noChangeArrowheads="1"/>
            </p:cNvSpPr>
            <p:nvPr/>
          </p:nvSpPr>
          <p:spPr bwMode="auto">
            <a:xfrm>
              <a:off x="865" y="214"/>
              <a:ext cx="1451" cy="1031"/>
            </a:xfrm>
            <a:prstGeom prst="ellipse">
              <a:avLst/>
            </a:prstGeom>
            <a:gradFill rotWithShape="1">
              <a:gsLst>
                <a:gs pos="0">
                  <a:srgbClr val="D58DB6"/>
                </a:gs>
                <a:gs pos="100000">
                  <a:srgbClr val="B6388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/>
              <a:endParaRPr lang="fr-FR" altLang="fr-FR" sz="1200">
                <a:solidFill>
                  <a:srgbClr val="004A64"/>
                </a:solidFill>
              </a:endParaRPr>
            </a:p>
          </p:txBody>
        </p:sp>
        <p:sp>
          <p:nvSpPr>
            <p:cNvPr id="17423" name="Oval 47"/>
            <p:cNvSpPr>
              <a:spLocks noChangeArrowheads="1"/>
            </p:cNvSpPr>
            <p:nvPr/>
          </p:nvSpPr>
          <p:spPr bwMode="auto">
            <a:xfrm>
              <a:off x="1228" y="472"/>
              <a:ext cx="726" cy="516"/>
            </a:xfrm>
            <a:prstGeom prst="ellipse">
              <a:avLst/>
            </a:prstGeom>
            <a:gradFill rotWithShape="1">
              <a:gsLst>
                <a:gs pos="0">
                  <a:srgbClr val="C9C9C9"/>
                </a:gs>
                <a:gs pos="100000">
                  <a:srgbClr val="96969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fr-FR" sz="1000">
                  <a:solidFill>
                    <a:srgbClr val="004A64"/>
                  </a:solidFill>
                </a:rPr>
                <a:t>TUMOR</a:t>
              </a:r>
            </a:p>
          </p:txBody>
        </p:sp>
        <p:sp>
          <p:nvSpPr>
            <p:cNvPr id="17424" name="Text Box 48"/>
            <p:cNvSpPr txBox="1">
              <a:spLocks noChangeArrowheads="1"/>
            </p:cNvSpPr>
            <p:nvPr/>
          </p:nvSpPr>
          <p:spPr bwMode="auto">
            <a:xfrm>
              <a:off x="1089" y="1002"/>
              <a:ext cx="992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fr-FR" sz="1000">
                  <a:solidFill>
                    <a:schemeClr val="bg1"/>
                  </a:solidFill>
                </a:rPr>
                <a:t> Subclinical Disease</a:t>
              </a:r>
            </a:p>
          </p:txBody>
        </p:sp>
      </p:grpSp>
      <p:sp>
        <p:nvSpPr>
          <p:cNvPr id="24" name="TextBox 23"/>
          <p:cNvSpPr txBox="1"/>
          <p:nvPr/>
        </p:nvSpPr>
        <p:spPr bwMode="auto">
          <a:xfrm>
            <a:off x="7045325" y="1939925"/>
            <a:ext cx="27066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2"/>
                </a:solidFill>
                <a:latin typeface="Comic Sans MS" panose="030F0702030302020204" pitchFamily="66" charset="0"/>
              </a:rPr>
              <a:t>Tracking</a:t>
            </a: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SBRT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481013" y="1928813"/>
            <a:ext cx="25304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Gating SBRT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239713" y="339725"/>
            <a:ext cx="7696200" cy="77508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fr-FR" altLang="fr-FR" sz="4000" dirty="0">
                <a:solidFill>
                  <a:schemeClr val="accent1"/>
                </a:solidFill>
                <a:effectLst/>
                <a:cs typeface="Times New Roman" pitchFamily="18" charset="0"/>
              </a:rPr>
              <a:t>Mode de suivi respiratoire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480D2733-06FB-4580-AF66-6326DA5F6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19999" r="13750" b="12778"/>
          <a:stretch/>
        </p:blipFill>
        <p:spPr bwMode="auto">
          <a:xfrm>
            <a:off x="7293089" y="57723"/>
            <a:ext cx="2431481" cy="135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102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737E-7 C 0.00035 0.02591 0.00035 0.09507 -8.33333E-7 0.08304 C -0.00035 0.07102 -0.00156 -0.05922 -0.00191 -0.07263 C -0.00226 -0.08605 -0.00035 -0.02591 -8.33333E-7 -1.8737E-7 Z " pathEditMode="relative" ptsTypes="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737E-7 C 0.00035 0.02591 0.00035 0.09507 -8.33333E-7 0.08304 C -0.00035 0.07102 -0.00156 -0.05922 -0.00191 -0.07263 C -0.00226 -0.08605 -0.00035 -0.02591 -8.33333E-7 -1.8737E-7 Z " pathEditMode="relative" ptsTypes="aaa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0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737E-7 C 0.00035 0.02591 0.00035 0.09507 -8.33333E-7 0.08304 C -0.00035 0.07102 -0.00156 -0.05922 -0.00191 -0.07263 C -0.00226 -0.08605 -0.00035 -0.02591 -8.33333E-7 -1.8737E-7 Z " pathEditMode="relative" ptsTypes="aa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09"/>
  <p:tag name="ELAPSEDTIME" val="22.8"/>
  <p:tag name="ARTICULATE_SLIDE_GUID" val="b521d178-cbee-49e3-a7d1-d5166cbf96cb"/>
  <p:tag name="ARTICULATE_TITLE_TAG" val="Gantry vs. CyberKnife Lung SBRT"/>
  <p:tag name="ARTICULATE_SLIDE_PAUSE" val="1"/>
  <p:tag name="ARTICULATE_NAV_LEVEL" val="1"/>
  <p:tag name="ARTICULATE_PLAYLIST_ID" val="-1"/>
  <p:tag name="ARTICULATE_LOCK_SLIDE" val="0"/>
  <p:tag name="ARTICULATE_SLIDE_NAV" val="30"/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ejones\AppData\Local\Temp\articulate\presenter\imgtemp\cmrd8K97_files\slide0001_image001.gif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Personnalisée 1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6884</TotalTime>
  <Words>622</Words>
  <Application>Microsoft Office PowerPoint</Application>
  <PresentationFormat>Diapositives 35 mm</PresentationFormat>
  <Paragraphs>124</Paragraphs>
  <Slides>20</Slides>
  <Notes>7</Notes>
  <HiddenSlides>0</HiddenSlides>
  <MMClips>4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9" baseType="lpstr">
      <vt:lpstr>Arial</vt:lpstr>
      <vt:lpstr>Comic Sans MS</vt:lpstr>
      <vt:lpstr>News Gothic MT</vt:lpstr>
      <vt:lpstr>Symbol</vt:lpstr>
      <vt:lpstr>Times New Roman</vt:lpstr>
      <vt:lpstr>Wingdings</vt:lpstr>
      <vt:lpstr>Wingdings 2</vt:lpstr>
      <vt:lpstr>Brise</vt:lpstr>
      <vt:lpstr>Bitmap 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Oligo-métastases : des situations cliniques différentes</vt:lpstr>
      <vt:lpstr>Essai prospectif randomisé COMET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Tumeurs thoraciques: stade IIIA</dc:title>
  <dc:creator>Mélanie Deberne</dc:creator>
  <cp:lastModifiedBy>Philippe Giraud</cp:lastModifiedBy>
  <cp:revision>472</cp:revision>
  <cp:lastPrinted>2016-11-08T21:39:33Z</cp:lastPrinted>
  <dcterms:created xsi:type="dcterms:W3CDTF">2012-11-22T17:26:21Z</dcterms:created>
  <dcterms:modified xsi:type="dcterms:W3CDTF">2021-09-19T19:20:49Z</dcterms:modified>
</cp:coreProperties>
</file>