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2" r:id="rId3"/>
    <p:sldId id="257" r:id="rId4"/>
    <p:sldId id="261" r:id="rId5"/>
    <p:sldId id="263" r:id="rId6"/>
    <p:sldId id="264" r:id="rId7"/>
    <p:sldId id="259" r:id="rId8"/>
    <p:sldId id="260" r:id="rId9"/>
    <p:sldId id="265" r:id="rId10"/>
    <p:sldId id="267" r:id="rId11"/>
    <p:sldId id="266" r:id="rId12"/>
    <p:sldId id="258" r:id="rId13"/>
    <p:sldId id="268" r:id="rId14"/>
    <p:sldId id="269" r:id="rId15"/>
    <p:sldId id="270" r:id="rId16"/>
    <p:sldId id="271" r:id="rId17"/>
    <p:sldId id="272" r:id="rId18"/>
  </p:sldIdLst>
  <p:sldSz cx="9144000" cy="6858000" type="screen4x3"/>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p:restoredLeft sz="34580"/>
    <p:restoredTop sz="86410" autoAdjust="0"/>
  </p:normalViewPr>
  <p:slideViewPr>
    <p:cSldViewPr>
      <p:cViewPr varScale="1">
        <p:scale>
          <a:sx n="67" d="100"/>
          <a:sy n="67" d="100"/>
        </p:scale>
        <p:origin x="70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00" d="100"/>
          <a:sy n="100" d="100"/>
        </p:scale>
        <p:origin x="1170" y="5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2627784" y="51134"/>
            <a:ext cx="4207346" cy="315551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u numéro de diapositiv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DFFBBD2-2963-46F5-89F9-F4A68AB990E2}" type="slidenum">
              <a:rPr lang="fr-FR" smtClean="0"/>
              <a:t>‹N°›</a:t>
            </a:fld>
            <a:endParaRPr lang="fr-FR"/>
          </a:p>
        </p:txBody>
      </p:sp>
    </p:spTree>
    <p:extLst>
      <p:ext uri="{BB962C8B-B14F-4D97-AF65-F5344CB8AC3E}">
        <p14:creationId xmlns:p14="http://schemas.microsoft.com/office/powerpoint/2010/main" val="3202970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503488" y="0"/>
            <a:ext cx="4135437" cy="3101975"/>
          </a:xfrm>
        </p:spPr>
      </p:sp>
      <p:sp>
        <p:nvSpPr>
          <p:cNvPr id="3" name="Espace réservé des commentaires 2"/>
          <p:cNvSpPr>
            <a:spLocks noGrp="1"/>
          </p:cNvSpPr>
          <p:nvPr>
            <p:ph type="body" idx="1"/>
          </p:nvPr>
        </p:nvSpPr>
        <p:spPr/>
        <p:txBody>
          <a:bodyPr/>
          <a:lstStyle/>
          <a:p>
            <a:r>
              <a:rPr lang="fr-FR" sz="1800" kern="1200" dirty="0">
                <a:solidFill>
                  <a:schemeClr val="tx1"/>
                </a:solidFill>
                <a:effectLst/>
                <a:latin typeface="+mn-lt"/>
                <a:ea typeface="+mn-ea"/>
                <a:cs typeface="+mn-cs"/>
              </a:rPr>
              <a:t>Bonjour,</a:t>
            </a:r>
          </a:p>
          <a:p>
            <a:r>
              <a:rPr lang="fr-FR" sz="1800" kern="1200" dirty="0">
                <a:solidFill>
                  <a:schemeClr val="tx1"/>
                </a:solidFill>
                <a:effectLst/>
                <a:latin typeface="+mn-lt"/>
                <a:ea typeface="+mn-ea"/>
                <a:cs typeface="+mn-cs"/>
              </a:rPr>
              <a:t>Je m'appelle Déborah Om, je suis physicienne médicale à l'</a:t>
            </a:r>
            <a:r>
              <a:rPr lang="fr-FR" sz="1800" kern="1200" dirty="0" err="1">
                <a:solidFill>
                  <a:schemeClr val="tx1"/>
                </a:solidFill>
                <a:effectLst/>
                <a:latin typeface="+mn-lt"/>
                <a:ea typeface="+mn-ea"/>
                <a:cs typeface="+mn-cs"/>
              </a:rPr>
              <a:t>Hopital</a:t>
            </a:r>
            <a:r>
              <a:rPr lang="fr-FR" sz="1800" kern="1200" dirty="0">
                <a:solidFill>
                  <a:schemeClr val="tx1"/>
                </a:solidFill>
                <a:effectLst/>
                <a:latin typeface="+mn-lt"/>
                <a:ea typeface="+mn-ea"/>
                <a:cs typeface="+mn-cs"/>
              </a:rPr>
              <a:t> Européen Georges Pompidou.</a:t>
            </a:r>
          </a:p>
          <a:p>
            <a:r>
              <a:rPr lang="fr-FR" sz="1800" kern="1200" dirty="0">
                <a:solidFill>
                  <a:schemeClr val="tx1"/>
                </a:solidFill>
                <a:effectLst/>
                <a:latin typeface="+mn-lt"/>
                <a:ea typeface="+mn-ea"/>
                <a:cs typeface="+mn-cs"/>
              </a:rPr>
              <a:t> </a:t>
            </a:r>
          </a:p>
          <a:p>
            <a:r>
              <a:rPr lang="fr-FR" sz="1800" kern="1200" dirty="0">
                <a:solidFill>
                  <a:schemeClr val="tx1"/>
                </a:solidFill>
                <a:effectLst/>
                <a:latin typeface="+mn-lt"/>
                <a:ea typeface="+mn-ea"/>
                <a:cs typeface="+mn-cs"/>
              </a:rPr>
              <a:t>Le cours que je vais vous présenter s'intéresse aux différentes techniques de radiothérapie par modulation d'intensité, notamment leurs spécificités et surtout leur intérêt dans le traitement du cancer par radiothérapie.</a:t>
            </a:r>
          </a:p>
          <a:p>
            <a:endParaRPr lang="fr-FR"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1</a:t>
            </a:fld>
            <a:endParaRPr lang="fr-FR"/>
          </a:p>
        </p:txBody>
      </p:sp>
    </p:spTree>
    <p:extLst>
      <p:ext uri="{BB962C8B-B14F-4D97-AF65-F5344CB8AC3E}">
        <p14:creationId xmlns:p14="http://schemas.microsoft.com/office/powerpoint/2010/main" val="3117884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57450" y="0"/>
            <a:ext cx="4229100" cy="3171825"/>
          </a:xfrm>
        </p:spPr>
      </p:sp>
      <p:sp>
        <p:nvSpPr>
          <p:cNvPr id="3" name="Espace réservé des commentaires 2"/>
          <p:cNvSpPr>
            <a:spLocks noGrp="1"/>
          </p:cNvSpPr>
          <p:nvPr>
            <p:ph type="body" idx="1"/>
          </p:nvPr>
        </p:nvSpPr>
        <p:spPr/>
        <p:txBody>
          <a:bodyPr/>
          <a:lstStyle/>
          <a:p>
            <a:r>
              <a:rPr lang="fr-FR" sz="1600" kern="1200" dirty="0">
                <a:solidFill>
                  <a:schemeClr val="tx1"/>
                </a:solidFill>
                <a:effectLst/>
                <a:latin typeface="+mn-lt"/>
                <a:ea typeface="+mn-ea"/>
                <a:cs typeface="+mn-cs"/>
              </a:rPr>
              <a:t>Avant chaque traitement, une imagerie dite </a:t>
            </a:r>
            <a:r>
              <a:rPr lang="fr-FR" sz="1600" kern="1200" dirty="0" err="1">
                <a:solidFill>
                  <a:schemeClr val="tx1"/>
                </a:solidFill>
                <a:effectLst/>
                <a:latin typeface="+mn-lt"/>
                <a:ea typeface="+mn-ea"/>
                <a:cs typeface="+mn-cs"/>
              </a:rPr>
              <a:t>pré-traitement</a:t>
            </a:r>
            <a:r>
              <a:rPr lang="fr-FR" sz="1600" kern="1200" dirty="0">
                <a:solidFill>
                  <a:schemeClr val="tx1"/>
                </a:solidFill>
                <a:effectLst/>
                <a:latin typeface="+mn-lt"/>
                <a:ea typeface="+mn-ea"/>
                <a:cs typeface="+mn-cs"/>
              </a:rPr>
              <a:t> est réalisée en MVCT.</a:t>
            </a:r>
          </a:p>
          <a:p>
            <a:r>
              <a:rPr lang="fr-FR" sz="1600" kern="1200" dirty="0">
                <a:solidFill>
                  <a:schemeClr val="tx1"/>
                </a:solidFill>
                <a:effectLst/>
                <a:latin typeface="+mn-lt"/>
                <a:ea typeface="+mn-ea"/>
                <a:cs typeface="+mn-cs"/>
              </a:rPr>
              <a:t>Cette imagerie est comparée</a:t>
            </a:r>
            <a:r>
              <a:rPr lang="fr-FR" sz="1600" kern="1200" baseline="0" dirty="0">
                <a:solidFill>
                  <a:schemeClr val="tx1"/>
                </a:solidFill>
                <a:effectLst/>
                <a:latin typeface="+mn-lt"/>
                <a:ea typeface="+mn-ea"/>
                <a:cs typeface="+mn-cs"/>
              </a:rPr>
              <a:t> </a:t>
            </a:r>
            <a:r>
              <a:rPr lang="fr-FR" sz="1600" kern="1200" dirty="0">
                <a:solidFill>
                  <a:schemeClr val="tx1"/>
                </a:solidFill>
                <a:effectLst/>
                <a:latin typeface="+mn-lt"/>
                <a:ea typeface="+mn-ea"/>
                <a:cs typeface="+mn-cs"/>
              </a:rPr>
              <a:t>au scanner de dosimétrie afin de déterminer les décalages de position à appliquer pour la séance du jour.</a:t>
            </a:r>
          </a:p>
          <a:p>
            <a:endParaRPr lang="fr-FR" sz="160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10</a:t>
            </a:fld>
            <a:endParaRPr lang="fr-FR"/>
          </a:p>
        </p:txBody>
      </p:sp>
    </p:spTree>
    <p:extLst>
      <p:ext uri="{BB962C8B-B14F-4D97-AF65-F5344CB8AC3E}">
        <p14:creationId xmlns:p14="http://schemas.microsoft.com/office/powerpoint/2010/main" val="1008937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68563" y="17463"/>
            <a:ext cx="4206875" cy="3155950"/>
          </a:xfrm>
        </p:spPr>
      </p:sp>
      <p:sp>
        <p:nvSpPr>
          <p:cNvPr id="3" name="Espace réservé des commentaires 2"/>
          <p:cNvSpPr>
            <a:spLocks noGrp="1"/>
          </p:cNvSpPr>
          <p:nvPr>
            <p:ph type="body" idx="1"/>
          </p:nvPr>
        </p:nvSpPr>
        <p:spPr/>
        <p:txBody>
          <a:bodyPr/>
          <a:lstStyle/>
          <a:p>
            <a:r>
              <a:rPr lang="fr-FR" sz="1600" kern="1200" dirty="0">
                <a:solidFill>
                  <a:schemeClr val="tx1"/>
                </a:solidFill>
                <a:effectLst/>
                <a:latin typeface="+mn-lt"/>
                <a:ea typeface="+mn-ea"/>
                <a:cs typeface="+mn-cs"/>
              </a:rPr>
              <a:t>Le traitement consiste en un traitement hélicoïdal avec modulation d’intensité.</a:t>
            </a:r>
          </a:p>
          <a:p>
            <a:r>
              <a:rPr lang="fr-FR" sz="1600" kern="1200" dirty="0">
                <a:solidFill>
                  <a:schemeClr val="tx1"/>
                </a:solidFill>
                <a:effectLst/>
                <a:latin typeface="+mn-lt"/>
                <a:ea typeface="+mn-ea"/>
                <a:cs typeface="+mn-cs"/>
              </a:rPr>
              <a:t>Le bras, qui est situé dans l’anneau, va tourner autour du patient lors du traitement, et en même temps, la table va rentrer à l’intérieur de l’anneau. On a donc un traitement en hélice autour du patient.</a:t>
            </a:r>
          </a:p>
          <a:p>
            <a:r>
              <a:rPr lang="fr-FR" sz="1600" kern="1200" dirty="0">
                <a:solidFill>
                  <a:schemeClr val="tx1"/>
                </a:solidFill>
                <a:effectLst/>
                <a:latin typeface="+mn-lt"/>
                <a:ea typeface="+mn-ea"/>
                <a:cs typeface="+mn-cs"/>
              </a:rPr>
              <a:t>La </a:t>
            </a:r>
            <a:r>
              <a:rPr lang="fr-FR" sz="1600" kern="1200" dirty="0" err="1">
                <a:solidFill>
                  <a:schemeClr val="tx1"/>
                </a:solidFill>
                <a:effectLst/>
                <a:latin typeface="+mn-lt"/>
                <a:ea typeface="+mn-ea"/>
                <a:cs typeface="+mn-cs"/>
              </a:rPr>
              <a:t>tomothérapie</a:t>
            </a:r>
            <a:r>
              <a:rPr lang="fr-FR" sz="1600" kern="1200" dirty="0">
                <a:solidFill>
                  <a:schemeClr val="tx1"/>
                </a:solidFill>
                <a:effectLst/>
                <a:latin typeface="+mn-lt"/>
                <a:ea typeface="+mn-ea"/>
                <a:cs typeface="+mn-cs"/>
              </a:rPr>
              <a:t> permet le traitement de très grands volumes, jusqu’à 160cm de longueur.</a:t>
            </a:r>
          </a:p>
          <a:p>
            <a:endParaRPr lang="fr-FR" sz="160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11</a:t>
            </a:fld>
            <a:endParaRPr lang="fr-FR"/>
          </a:p>
        </p:txBody>
      </p:sp>
    </p:spTree>
    <p:extLst>
      <p:ext uri="{BB962C8B-B14F-4D97-AF65-F5344CB8AC3E}">
        <p14:creationId xmlns:p14="http://schemas.microsoft.com/office/powerpoint/2010/main" val="421225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68563" y="0"/>
            <a:ext cx="4206875" cy="3155950"/>
          </a:xfrm>
        </p:spPr>
      </p:sp>
      <p:sp>
        <p:nvSpPr>
          <p:cNvPr id="3" name="Espace réservé des notes 2"/>
          <p:cNvSpPr>
            <a:spLocks noGrp="1"/>
          </p:cNvSpPr>
          <p:nvPr>
            <p:ph type="body" idx="1"/>
          </p:nvPr>
        </p:nvSpPr>
        <p:spPr/>
        <p:txBody>
          <a:bodyPr/>
          <a:lstStyle/>
          <a:p>
            <a:r>
              <a:rPr lang="fr-FR" sz="1600" kern="1200" dirty="0">
                <a:solidFill>
                  <a:schemeClr val="tx1"/>
                </a:solidFill>
                <a:effectLst/>
                <a:latin typeface="+mn-lt"/>
                <a:ea typeface="+mn-ea"/>
                <a:cs typeface="+mn-cs"/>
              </a:rPr>
              <a:t>L’intérêt de la tomothérapie réside dans un premier temps sur l’imagerie; L’imagerie permet de contrôler les doses délivrer avant chaque séance.</a:t>
            </a:r>
          </a:p>
          <a:p>
            <a:r>
              <a:rPr lang="fr-FR" sz="1600" kern="1200" dirty="0">
                <a:solidFill>
                  <a:schemeClr val="tx1"/>
                </a:solidFill>
                <a:effectLst/>
                <a:latin typeface="+mn-lt"/>
                <a:ea typeface="+mn-ea"/>
                <a:cs typeface="+mn-cs"/>
              </a:rPr>
              <a:t>On a donc la possibilité de reprogrammer,  au gré des séances le plan de traitement en fonction des changements morphologiques de la tumeur, des variations anatomiques du patient (perte de poids éventuelle…). C’est ce que l’on appelle la radiothérapie adaptative.</a:t>
            </a:r>
          </a:p>
          <a:p>
            <a:endParaRPr lang="fr-FR" sz="1600" kern="1200" dirty="0">
              <a:solidFill>
                <a:schemeClr val="tx1"/>
              </a:solidFill>
              <a:effectLst/>
              <a:latin typeface="+mn-lt"/>
              <a:ea typeface="+mn-ea"/>
              <a:cs typeface="+mn-cs"/>
            </a:endParaRPr>
          </a:p>
          <a:p>
            <a:r>
              <a:rPr lang="fr-FR" sz="1600" kern="1200" dirty="0">
                <a:solidFill>
                  <a:schemeClr val="tx1"/>
                </a:solidFill>
                <a:effectLst/>
                <a:latin typeface="+mn-lt"/>
                <a:ea typeface="+mn-ea"/>
                <a:cs typeface="+mn-cs"/>
              </a:rPr>
              <a:t>+ possibilité de traiter plusieurs volumes cibles et/ou volumes cibles étendus.</a:t>
            </a:r>
            <a:endParaRPr lang="fr-FR" sz="160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12</a:t>
            </a:fld>
            <a:endParaRPr lang="fr-FR"/>
          </a:p>
        </p:txBody>
      </p:sp>
    </p:spTree>
    <p:extLst>
      <p:ext uri="{BB962C8B-B14F-4D97-AF65-F5344CB8AC3E}">
        <p14:creationId xmlns:p14="http://schemas.microsoft.com/office/powerpoint/2010/main" val="264352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68563" y="4763"/>
            <a:ext cx="4206875" cy="3155950"/>
          </a:xfrm>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tx1"/>
                </a:solidFill>
                <a:effectLst/>
                <a:latin typeface="+mn-lt"/>
                <a:ea typeface="+mn-ea"/>
                <a:cs typeface="+mn-cs"/>
              </a:rPr>
              <a:t>La </a:t>
            </a:r>
            <a:r>
              <a:rPr lang="fr-FR" sz="1600" kern="1200" dirty="0" err="1">
                <a:solidFill>
                  <a:schemeClr val="tx1"/>
                </a:solidFill>
                <a:effectLst/>
                <a:latin typeface="+mn-lt"/>
                <a:ea typeface="+mn-ea"/>
                <a:cs typeface="+mn-cs"/>
              </a:rPr>
              <a:t>protonthérapie</a:t>
            </a:r>
            <a:r>
              <a:rPr lang="fr-FR" sz="1600" kern="1200" dirty="0">
                <a:solidFill>
                  <a:schemeClr val="tx1"/>
                </a:solidFill>
                <a:effectLst/>
                <a:latin typeface="+mn-lt"/>
                <a:ea typeface="+mn-ea"/>
                <a:cs typeface="+mn-cs"/>
              </a:rPr>
              <a:t> est une technique de radiothérapie disponible sur trois sites en France : Paris-Orsay (Institut Curie), Caen (Centre François </a:t>
            </a:r>
            <a:r>
              <a:rPr lang="fr-FR" sz="1600" kern="1200" dirty="0" err="1">
                <a:solidFill>
                  <a:schemeClr val="tx1"/>
                </a:solidFill>
                <a:effectLst/>
                <a:latin typeface="+mn-lt"/>
                <a:ea typeface="+mn-ea"/>
                <a:cs typeface="+mn-cs"/>
              </a:rPr>
              <a:t>Baclesse</a:t>
            </a:r>
            <a:r>
              <a:rPr lang="fr-FR" sz="1600" kern="1200" dirty="0">
                <a:solidFill>
                  <a:schemeClr val="tx1"/>
                </a:solidFill>
                <a:effectLst/>
                <a:latin typeface="+mn-lt"/>
                <a:ea typeface="+mn-ea"/>
                <a:cs typeface="+mn-cs"/>
              </a:rPr>
              <a:t>) et Nice (Centre Antoine Lacassagne).</a:t>
            </a:r>
          </a:p>
          <a:p>
            <a:endParaRPr lang="fr-FR" sz="160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13</a:t>
            </a:fld>
            <a:endParaRPr lang="fr-FR"/>
          </a:p>
        </p:txBody>
      </p:sp>
    </p:spTree>
    <p:extLst>
      <p:ext uri="{BB962C8B-B14F-4D97-AF65-F5344CB8AC3E}">
        <p14:creationId xmlns:p14="http://schemas.microsoft.com/office/powerpoint/2010/main" val="2643527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57450" y="6350"/>
            <a:ext cx="4229100" cy="3171825"/>
          </a:xfrm>
        </p:spPr>
      </p:sp>
      <p:sp>
        <p:nvSpPr>
          <p:cNvPr id="3" name="Espace réservé des notes 2"/>
          <p:cNvSpPr>
            <a:spLocks noGrp="1"/>
          </p:cNvSpPr>
          <p:nvPr>
            <p:ph type="body" idx="1"/>
          </p:nvPr>
        </p:nvSpPr>
        <p:spPr/>
        <p:txBody>
          <a:bodyPr/>
          <a:lstStyle/>
          <a:p>
            <a:r>
              <a:rPr lang="fr-FR" sz="1600" dirty="0"/>
              <a:t>Le proton est une</a:t>
            </a:r>
            <a:r>
              <a:rPr lang="fr-FR" sz="1600" baseline="0" dirty="0"/>
              <a:t> particule lourde, qui appartient, avec le neutron, au noyau de l’atome.</a:t>
            </a:r>
          </a:p>
          <a:p>
            <a:endParaRPr lang="fr-FR" sz="1600" baseline="0" dirty="0"/>
          </a:p>
          <a:p>
            <a:r>
              <a:rPr lang="fr-FR" sz="1600" baseline="0" dirty="0"/>
              <a:t>Les particules de protons ont des propriétés physiques plus efficaces, et mieux tolérées par les patients.</a:t>
            </a:r>
          </a:p>
          <a:p>
            <a:r>
              <a:rPr lang="fr-FR" sz="1600" baseline="0" dirty="0"/>
              <a:t>Concrètement, le faisceau de protons va pénétrer dans les tissus, puis lorsqu’il arrive à la cible tumorale, il va libérer toute son énergie. Ainsi, il provoque la destruction de la cible et s’arrête là, sans atteindre les tissus sains environnants.</a:t>
            </a:r>
          </a:p>
          <a:p>
            <a:endParaRPr lang="fr-FR" sz="1600" baseline="0" dirty="0"/>
          </a:p>
          <a:p>
            <a:r>
              <a:rPr lang="fr-FR" sz="1600" baseline="0" dirty="0"/>
              <a:t>A contrario, les faisceaux de rayons X vus précédemment traversent la tumeur et les tissus sains suivants.</a:t>
            </a:r>
            <a:endParaRPr lang="fr-FR" sz="160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14</a:t>
            </a:fld>
            <a:endParaRPr lang="fr-FR"/>
          </a:p>
        </p:txBody>
      </p:sp>
    </p:spTree>
    <p:extLst>
      <p:ext uri="{BB962C8B-B14F-4D97-AF65-F5344CB8AC3E}">
        <p14:creationId xmlns:p14="http://schemas.microsoft.com/office/powerpoint/2010/main" val="2643527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68563" y="15875"/>
            <a:ext cx="4206875" cy="3155950"/>
          </a:xfrm>
        </p:spPr>
      </p:sp>
      <p:sp>
        <p:nvSpPr>
          <p:cNvPr id="3" name="Espace réservé des notes 2"/>
          <p:cNvSpPr>
            <a:spLocks noGrp="1"/>
          </p:cNvSpPr>
          <p:nvPr>
            <p:ph type="body" idx="1"/>
          </p:nvPr>
        </p:nvSpPr>
        <p:spPr/>
        <p:txBody>
          <a:bodyPr/>
          <a:lstStyle/>
          <a:p>
            <a:r>
              <a:rPr lang="fr-FR" sz="1600" dirty="0"/>
              <a:t>La </a:t>
            </a:r>
            <a:r>
              <a:rPr lang="fr-FR" sz="1600" dirty="0" err="1"/>
              <a:t>protonthérapie</a:t>
            </a:r>
            <a:r>
              <a:rPr lang="fr-FR" sz="1600" baseline="0" dirty="0"/>
              <a:t> permet une délivrance précise de la dose de radiothérapie, tout en garantissant une diminution de la dose reçue par les organes voisins de la tumeur traitée. </a:t>
            </a:r>
          </a:p>
          <a:p>
            <a:r>
              <a:rPr lang="fr-FR" sz="1600" baseline="0" dirty="0"/>
              <a:t>Les faisceaux de protons ont en effet la particularité de complètement s’arrêter juste après avoir traversé la tumeur.</a:t>
            </a:r>
          </a:p>
          <a:p>
            <a:endParaRPr lang="fr-FR" sz="1600" baseline="0" dirty="0"/>
          </a:p>
          <a:p>
            <a:r>
              <a:rPr lang="fr-FR" sz="1600" baseline="0" dirty="0"/>
              <a:t>Les propriétés physiques de protons permettent de cibler la tumeur et donc de réduire les effets secondaires liés à la radiothérapie.</a:t>
            </a:r>
          </a:p>
          <a:p>
            <a:endParaRPr lang="fr-FR" sz="1600" baseline="0" dirty="0"/>
          </a:p>
          <a:p>
            <a:r>
              <a:rPr lang="fr-FR" sz="1600" baseline="0" dirty="0"/>
              <a:t>On a donc une amélioration de la qualité de vie du patient pendant et après le traitement.</a:t>
            </a:r>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15</a:t>
            </a:fld>
            <a:endParaRPr lang="fr-FR"/>
          </a:p>
        </p:txBody>
      </p:sp>
    </p:spTree>
    <p:extLst>
      <p:ext uri="{BB962C8B-B14F-4D97-AF65-F5344CB8AC3E}">
        <p14:creationId xmlns:p14="http://schemas.microsoft.com/office/powerpoint/2010/main" val="2643527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68563" y="0"/>
            <a:ext cx="3714750" cy="2787650"/>
          </a:xfrm>
        </p:spPr>
      </p:sp>
      <p:sp>
        <p:nvSpPr>
          <p:cNvPr id="3" name="Espace réservé des notes 2"/>
          <p:cNvSpPr>
            <a:spLocks noGrp="1"/>
          </p:cNvSpPr>
          <p:nvPr>
            <p:ph type="body" idx="1"/>
          </p:nvPr>
        </p:nvSpPr>
        <p:spPr>
          <a:xfrm>
            <a:off x="179512" y="2720182"/>
            <a:ext cx="8962372" cy="2700338"/>
          </a:xfrm>
        </p:spPr>
        <p:txBody>
          <a:bodyPr/>
          <a:lstStyle/>
          <a:p>
            <a:r>
              <a:rPr lang="fr-FR" sz="1600" dirty="0"/>
              <a:t>La </a:t>
            </a:r>
            <a:r>
              <a:rPr lang="fr-FR" sz="1600" dirty="0" err="1"/>
              <a:t>protonthérapie</a:t>
            </a:r>
            <a:r>
              <a:rPr lang="fr-FR" sz="1600" dirty="0"/>
              <a:t> est une technique particulièrement indiquée pour les tumeurs solides de l’enfant. Elle permet la</a:t>
            </a:r>
            <a:r>
              <a:rPr lang="fr-FR" sz="1600" baseline="0" dirty="0"/>
              <a:t> préservation des tissus sains, et limite les effets secondaires à court terme, comme à long terme. </a:t>
            </a:r>
          </a:p>
          <a:p>
            <a:r>
              <a:rPr lang="fr-FR" sz="1600" baseline="0" dirty="0"/>
              <a:t>La probabilité que la radiothérapie ait un impact sur le développement et la croissance de l’enfant et de l’adolescent est donc réduit. </a:t>
            </a:r>
          </a:p>
          <a:p>
            <a:endParaRPr lang="fr-FR" sz="1600" baseline="0" dirty="0"/>
          </a:p>
          <a:p>
            <a:r>
              <a:rPr lang="fr-FR" sz="1600" baseline="0" dirty="0"/>
              <a:t>La </a:t>
            </a:r>
            <a:r>
              <a:rPr lang="fr-FR" sz="1600" baseline="0" dirty="0" err="1"/>
              <a:t>protonthérapie</a:t>
            </a:r>
            <a:r>
              <a:rPr lang="fr-FR" sz="1600" baseline="0" dirty="0"/>
              <a:t> est également indiquée pour les tumeurs radio-résistantes, telles que celles situées au niveau du sinus, de la base du crânes, les </a:t>
            </a:r>
            <a:r>
              <a:rPr lang="fr-FR" sz="1600" baseline="0" dirty="0" err="1"/>
              <a:t>chordomes</a:t>
            </a:r>
            <a:r>
              <a:rPr lang="fr-FR" sz="1600" baseline="0" dirty="0"/>
              <a:t> et les chondrosarcomes. Ces tumeurs sont pour la plupart très difficilement opérables, et résistantes à la radiothérapie. Elles nécessitent des doses d’irradiation importantes, et se situent à proximité d’organes à risques critiques, tels que la moelle épinière ou le tronc cérébral.</a:t>
            </a:r>
          </a:p>
          <a:p>
            <a:endParaRPr lang="fr-FR" sz="1600" baseline="0" dirty="0"/>
          </a:p>
          <a:p>
            <a:r>
              <a:rPr lang="fr-FR" sz="1600" baseline="0" dirty="0"/>
              <a:t>Enfin, la </a:t>
            </a:r>
            <a:r>
              <a:rPr lang="fr-FR" sz="1600" baseline="0" dirty="0" err="1"/>
              <a:t>protonthérapie</a:t>
            </a:r>
            <a:r>
              <a:rPr lang="fr-FR" sz="1600" baseline="0" dirty="0"/>
              <a:t> est </a:t>
            </a:r>
            <a:r>
              <a:rPr lang="fr-FR" sz="1600" baseline="0" dirty="0" err="1"/>
              <a:t>extremement</a:t>
            </a:r>
            <a:r>
              <a:rPr lang="fr-FR" sz="1600" baseline="0" dirty="0"/>
              <a:t> efficace sur les tumeurs oculaires tels que les mélanome de l’œil. </a:t>
            </a:r>
            <a:r>
              <a:rPr lang="fr-FR" sz="1600" b="0" i="0" kern="1200" baseline="0" dirty="0">
                <a:solidFill>
                  <a:schemeClr val="tx1"/>
                </a:solidFill>
                <a:effectLst/>
                <a:latin typeface="+mn-lt"/>
                <a:ea typeface="+mn-ea"/>
                <a:cs typeface="+mn-cs"/>
              </a:rPr>
              <a:t>D</a:t>
            </a:r>
            <a:r>
              <a:rPr lang="fr-FR" sz="1600" b="0" i="0" kern="1200" dirty="0">
                <a:solidFill>
                  <a:schemeClr val="tx1"/>
                </a:solidFill>
                <a:effectLst/>
                <a:latin typeface="+mn-lt"/>
                <a:ea typeface="+mn-ea"/>
                <a:cs typeface="+mn-cs"/>
              </a:rPr>
              <a:t>ans 95 à 98 % des cas, elle permet un contrôle local de la tumeur, et le risque de récidive à 10 ans est donc extrêmement faible alors que le mélanome de l’uvée est une tumeur assez agressive</a:t>
            </a:r>
            <a:endParaRPr lang="fr-FR" sz="1600" baseline="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16</a:t>
            </a:fld>
            <a:endParaRPr lang="fr-FR" dirty="0"/>
          </a:p>
        </p:txBody>
      </p:sp>
    </p:spTree>
    <p:extLst>
      <p:ext uri="{BB962C8B-B14F-4D97-AF65-F5344CB8AC3E}">
        <p14:creationId xmlns:p14="http://schemas.microsoft.com/office/powerpoint/2010/main" val="2643527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92413" y="0"/>
            <a:ext cx="3559175" cy="2670175"/>
          </a:xfrm>
        </p:spPr>
      </p:sp>
      <p:sp>
        <p:nvSpPr>
          <p:cNvPr id="3" name="Espace réservé des commentaires 2"/>
          <p:cNvSpPr>
            <a:spLocks noGrp="1"/>
          </p:cNvSpPr>
          <p:nvPr>
            <p:ph type="body" idx="1"/>
          </p:nvPr>
        </p:nvSpPr>
        <p:spPr>
          <a:xfrm>
            <a:off x="-2116" y="2837657"/>
            <a:ext cx="9144000" cy="2700338"/>
          </a:xfrm>
        </p:spPr>
        <p:txBody>
          <a:bodyPr/>
          <a:lstStyle/>
          <a:p>
            <a:pPr algn="just"/>
            <a:r>
              <a:rPr lang="fr-FR" sz="1600" dirty="0"/>
              <a:t>En conclusion, la radiothérapie par modulation d’intensité regroupe</a:t>
            </a:r>
            <a:r>
              <a:rPr lang="fr-FR" sz="1600" baseline="0" dirty="0"/>
              <a:t> un ensemble de techniques qui permettent une bonne à très bonne couverture du volume cible, tout en protégeant au mieux les tissus sains alentours.</a:t>
            </a:r>
          </a:p>
          <a:p>
            <a:pPr algn="just"/>
            <a:endParaRPr lang="fr-FR" sz="1600" baseline="0" dirty="0"/>
          </a:p>
          <a:p>
            <a:pPr algn="just"/>
            <a:r>
              <a:rPr lang="fr-FR" sz="1600" baseline="0" dirty="0"/>
              <a:t>Plusieurs techniques sont possibles. L’IMRT et le VMAT, réalisés sur des accélérateurs linéaires, sont des techniques disponibles dans l’ensemble des centres de radiothérapie en France, et sont aujourd’hui largement utilisés en routine clinique.</a:t>
            </a:r>
          </a:p>
          <a:p>
            <a:pPr algn="just"/>
            <a:endParaRPr lang="fr-FR" sz="1600" baseline="0" dirty="0"/>
          </a:p>
          <a:p>
            <a:pPr algn="just"/>
            <a:r>
              <a:rPr lang="fr-FR" sz="1600" baseline="0" dirty="0"/>
              <a:t>La </a:t>
            </a:r>
            <a:r>
              <a:rPr lang="fr-FR" sz="1600" baseline="0" dirty="0" err="1"/>
              <a:t>tomothérapie</a:t>
            </a:r>
            <a:r>
              <a:rPr lang="fr-FR" sz="1600" baseline="0" dirty="0"/>
              <a:t> permet en particulier de traiter des grands volumes cibles et ouvre la voie vers la radiothérapie adaptative, qui est une radiothérapie personnalisée, dont le but est de s’adapter en temps réel à la morphologie du patient lors du traitement.</a:t>
            </a:r>
          </a:p>
          <a:p>
            <a:pPr algn="just"/>
            <a:endParaRPr lang="fr-FR" sz="1600" baseline="0" dirty="0"/>
          </a:p>
          <a:p>
            <a:pPr algn="just"/>
            <a:r>
              <a:rPr lang="fr-FR" sz="1600" baseline="0" dirty="0"/>
              <a:t>Enfin, la </a:t>
            </a:r>
            <a:r>
              <a:rPr lang="fr-FR" sz="1600" baseline="0" dirty="0" err="1"/>
              <a:t>protonthérapie</a:t>
            </a:r>
            <a:r>
              <a:rPr lang="fr-FR" sz="1600" baseline="0" dirty="0"/>
              <a:t> est une technique disponible dans 3 centres en France, qui est indiquée pour la pédiatrie, pour les tumeurs radio-résistantes proche des organes à risques, et pour les tumeurs oculaires.</a:t>
            </a:r>
            <a:endParaRPr lang="fr-FR" sz="160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17</a:t>
            </a:fld>
            <a:endParaRPr lang="fr-FR"/>
          </a:p>
        </p:txBody>
      </p:sp>
    </p:spTree>
    <p:extLst>
      <p:ext uri="{BB962C8B-B14F-4D97-AF65-F5344CB8AC3E}">
        <p14:creationId xmlns:p14="http://schemas.microsoft.com/office/powerpoint/2010/main" val="217419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57450" y="4763"/>
            <a:ext cx="4229100" cy="3171825"/>
          </a:xfrm>
        </p:spPr>
      </p:sp>
      <p:sp>
        <p:nvSpPr>
          <p:cNvPr id="3" name="Espace réservé des commentaires 2"/>
          <p:cNvSpPr>
            <a:spLocks noGrp="1"/>
          </p:cNvSpPr>
          <p:nvPr>
            <p:ph type="body" idx="1"/>
          </p:nvPr>
        </p:nvSpPr>
        <p:spPr/>
        <p:txBody>
          <a:bodyPr/>
          <a:lstStyle/>
          <a:p>
            <a:r>
              <a:rPr lang="fr-FR" sz="1800" kern="1200" dirty="0">
                <a:solidFill>
                  <a:schemeClr val="tx1"/>
                </a:solidFill>
                <a:effectLst/>
                <a:latin typeface="+mn-lt"/>
                <a:ea typeface="+mn-ea"/>
                <a:cs typeface="+mn-cs"/>
              </a:rPr>
              <a:t>La première technique que je vais vous présenter</a:t>
            </a:r>
            <a:r>
              <a:rPr lang="fr-FR" sz="1800" kern="1200" baseline="0" dirty="0">
                <a:solidFill>
                  <a:schemeClr val="tx1"/>
                </a:solidFill>
                <a:effectLst/>
                <a:latin typeface="+mn-lt"/>
                <a:ea typeface="+mn-ea"/>
                <a:cs typeface="+mn-cs"/>
              </a:rPr>
              <a:t> est la </a:t>
            </a:r>
            <a:r>
              <a:rPr lang="fr-FR" sz="1800" kern="1200" dirty="0">
                <a:solidFill>
                  <a:schemeClr val="tx1"/>
                </a:solidFill>
                <a:effectLst/>
                <a:latin typeface="+mn-lt"/>
                <a:ea typeface="+mn-ea"/>
                <a:cs typeface="+mn-cs"/>
              </a:rPr>
              <a:t>radiothérapie conformationnelle par modulation d'intensité.</a:t>
            </a:r>
            <a:r>
              <a:rPr lang="fr-FR" sz="1800" kern="1200" baseline="0" dirty="0">
                <a:solidFill>
                  <a:schemeClr val="tx1"/>
                </a:solidFill>
                <a:effectLst/>
                <a:latin typeface="+mn-lt"/>
                <a:ea typeface="+mn-ea"/>
                <a:cs typeface="+mn-cs"/>
              </a:rPr>
              <a:t> </a:t>
            </a:r>
          </a:p>
          <a:p>
            <a:endParaRPr lang="fr-FR" sz="1800" dirty="0"/>
          </a:p>
          <a:p>
            <a:r>
              <a:rPr lang="fr-FR" sz="1800" kern="1200" baseline="0" dirty="0">
                <a:solidFill>
                  <a:schemeClr val="tx1"/>
                </a:solidFill>
                <a:effectLst/>
                <a:latin typeface="+mn-lt"/>
                <a:ea typeface="+mn-ea"/>
                <a:cs typeface="+mn-cs"/>
              </a:rPr>
              <a:t>C’est la technique la plus largement disponible en routine clinique. La RCMI</a:t>
            </a:r>
            <a:r>
              <a:rPr lang="fr-FR" sz="1800" kern="1200" dirty="0">
                <a:solidFill>
                  <a:schemeClr val="tx1"/>
                </a:solidFill>
                <a:effectLst/>
                <a:latin typeface="+mn-lt"/>
                <a:ea typeface="+mn-ea"/>
                <a:cs typeface="+mn-cs"/>
              </a:rPr>
              <a:t> ou IMRT en anglais, est une technique de traitement avancée, qui nécessite des logiciels de calculs complexes. </a:t>
            </a:r>
            <a:endParaRPr lang="fr-FR" sz="180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2</a:t>
            </a:fld>
            <a:endParaRPr lang="fr-FR"/>
          </a:p>
        </p:txBody>
      </p:sp>
    </p:spTree>
    <p:extLst>
      <p:ext uri="{BB962C8B-B14F-4D97-AF65-F5344CB8AC3E}">
        <p14:creationId xmlns:p14="http://schemas.microsoft.com/office/powerpoint/2010/main" val="300821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57450" y="0"/>
            <a:ext cx="4229100" cy="3171825"/>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tx1"/>
                </a:solidFill>
                <a:effectLst/>
                <a:latin typeface="+mn-lt"/>
                <a:ea typeface="+mn-ea"/>
                <a:cs typeface="+mn-cs"/>
              </a:rPr>
              <a:t>Elle permet de concentrer la dose d'irradiation sur le volume cible, tout en limitant l'irradiation des tissus sains alentours. Le but étant d'augmenter le contrôle local</a:t>
            </a:r>
            <a:r>
              <a:rPr lang="fr-FR" sz="1800" kern="1200" baseline="0" dirty="0">
                <a:solidFill>
                  <a:schemeClr val="tx1"/>
                </a:solidFill>
                <a:effectLst/>
                <a:latin typeface="+mn-lt"/>
                <a:ea typeface="+mn-ea"/>
                <a:cs typeface="+mn-cs"/>
              </a:rPr>
              <a:t> de la tumeur </a:t>
            </a:r>
            <a:r>
              <a:rPr lang="fr-FR" sz="1800" kern="1200" dirty="0">
                <a:solidFill>
                  <a:schemeClr val="tx1"/>
                </a:solidFill>
                <a:effectLst/>
                <a:latin typeface="+mn-lt"/>
                <a:ea typeface="+mn-ea"/>
                <a:cs typeface="+mn-cs"/>
              </a:rPr>
              <a:t>tout en limitant la toxicité. L'intérêt est donc double : d'une part le risque de récidive de la tumeur est réduit et d'autre part, les effets secondaires de la radiothérapie sont moins importants.</a:t>
            </a:r>
          </a:p>
          <a:p>
            <a:endParaRPr lang="fr-FR"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3</a:t>
            </a:fld>
            <a:endParaRPr lang="fr-FR"/>
          </a:p>
        </p:txBody>
      </p:sp>
    </p:spTree>
    <p:extLst>
      <p:ext uri="{BB962C8B-B14F-4D97-AF65-F5344CB8AC3E}">
        <p14:creationId xmlns:p14="http://schemas.microsoft.com/office/powerpoint/2010/main" val="179043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11413" y="0"/>
            <a:ext cx="4279900" cy="3209925"/>
          </a:xfrm>
        </p:spPr>
      </p:sp>
      <p:sp>
        <p:nvSpPr>
          <p:cNvPr id="3" name="Espace réservé des commentaires 2"/>
          <p:cNvSpPr>
            <a:spLocks noGrp="1"/>
          </p:cNvSpPr>
          <p:nvPr>
            <p:ph type="body" idx="1"/>
          </p:nvPr>
        </p:nvSpPr>
        <p:spPr/>
        <p:txBody>
          <a:bodyPr/>
          <a:lstStyle/>
          <a:p>
            <a:r>
              <a:rPr lang="fr-FR" sz="1600" kern="1200" dirty="0">
                <a:solidFill>
                  <a:schemeClr val="tx1"/>
                </a:solidFill>
                <a:effectLst/>
                <a:latin typeface="+mn-lt"/>
                <a:ea typeface="+mn-ea"/>
                <a:cs typeface="+mn-cs"/>
              </a:rPr>
              <a:t>Le principe de l'IMRT est d'irradier le volume cible via une multitude d’angulations, à l'aide de faisceaux d'intensité modulée. </a:t>
            </a:r>
          </a:p>
          <a:p>
            <a:endParaRPr lang="fr-FR" sz="1600" kern="1200" dirty="0">
              <a:solidFill>
                <a:schemeClr val="tx1"/>
              </a:solidFill>
              <a:effectLst/>
              <a:latin typeface="+mn-lt"/>
              <a:ea typeface="+mn-ea"/>
              <a:cs typeface="+mn-cs"/>
            </a:endParaRPr>
          </a:p>
          <a:p>
            <a:r>
              <a:rPr lang="fr-FR" sz="1600" kern="1200" dirty="0">
                <a:solidFill>
                  <a:schemeClr val="tx1"/>
                </a:solidFill>
                <a:effectLst/>
                <a:latin typeface="+mn-lt"/>
                <a:ea typeface="+mn-ea"/>
                <a:cs typeface="+mn-cs"/>
              </a:rPr>
              <a:t>Qu’est-ce</a:t>
            </a:r>
            <a:r>
              <a:rPr lang="fr-FR" sz="1600" kern="1200" baseline="0" dirty="0">
                <a:solidFill>
                  <a:schemeClr val="tx1"/>
                </a:solidFill>
                <a:effectLst/>
                <a:latin typeface="+mn-lt"/>
                <a:ea typeface="+mn-ea"/>
                <a:cs typeface="+mn-cs"/>
              </a:rPr>
              <a:t> qu’un faisceau d’intensité modulée ? Par définition, l</a:t>
            </a:r>
            <a:r>
              <a:rPr lang="fr-FR" sz="1600" kern="1200" dirty="0">
                <a:solidFill>
                  <a:schemeClr val="tx1"/>
                </a:solidFill>
                <a:effectLst/>
                <a:latin typeface="+mn-lt"/>
                <a:ea typeface="+mn-ea"/>
                <a:cs typeface="+mn-cs"/>
              </a:rPr>
              <a:t>es faisceaux d'intensité modulée sont des faisceaux dont l'intensité n'est pas uniforme. Par exemple, ici, il s'agit d'un faisceau homogène, dont la fluence, c'est-à-dire le nombre de photons sur une surface donnée, dans un intervalle de temps donné, est la même partout. Là, il s'agit d'un faisceau modulé en intensité : la fluence photonique n'est pas la même partout,</a:t>
            </a:r>
            <a:r>
              <a:rPr lang="fr-FR" sz="1600" kern="1200" baseline="0" dirty="0">
                <a:solidFill>
                  <a:schemeClr val="tx1"/>
                </a:solidFill>
                <a:effectLst/>
                <a:latin typeface="+mn-lt"/>
                <a:ea typeface="+mn-ea"/>
                <a:cs typeface="+mn-cs"/>
              </a:rPr>
              <a:t> elle est vallonnée.</a:t>
            </a:r>
            <a:r>
              <a:rPr lang="fr-FR" sz="1600" kern="1200" dirty="0">
                <a:solidFill>
                  <a:schemeClr val="tx1"/>
                </a:solidFill>
                <a:effectLst/>
                <a:latin typeface="+mn-lt"/>
                <a:ea typeface="+mn-ea"/>
                <a:cs typeface="+mn-cs"/>
              </a:rPr>
              <a:t> </a:t>
            </a:r>
          </a:p>
          <a:p>
            <a:endParaRPr lang="fr-FR" sz="16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baseline="0" dirty="0">
                <a:sym typeface="Wingdings" panose="05000000000000000000" pitchFamily="2" charset="2"/>
              </a:rPr>
              <a:t>Le principe c’est donc de moduler la fluence du faisceau de photons, ce qui va nous permettre d’adapter la distribution de dose afin de couvrir au mieux le volume cible tout en protégeant au maximum les organes à risques.</a:t>
            </a:r>
            <a:endParaRPr lang="fr-FR" sz="16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4</a:t>
            </a:fld>
            <a:endParaRPr lang="fr-FR"/>
          </a:p>
        </p:txBody>
      </p:sp>
    </p:spTree>
    <p:extLst>
      <p:ext uri="{BB962C8B-B14F-4D97-AF65-F5344CB8AC3E}">
        <p14:creationId xmlns:p14="http://schemas.microsoft.com/office/powerpoint/2010/main" val="1653052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68563" y="0"/>
            <a:ext cx="4206875" cy="315595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tx1"/>
                </a:solidFill>
                <a:effectLst/>
                <a:latin typeface="+mn-lt"/>
                <a:ea typeface="+mn-ea"/>
                <a:cs typeface="+mn-cs"/>
              </a:rPr>
              <a:t>La modulation d'intensité est possible grâce à une utilisation particulière du collimateur multi lames. Le collimateur multi-lames</a:t>
            </a:r>
            <a:r>
              <a:rPr lang="fr-FR" sz="1600" kern="1200" baseline="0" dirty="0">
                <a:solidFill>
                  <a:schemeClr val="tx1"/>
                </a:solidFill>
                <a:effectLst/>
                <a:latin typeface="+mn-lt"/>
                <a:ea typeface="+mn-ea"/>
                <a:cs typeface="+mn-cs"/>
              </a:rPr>
              <a:t> est un élément de l’accélérateur linéaire, situé avant la sortie du faisceau. Ce sont des lames de plomb, qui vont s’interposer avant la sortie du faisceau.</a:t>
            </a:r>
            <a:r>
              <a:rPr lang="fr-FR" sz="1600" kern="1200" dirty="0">
                <a:solidFill>
                  <a:schemeClr val="tx1"/>
                </a:solidFill>
                <a:effectLst/>
                <a:latin typeface="+mn-lt"/>
                <a:ea typeface="+mn-ea"/>
                <a:cs typeface="+mn-cs"/>
              </a:rPr>
              <a:t> Les lames du MLC vont donc se déplacer au cours de l'irradiation, et c'est ce qui permet l'obtention de faisceaux d'intensité modulée.</a:t>
            </a:r>
          </a:p>
          <a:p>
            <a:endParaRPr lang="fr-FR"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5</a:t>
            </a:fld>
            <a:endParaRPr lang="fr-FR"/>
          </a:p>
        </p:txBody>
      </p:sp>
    </p:spTree>
    <p:extLst>
      <p:ext uri="{BB962C8B-B14F-4D97-AF65-F5344CB8AC3E}">
        <p14:creationId xmlns:p14="http://schemas.microsoft.com/office/powerpoint/2010/main" val="2915654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57450" y="0"/>
            <a:ext cx="4229100" cy="3171825"/>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tx1"/>
                </a:solidFill>
                <a:effectLst/>
                <a:latin typeface="+mn-lt"/>
                <a:ea typeface="+mn-ea"/>
                <a:cs typeface="+mn-cs"/>
              </a:rPr>
              <a:t>L'IMRT permet de traiter plus facilement des tumeurs ayant des formes complexes. Par exemple, à gauche, une tumeur pulmonaire est traitée en technique 3D, à l'aide de quatre faisceaux homogènes.</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tx1"/>
                </a:solidFill>
                <a:effectLst/>
                <a:latin typeface="+mn-lt"/>
                <a:ea typeface="+mn-ea"/>
                <a:cs typeface="+mn-cs"/>
              </a:rPr>
              <a:t>La</a:t>
            </a:r>
            <a:r>
              <a:rPr lang="fr-FR" sz="1600" kern="1200" baseline="0" dirty="0">
                <a:solidFill>
                  <a:schemeClr val="tx1"/>
                </a:solidFill>
                <a:effectLst/>
                <a:latin typeface="+mn-lt"/>
                <a:ea typeface="+mn-ea"/>
                <a:cs typeface="+mn-cs"/>
              </a:rPr>
              <a:t> couleur verte correspond à des fortes doses d’irradiation, tandis que le rouge et le violet correspondent aux faibles doses.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6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tx1"/>
                </a:solidFill>
                <a:effectLst/>
                <a:latin typeface="+mn-lt"/>
                <a:ea typeface="+mn-ea"/>
                <a:cs typeface="+mn-cs"/>
              </a:rPr>
              <a:t>En comparaison, à droite, le traitement est réalisé en technique IMRT à l'aide de 7 faisceaux d'intensité modulée. On peut voir que, en IMRT, la dose délivrée est davantage concentrée sur la tumeur, et épouse</a:t>
            </a:r>
            <a:r>
              <a:rPr lang="fr-FR" sz="1600" kern="1200" baseline="0" dirty="0">
                <a:solidFill>
                  <a:schemeClr val="tx1"/>
                </a:solidFill>
                <a:effectLst/>
                <a:latin typeface="+mn-lt"/>
                <a:ea typeface="+mn-ea"/>
                <a:cs typeface="+mn-cs"/>
              </a:rPr>
              <a:t> mieux la forme de celle-ci. Aussi,</a:t>
            </a:r>
            <a:r>
              <a:rPr lang="fr-FR" sz="1600" kern="1200" dirty="0">
                <a:solidFill>
                  <a:schemeClr val="tx1"/>
                </a:solidFill>
                <a:effectLst/>
                <a:latin typeface="+mn-lt"/>
                <a:ea typeface="+mn-ea"/>
                <a:cs typeface="+mn-cs"/>
              </a:rPr>
              <a:t> les tissus sains alentours sont mieux épargnés puisqu'ils reçoivent une dose beaucoup plus faible.</a:t>
            </a:r>
          </a:p>
          <a:p>
            <a:endParaRPr lang="fr-FR"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6</a:t>
            </a:fld>
            <a:endParaRPr lang="fr-FR"/>
          </a:p>
        </p:txBody>
      </p:sp>
    </p:spTree>
    <p:extLst>
      <p:ext uri="{BB962C8B-B14F-4D97-AF65-F5344CB8AC3E}">
        <p14:creationId xmlns:p14="http://schemas.microsoft.com/office/powerpoint/2010/main" val="93228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68563" y="0"/>
            <a:ext cx="4206875" cy="3155950"/>
          </a:xfrm>
        </p:spPr>
      </p:sp>
      <p:sp>
        <p:nvSpPr>
          <p:cNvPr id="3" name="Espace réservé des commentaires 2"/>
          <p:cNvSpPr>
            <a:spLocks noGrp="1"/>
          </p:cNvSpPr>
          <p:nvPr>
            <p:ph type="body" idx="1"/>
          </p:nvPr>
        </p:nvSpPr>
        <p:spPr/>
        <p:txBody>
          <a:bodyPr/>
          <a:lstStyle/>
          <a:p>
            <a:r>
              <a:rPr lang="fr-FR" sz="1600" kern="1200" dirty="0">
                <a:solidFill>
                  <a:schemeClr val="tx1"/>
                </a:solidFill>
                <a:effectLst/>
                <a:latin typeface="+mn-lt"/>
                <a:ea typeface="+mn-ea"/>
                <a:cs typeface="+mn-cs"/>
              </a:rPr>
              <a:t>Une technique dérivée de l'IMRT est l'arc-thérapie, aussi appelée VMAT. </a:t>
            </a:r>
          </a:p>
          <a:p>
            <a:r>
              <a:rPr lang="fr-FR" sz="1600" kern="1200" dirty="0">
                <a:solidFill>
                  <a:schemeClr val="tx1"/>
                </a:solidFill>
                <a:effectLst/>
                <a:latin typeface="+mn-lt"/>
                <a:ea typeface="+mn-ea"/>
                <a:cs typeface="+mn-cs"/>
              </a:rPr>
              <a:t>En VMAT, le bras tourne en continu autour du patient, contrairement à l'IMRT statique vue précédemment, où les faisceaux sont déclenchés les uns après les autres.</a:t>
            </a:r>
          </a:p>
          <a:p>
            <a:r>
              <a:rPr lang="fr-FR" sz="1600" kern="1200" dirty="0">
                <a:solidFill>
                  <a:schemeClr val="tx1"/>
                </a:solidFill>
                <a:effectLst/>
                <a:latin typeface="+mn-lt"/>
                <a:ea typeface="+mn-ea"/>
                <a:cs typeface="+mn-cs"/>
              </a:rPr>
              <a:t>De plus, les lames du collimateur multi-lames se déplacent tout au long de l'irradiation.</a:t>
            </a:r>
            <a:endParaRPr lang="fr-FR" sz="160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7</a:t>
            </a:fld>
            <a:endParaRPr lang="fr-FR"/>
          </a:p>
        </p:txBody>
      </p:sp>
    </p:spTree>
    <p:extLst>
      <p:ext uri="{BB962C8B-B14F-4D97-AF65-F5344CB8AC3E}">
        <p14:creationId xmlns:p14="http://schemas.microsoft.com/office/powerpoint/2010/main" val="249360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68563" y="0"/>
            <a:ext cx="4206875" cy="3155950"/>
          </a:xfrm>
        </p:spPr>
      </p:sp>
      <p:sp>
        <p:nvSpPr>
          <p:cNvPr id="3" name="Espace réservé des commentaires 2"/>
          <p:cNvSpPr>
            <a:spLocks noGrp="1"/>
          </p:cNvSpPr>
          <p:nvPr>
            <p:ph type="body" idx="1"/>
          </p:nvPr>
        </p:nvSpPr>
        <p:spPr/>
        <p:txBody>
          <a:bodyPr/>
          <a:lstStyle/>
          <a:p>
            <a:r>
              <a:rPr lang="fr-FR" sz="1600" kern="1200" dirty="0">
                <a:solidFill>
                  <a:schemeClr val="tx1"/>
                </a:solidFill>
                <a:effectLst/>
                <a:latin typeface="+mn-lt"/>
                <a:ea typeface="+mn-ea"/>
                <a:cs typeface="+mn-cs"/>
              </a:rPr>
              <a:t>Au cours de l'irradiation, la vitesse de rotation du bras varie, la vitesse de déplacement des lames du MLC varie et le débit du faisceau d'irradiation varie. On a donc davantage de paramètres qui nous permettent d'assurer la modulation d'intensité.</a:t>
            </a:r>
          </a:p>
          <a:p>
            <a:r>
              <a:rPr lang="fr-FR" sz="1600" kern="1200" dirty="0">
                <a:solidFill>
                  <a:schemeClr val="tx1"/>
                </a:solidFill>
                <a:effectLst/>
                <a:latin typeface="+mn-lt"/>
                <a:ea typeface="+mn-ea"/>
                <a:cs typeface="+mn-cs"/>
              </a:rPr>
              <a:t>Ainsi, la technique VMAT permet une meilleure protection des tissus sains, une meilleure couverture du volume cible et une diminution du temps de traitement. Cela permet d'éviter les mouvements du patient intra-séances, et donc de gagner en précision de traitement.</a:t>
            </a:r>
          </a:p>
          <a:p>
            <a:endParaRPr lang="fr-FR" sz="1600" dirty="0"/>
          </a:p>
          <a:p>
            <a:r>
              <a:rPr lang="fr-FR" sz="1600" kern="1200" dirty="0">
                <a:solidFill>
                  <a:schemeClr val="tx1"/>
                </a:solidFill>
                <a:effectLst/>
                <a:latin typeface="+mn-lt"/>
                <a:ea typeface="+mn-ea"/>
                <a:cs typeface="+mn-cs"/>
              </a:rPr>
              <a:t>A gauche, un traitement en IMRT avec des faisceaux statiques modulés en intensité, et à droite, un traitement en VMAT.</a:t>
            </a:r>
          </a:p>
          <a:p>
            <a:r>
              <a:rPr lang="fr-FR" sz="1600" kern="1200" dirty="0">
                <a:solidFill>
                  <a:schemeClr val="tx1"/>
                </a:solidFill>
                <a:effectLst/>
                <a:latin typeface="+mn-lt"/>
                <a:ea typeface="+mn-ea"/>
                <a:cs typeface="+mn-cs"/>
              </a:rPr>
              <a:t>En bleu, on a l’</a:t>
            </a:r>
            <a:r>
              <a:rPr lang="fr-FR" sz="1600" kern="1200" dirty="0" err="1">
                <a:solidFill>
                  <a:schemeClr val="tx1"/>
                </a:solidFill>
                <a:effectLst/>
                <a:latin typeface="+mn-lt"/>
                <a:ea typeface="+mn-ea"/>
                <a:cs typeface="+mn-cs"/>
              </a:rPr>
              <a:t>isodose</a:t>
            </a:r>
            <a:r>
              <a:rPr lang="fr-FR" sz="1600" kern="1200" dirty="0">
                <a:solidFill>
                  <a:schemeClr val="tx1"/>
                </a:solidFill>
                <a:effectLst/>
                <a:latin typeface="+mn-lt"/>
                <a:ea typeface="+mn-ea"/>
                <a:cs typeface="+mn-cs"/>
              </a:rPr>
              <a:t> 30Gy. En VMAT, l</a:t>
            </a:r>
            <a:r>
              <a:rPr lang="fr-FR" sz="1600" dirty="0"/>
              <a:t>a dose d’irradiation est plus concentrée autour du volume cible. Contrairement à l’IMRT, on a moins de bavures, et les organes à risques, comme ici les têtes fémorales, sont mieux protégées en VMAT. </a:t>
            </a:r>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8</a:t>
            </a:fld>
            <a:endParaRPr lang="fr-FR"/>
          </a:p>
        </p:txBody>
      </p:sp>
    </p:spTree>
    <p:extLst>
      <p:ext uri="{BB962C8B-B14F-4D97-AF65-F5344CB8AC3E}">
        <p14:creationId xmlns:p14="http://schemas.microsoft.com/office/powerpoint/2010/main" val="2643897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57450" y="0"/>
            <a:ext cx="4229100" cy="3171825"/>
          </a:xfrm>
        </p:spPr>
      </p:sp>
      <p:sp>
        <p:nvSpPr>
          <p:cNvPr id="3" name="Espace réservé des commentaires 2"/>
          <p:cNvSpPr>
            <a:spLocks noGrp="1"/>
          </p:cNvSpPr>
          <p:nvPr>
            <p:ph type="body" idx="1"/>
          </p:nvPr>
        </p:nvSpPr>
        <p:spPr/>
        <p:txBody>
          <a:bodyPr/>
          <a:lstStyle/>
          <a:p>
            <a:r>
              <a:rPr lang="fr-FR" sz="1600" kern="1200" dirty="0">
                <a:solidFill>
                  <a:schemeClr val="tx1"/>
                </a:solidFill>
                <a:effectLst/>
                <a:latin typeface="+mn-lt"/>
                <a:ea typeface="+mn-ea"/>
                <a:cs typeface="+mn-cs"/>
              </a:rPr>
              <a:t>La </a:t>
            </a:r>
            <a:r>
              <a:rPr lang="fr-FR" sz="1600" kern="1200" dirty="0" err="1">
                <a:solidFill>
                  <a:schemeClr val="tx1"/>
                </a:solidFill>
                <a:effectLst/>
                <a:latin typeface="+mn-lt"/>
                <a:ea typeface="+mn-ea"/>
                <a:cs typeface="+mn-cs"/>
              </a:rPr>
              <a:t>tomothérapie</a:t>
            </a:r>
            <a:r>
              <a:rPr lang="fr-FR" sz="1600" kern="1200" dirty="0">
                <a:solidFill>
                  <a:schemeClr val="tx1"/>
                </a:solidFill>
                <a:effectLst/>
                <a:latin typeface="+mn-lt"/>
                <a:ea typeface="+mn-ea"/>
                <a:cs typeface="+mn-cs"/>
              </a:rPr>
              <a:t> est une technique qui utilise également des faisceaux modulés en intensité.</a:t>
            </a:r>
          </a:p>
          <a:p>
            <a:r>
              <a:rPr lang="fr-FR" sz="1600" kern="1200" dirty="0">
                <a:solidFill>
                  <a:schemeClr val="tx1"/>
                </a:solidFill>
                <a:effectLst/>
                <a:latin typeface="+mn-lt"/>
                <a:ea typeface="+mn-ea"/>
                <a:cs typeface="+mn-cs"/>
              </a:rPr>
              <a:t> </a:t>
            </a:r>
          </a:p>
          <a:p>
            <a:r>
              <a:rPr lang="fr-FR" sz="1600" kern="1200" dirty="0">
                <a:solidFill>
                  <a:schemeClr val="tx1"/>
                </a:solidFill>
                <a:effectLst/>
                <a:latin typeface="+mn-lt"/>
                <a:ea typeface="+mn-ea"/>
                <a:cs typeface="+mn-cs"/>
              </a:rPr>
              <a:t>La </a:t>
            </a:r>
            <a:r>
              <a:rPr lang="fr-FR" sz="1600" kern="1200" dirty="0" err="1">
                <a:solidFill>
                  <a:schemeClr val="tx1"/>
                </a:solidFill>
                <a:effectLst/>
                <a:latin typeface="+mn-lt"/>
                <a:ea typeface="+mn-ea"/>
                <a:cs typeface="+mn-cs"/>
              </a:rPr>
              <a:t>tomothérapie</a:t>
            </a:r>
            <a:r>
              <a:rPr lang="fr-FR" sz="1600" kern="1200" dirty="0">
                <a:solidFill>
                  <a:schemeClr val="tx1"/>
                </a:solidFill>
                <a:effectLst/>
                <a:latin typeface="+mn-lt"/>
                <a:ea typeface="+mn-ea"/>
                <a:cs typeface="+mn-cs"/>
              </a:rPr>
              <a:t> est une technique RCMI guidée par l'image qui combine un système d'imagerie scanner à un appareil de radiothérapie. Côté technique, on a donc une énergie 6MV pour les traitements de radiothérapie, et une énergie 3,5MV pour l’imagerie de type MVCT (scanner avec faisceau MV).</a:t>
            </a:r>
          </a:p>
          <a:p>
            <a:r>
              <a:rPr lang="fr-FR" sz="1600" kern="1200" dirty="0">
                <a:solidFill>
                  <a:schemeClr val="tx1"/>
                </a:solidFill>
                <a:effectLst/>
                <a:latin typeface="+mn-lt"/>
                <a:ea typeface="+mn-ea"/>
                <a:cs typeface="+mn-cs"/>
              </a:rPr>
              <a:t>Le faisceau est un faisceau en éventail, semblable au faisceau des scanners conventionnels.</a:t>
            </a:r>
          </a:p>
          <a:p>
            <a:endParaRPr lang="fr-FR" sz="1600" dirty="0"/>
          </a:p>
        </p:txBody>
      </p:sp>
      <p:sp>
        <p:nvSpPr>
          <p:cNvPr id="4" name="Espace réservé du numéro de diapositive 3"/>
          <p:cNvSpPr>
            <a:spLocks noGrp="1"/>
          </p:cNvSpPr>
          <p:nvPr>
            <p:ph type="sldNum" sz="quarter" idx="10"/>
          </p:nvPr>
        </p:nvSpPr>
        <p:spPr/>
        <p:txBody>
          <a:bodyPr/>
          <a:lstStyle/>
          <a:p>
            <a:fld id="{7DFFBBD2-2963-46F5-89F9-F4A68AB990E2}" type="slidenum">
              <a:rPr lang="fr-FR" smtClean="0"/>
              <a:t>9</a:t>
            </a:fld>
            <a:endParaRPr lang="fr-FR"/>
          </a:p>
        </p:txBody>
      </p:sp>
    </p:spTree>
    <p:extLst>
      <p:ext uri="{BB962C8B-B14F-4D97-AF65-F5344CB8AC3E}">
        <p14:creationId xmlns:p14="http://schemas.microsoft.com/office/powerpoint/2010/main" val="750404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C2E3F4AE-CF8F-4059-8675-4B4ED8440F39}" type="datetimeFigureOut">
              <a:rPr lang="fr-FR" smtClean="0"/>
              <a:t>25/08/2021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267510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E3F4AE-CF8F-4059-8675-4B4ED8440F39}" type="datetimeFigureOut">
              <a:rPr lang="fr-FR" smtClean="0"/>
              <a:t>25/08/2021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236085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E3F4AE-CF8F-4059-8675-4B4ED8440F39}" type="datetimeFigureOut">
              <a:rPr lang="fr-FR" smtClean="0"/>
              <a:t>25/08/2021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396085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E3F4AE-CF8F-4059-8675-4B4ED8440F39}" type="datetimeFigureOut">
              <a:rPr lang="fr-FR" smtClean="0"/>
              <a:t>25/08/2021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255195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2E3F4AE-CF8F-4059-8675-4B4ED8440F39}" type="datetimeFigureOut">
              <a:rPr lang="fr-FR" smtClean="0"/>
              <a:t>25/08/2021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1795018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2E3F4AE-CF8F-4059-8675-4B4ED8440F39}" type="datetimeFigureOut">
              <a:rPr lang="fr-FR" smtClean="0"/>
              <a:t>25/08/2021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1322853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2E3F4AE-CF8F-4059-8675-4B4ED8440F39}" type="datetimeFigureOut">
              <a:rPr lang="fr-FR" smtClean="0"/>
              <a:t>25/08/2021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4245645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2E3F4AE-CF8F-4059-8675-4B4ED8440F39}" type="datetimeFigureOut">
              <a:rPr lang="fr-FR" smtClean="0"/>
              <a:t>25/08/2021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279496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2E3F4AE-CF8F-4059-8675-4B4ED8440F39}" type="datetimeFigureOut">
              <a:rPr lang="fr-FR" smtClean="0"/>
              <a:t>25/08/2021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56691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a:t>Modifiez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2E3F4AE-CF8F-4059-8675-4B4ED8440F39}" type="datetimeFigureOut">
              <a:rPr lang="fr-FR" smtClean="0"/>
              <a:t>25/08/2021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276099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2E3F4AE-CF8F-4059-8675-4B4ED8440F39}" type="datetimeFigureOut">
              <a:rPr lang="fr-FR" smtClean="0"/>
              <a:t>25/08/2021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03EE19-F3C2-435F-B2A2-D7B611BCD75D}" type="slidenum">
              <a:rPr lang="fr-FR" smtClean="0"/>
              <a:t>‹N°›</a:t>
            </a:fld>
            <a:endParaRPr lang="fr-FR"/>
          </a:p>
        </p:txBody>
      </p:sp>
    </p:spTree>
    <p:extLst>
      <p:ext uri="{BB962C8B-B14F-4D97-AF65-F5344CB8AC3E}">
        <p14:creationId xmlns:p14="http://schemas.microsoft.com/office/powerpoint/2010/main" val="76128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E3F4AE-CF8F-4059-8675-4B4ED8440F39}" type="datetimeFigureOut">
              <a:rPr lang="fr-FR" smtClean="0"/>
              <a:t>25/08/2021</a:t>
            </a:fld>
            <a:endParaRPr lang="fr-FR"/>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03EE19-F3C2-435F-B2A2-D7B611BCD75D}" type="slidenum">
              <a:rPr lang="fr-FR" smtClean="0"/>
              <a:t>‹N°›</a:t>
            </a:fld>
            <a:endParaRPr lang="fr-FR"/>
          </a:p>
        </p:txBody>
      </p:sp>
    </p:spTree>
    <p:extLst>
      <p:ext uri="{BB962C8B-B14F-4D97-AF65-F5344CB8AC3E}">
        <p14:creationId xmlns:p14="http://schemas.microsoft.com/office/powerpoint/2010/main" val="592975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Techniques de radiothérapie par modulation d’intensité</a:t>
            </a:r>
          </a:p>
        </p:txBody>
      </p:sp>
      <p:sp>
        <p:nvSpPr>
          <p:cNvPr id="3" name="Sous-titre 2"/>
          <p:cNvSpPr>
            <a:spLocks noGrp="1"/>
          </p:cNvSpPr>
          <p:nvPr>
            <p:ph type="subTitle" idx="1"/>
          </p:nvPr>
        </p:nvSpPr>
        <p:spPr/>
        <p:txBody>
          <a:bodyPr/>
          <a:lstStyle/>
          <a:p>
            <a:r>
              <a:rPr lang="fr-FR" dirty="0"/>
              <a:t>Déborah Om</a:t>
            </a:r>
          </a:p>
        </p:txBody>
      </p:sp>
    </p:spTree>
    <p:extLst>
      <p:ext uri="{BB962C8B-B14F-4D97-AF65-F5344CB8AC3E}">
        <p14:creationId xmlns:p14="http://schemas.microsoft.com/office/powerpoint/2010/main" val="2316549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Tomothérapie</a:t>
            </a:r>
            <a:endParaRPr lang="fr-FR" dirty="0"/>
          </a:p>
        </p:txBody>
      </p:sp>
      <p:sp>
        <p:nvSpPr>
          <p:cNvPr id="3" name="Espace réservé du contenu 2"/>
          <p:cNvSpPr>
            <a:spLocks noGrp="1"/>
          </p:cNvSpPr>
          <p:nvPr>
            <p:ph idx="1"/>
          </p:nvPr>
        </p:nvSpPr>
        <p:spPr/>
        <p:txBody>
          <a:bodyPr>
            <a:normAutofit/>
          </a:bodyPr>
          <a:lstStyle/>
          <a:p>
            <a:r>
              <a:rPr lang="fr-FR" sz="1500" dirty="0"/>
              <a:t>Imagerie </a:t>
            </a:r>
            <a:r>
              <a:rPr lang="fr-FR" sz="1500" dirty="0" err="1"/>
              <a:t>pré-traitement</a:t>
            </a:r>
            <a:r>
              <a:rPr lang="fr-FR" sz="1500" dirty="0"/>
              <a:t> (MVCT) </a:t>
            </a:r>
          </a:p>
          <a:p>
            <a:pPr marL="514350" lvl="1">
              <a:buFont typeface="Wingdings"/>
              <a:buChar char="à"/>
            </a:pPr>
            <a:r>
              <a:rPr lang="fr-FR" sz="1350" dirty="0"/>
              <a:t>Comparaison 3D par rapport au scanner de dosimétrie </a:t>
            </a:r>
          </a:p>
          <a:p>
            <a:pPr marL="514350" lvl="1">
              <a:buFont typeface="Wingdings"/>
              <a:buChar char="à"/>
            </a:pPr>
            <a:r>
              <a:rPr lang="fr-FR" sz="1350" dirty="0"/>
              <a:t>Détermination des décalages à appliquer</a:t>
            </a:r>
          </a:p>
          <a:p>
            <a:endParaRPr lang="fr-FR" sz="15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653" y="3112945"/>
            <a:ext cx="6398555" cy="248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55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Tomothérapie</a:t>
            </a:r>
            <a:endParaRPr lang="fr-FR" dirty="0"/>
          </a:p>
        </p:txBody>
      </p:sp>
      <p:sp>
        <p:nvSpPr>
          <p:cNvPr id="3" name="Espace réservé du contenu 2"/>
          <p:cNvSpPr>
            <a:spLocks noGrp="1"/>
          </p:cNvSpPr>
          <p:nvPr>
            <p:ph idx="1"/>
          </p:nvPr>
        </p:nvSpPr>
        <p:spPr>
          <a:xfrm>
            <a:off x="1485900" y="2057401"/>
            <a:ext cx="3032094" cy="3394472"/>
          </a:xfrm>
        </p:spPr>
        <p:txBody>
          <a:bodyPr>
            <a:normAutofit/>
          </a:bodyPr>
          <a:lstStyle/>
          <a:p>
            <a:pPr algn="just"/>
            <a:r>
              <a:rPr lang="fr-FR" sz="1800" dirty="0"/>
              <a:t>Traitement hélicoïdal avec modulation d’intensité</a:t>
            </a:r>
          </a:p>
          <a:p>
            <a:pPr lvl="1" algn="just"/>
            <a:r>
              <a:rPr lang="fr-FR" sz="1500" dirty="0"/>
              <a:t>Rotation du bras autour du patient lors</a:t>
            </a:r>
            <a:br>
              <a:rPr lang="fr-FR" sz="1500" dirty="0"/>
            </a:br>
            <a:r>
              <a:rPr lang="fr-FR" sz="1500" dirty="0"/>
              <a:t>du traitement</a:t>
            </a:r>
          </a:p>
          <a:p>
            <a:pPr lvl="1" algn="just"/>
            <a:r>
              <a:rPr lang="fr-FR" sz="1500" dirty="0"/>
              <a:t>Mouvement de translation de la table lors</a:t>
            </a:r>
            <a:br>
              <a:rPr lang="fr-FR" sz="1500" dirty="0"/>
            </a:br>
            <a:r>
              <a:rPr lang="fr-FR" sz="1500" dirty="0"/>
              <a:t>du traitement</a:t>
            </a:r>
          </a:p>
          <a:p>
            <a:pPr algn="just"/>
            <a:endParaRPr lang="fr-FR" sz="1800" dirty="0"/>
          </a:p>
          <a:p>
            <a:pPr algn="just"/>
            <a:r>
              <a:rPr lang="fr-FR" sz="1800" dirty="0"/>
              <a:t>Permet le traitement de très grands volumes (longueur jusqu’à 160cm)</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56892"/>
            <a:ext cx="3277340" cy="255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7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Tomothérapie</a:t>
            </a:r>
            <a:endParaRPr lang="fr-FR" dirty="0"/>
          </a:p>
        </p:txBody>
      </p:sp>
      <p:sp>
        <p:nvSpPr>
          <p:cNvPr id="3" name="Espace réservé du contenu 2"/>
          <p:cNvSpPr>
            <a:spLocks noGrp="1"/>
          </p:cNvSpPr>
          <p:nvPr>
            <p:ph idx="1"/>
          </p:nvPr>
        </p:nvSpPr>
        <p:spPr>
          <a:xfrm>
            <a:off x="1331640" y="2078851"/>
            <a:ext cx="2870076" cy="3394472"/>
          </a:xfrm>
        </p:spPr>
        <p:txBody>
          <a:bodyPr>
            <a:normAutofit fontScale="92500"/>
          </a:bodyPr>
          <a:lstStyle/>
          <a:p>
            <a:pPr algn="just"/>
            <a:r>
              <a:rPr lang="fr-FR" sz="1800" dirty="0"/>
              <a:t>Intérêts de la </a:t>
            </a:r>
            <a:r>
              <a:rPr lang="fr-FR" sz="1800" dirty="0" err="1"/>
              <a:t>tomothérapie</a:t>
            </a:r>
            <a:endParaRPr lang="fr-FR" sz="1800" dirty="0"/>
          </a:p>
          <a:p>
            <a:pPr lvl="1" algn="just"/>
            <a:r>
              <a:rPr lang="fr-FR" sz="1500" dirty="0"/>
              <a:t>L’imagerie permet de contrôler les doses délivrées avant chaque séance.</a:t>
            </a:r>
          </a:p>
          <a:p>
            <a:pPr marL="942975" lvl="3" indent="0" algn="just">
              <a:buNone/>
            </a:pPr>
            <a:r>
              <a:rPr lang="fr-FR" sz="1200" dirty="0">
                <a:sym typeface="Wingdings" panose="05000000000000000000" pitchFamily="2" charset="2"/>
              </a:rPr>
              <a:t> </a:t>
            </a:r>
            <a:r>
              <a:rPr lang="fr-FR" sz="1200" dirty="0"/>
              <a:t>Au début de chaque séance de traitement, une nouvelle image de la tumeur est réalisée par scanner, afin d’adapter le ciblage et la dose d’irradiation. </a:t>
            </a:r>
          </a:p>
          <a:p>
            <a:pPr algn="just"/>
            <a:endParaRPr lang="fr-FR" sz="1800" dirty="0"/>
          </a:p>
          <a:p>
            <a:pPr lvl="1" algn="just"/>
            <a:r>
              <a:rPr lang="fr-FR" sz="1500" dirty="0"/>
              <a:t>Possibilité de traiter plusieurs volumes cibles et/ou des volumes cibles étendus (grands champs)</a:t>
            </a:r>
          </a:p>
          <a:p>
            <a:pPr algn="just"/>
            <a:endParaRPr lang="fr-FR" sz="1800" dirty="0"/>
          </a:p>
        </p:txBody>
      </p:sp>
      <p:pic>
        <p:nvPicPr>
          <p:cNvPr id="1026" name="Picture 2" descr="https://www.accuray.com/wp-content/uploads/spine-imrt-hero.png"/>
          <p:cNvPicPr>
            <a:picLocks noChangeAspect="1" noChangeArrowheads="1"/>
          </p:cNvPicPr>
          <p:nvPr/>
        </p:nvPicPr>
        <p:blipFill rotWithShape="1">
          <a:blip r:embed="rId3">
            <a:extLst>
              <a:ext uri="{28A0092B-C50C-407E-A947-70E740481C1C}">
                <a14:useLocalDpi xmlns:a14="http://schemas.microsoft.com/office/drawing/2010/main" val="0"/>
              </a:ext>
            </a:extLst>
          </a:blip>
          <a:srcRect l="33500" t="26897" b="8602"/>
          <a:stretch/>
        </p:blipFill>
        <p:spPr bwMode="auto">
          <a:xfrm>
            <a:off x="4517994" y="2708338"/>
            <a:ext cx="3584451" cy="240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97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Protonthérapie</a:t>
            </a:r>
            <a:endParaRPr lang="fr-FR" dirty="0"/>
          </a:p>
        </p:txBody>
      </p:sp>
      <p:sp>
        <p:nvSpPr>
          <p:cNvPr id="3" name="Espace réservé du contenu 2"/>
          <p:cNvSpPr>
            <a:spLocks noGrp="1"/>
          </p:cNvSpPr>
          <p:nvPr>
            <p:ph idx="1"/>
          </p:nvPr>
        </p:nvSpPr>
        <p:spPr/>
        <p:txBody>
          <a:bodyPr>
            <a:normAutofit/>
          </a:bodyPr>
          <a:lstStyle/>
          <a:p>
            <a:r>
              <a:rPr lang="fr-FR" sz="1500" dirty="0"/>
              <a:t>Technique disponible sur trois sites en France : Paris-Orsay (Institut Curie), Caen (Centre François </a:t>
            </a:r>
            <a:r>
              <a:rPr lang="fr-FR" sz="1500" dirty="0" err="1"/>
              <a:t>Baclesse</a:t>
            </a:r>
            <a:r>
              <a:rPr lang="fr-FR" sz="1500" dirty="0"/>
              <a:t>) et Nice (Centre Antoine Lacassagne).</a:t>
            </a:r>
          </a:p>
          <a:p>
            <a:endParaRPr lang="fr-FR" sz="15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411" y="2969634"/>
            <a:ext cx="2268253" cy="214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18913" r="346"/>
          <a:stretch/>
        </p:blipFill>
        <p:spPr>
          <a:xfrm>
            <a:off x="1178151" y="2765224"/>
            <a:ext cx="4401891" cy="2716004"/>
          </a:xfrm>
          <a:prstGeom prst="rect">
            <a:avLst/>
          </a:prstGeom>
        </p:spPr>
      </p:pic>
    </p:spTree>
    <p:extLst>
      <p:ext uri="{BB962C8B-B14F-4D97-AF65-F5344CB8AC3E}">
        <p14:creationId xmlns:p14="http://schemas.microsoft.com/office/powerpoint/2010/main" val="2255212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Protonthérapie</a:t>
            </a:r>
            <a:endParaRPr lang="fr-FR" dirty="0"/>
          </a:p>
        </p:txBody>
      </p:sp>
      <p:sp>
        <p:nvSpPr>
          <p:cNvPr id="3" name="Espace réservé du contenu 2"/>
          <p:cNvSpPr>
            <a:spLocks noGrp="1"/>
          </p:cNvSpPr>
          <p:nvPr>
            <p:ph idx="1"/>
          </p:nvPr>
        </p:nvSpPr>
        <p:spPr/>
        <p:txBody>
          <a:bodyPr>
            <a:normAutofit/>
          </a:bodyPr>
          <a:lstStyle/>
          <a:p>
            <a:r>
              <a:rPr lang="fr-FR" sz="1800" dirty="0"/>
              <a:t>Faisceau de protons</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553" y="3158970"/>
            <a:ext cx="2598576" cy="259857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670" y="3158970"/>
            <a:ext cx="2608046" cy="2608046"/>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752" y="1793590"/>
            <a:ext cx="1769603" cy="1365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264323" y="3648447"/>
            <a:ext cx="674694" cy="415498"/>
          </a:xfrm>
          <a:prstGeom prst="rect">
            <a:avLst/>
          </a:prstGeom>
          <a:noFill/>
        </p:spPr>
        <p:txBody>
          <a:bodyPr wrap="square" rtlCol="0">
            <a:spAutoFit/>
          </a:bodyPr>
          <a:lstStyle/>
          <a:p>
            <a:pPr algn="ctr"/>
            <a:r>
              <a:rPr lang="fr-FR" sz="1050" b="1" dirty="0">
                <a:solidFill>
                  <a:srgbClr val="00B0F0"/>
                </a:solidFill>
              </a:rPr>
              <a:t>Faisceau entrant</a:t>
            </a:r>
          </a:p>
        </p:txBody>
      </p:sp>
      <p:sp>
        <p:nvSpPr>
          <p:cNvPr id="8" name="ZoneTexte 7"/>
          <p:cNvSpPr txBox="1"/>
          <p:nvPr/>
        </p:nvSpPr>
        <p:spPr>
          <a:xfrm>
            <a:off x="4517994" y="3658716"/>
            <a:ext cx="674694" cy="415498"/>
          </a:xfrm>
          <a:prstGeom prst="rect">
            <a:avLst/>
          </a:prstGeom>
          <a:noFill/>
        </p:spPr>
        <p:txBody>
          <a:bodyPr wrap="square" rtlCol="0">
            <a:spAutoFit/>
          </a:bodyPr>
          <a:lstStyle/>
          <a:p>
            <a:pPr algn="ctr"/>
            <a:r>
              <a:rPr lang="fr-FR" sz="1050" b="1" dirty="0">
                <a:solidFill>
                  <a:schemeClr val="accent6">
                    <a:lumMod val="75000"/>
                  </a:schemeClr>
                </a:solidFill>
              </a:rPr>
              <a:t>Faisceau entrant</a:t>
            </a:r>
          </a:p>
        </p:txBody>
      </p:sp>
    </p:spTree>
    <p:extLst>
      <p:ext uri="{BB962C8B-B14F-4D97-AF65-F5344CB8AC3E}">
        <p14:creationId xmlns:p14="http://schemas.microsoft.com/office/powerpoint/2010/main" val="360130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Protonthérapie</a:t>
            </a:r>
            <a:endParaRPr lang="fr-FR" dirty="0"/>
          </a:p>
        </p:txBody>
      </p:sp>
      <p:sp>
        <p:nvSpPr>
          <p:cNvPr id="3" name="Espace réservé du contenu 2"/>
          <p:cNvSpPr>
            <a:spLocks noGrp="1"/>
          </p:cNvSpPr>
          <p:nvPr>
            <p:ph idx="1"/>
          </p:nvPr>
        </p:nvSpPr>
        <p:spPr/>
        <p:txBody>
          <a:bodyPr>
            <a:normAutofit/>
          </a:bodyPr>
          <a:lstStyle/>
          <a:p>
            <a:r>
              <a:rPr lang="fr-FR" sz="1800" dirty="0"/>
              <a:t>Avantages :</a:t>
            </a:r>
          </a:p>
          <a:p>
            <a:pPr lvl="1"/>
            <a:r>
              <a:rPr lang="fr-FR" sz="1500" dirty="0"/>
              <a:t>Délivrance précise de la dose de radiothérapie</a:t>
            </a:r>
          </a:p>
          <a:p>
            <a:pPr lvl="1"/>
            <a:r>
              <a:rPr lang="fr-FR" sz="1500" dirty="0"/>
              <a:t>Diminution de la dose reçue par les organes voisins de la tumeur traitée</a:t>
            </a:r>
          </a:p>
          <a:p>
            <a:pPr lvl="1"/>
            <a:r>
              <a:rPr lang="fr-FR" sz="1500" dirty="0"/>
              <a:t>Réduction des effets secondaires du fait du ciblage de la tumeur</a:t>
            </a:r>
          </a:p>
          <a:p>
            <a:pPr lvl="1"/>
            <a:r>
              <a:rPr lang="fr-FR" sz="1500" dirty="0"/>
              <a:t>Amélioration de la qualité de vie du patient pendant et après le traitement</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233" y="3957042"/>
            <a:ext cx="6643688"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31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Protonthérapie</a:t>
            </a:r>
            <a:endParaRPr lang="fr-FR" dirty="0"/>
          </a:p>
        </p:txBody>
      </p:sp>
      <p:sp>
        <p:nvSpPr>
          <p:cNvPr id="3" name="Espace réservé du contenu 2"/>
          <p:cNvSpPr>
            <a:spLocks noGrp="1"/>
          </p:cNvSpPr>
          <p:nvPr>
            <p:ph idx="1"/>
          </p:nvPr>
        </p:nvSpPr>
        <p:spPr/>
        <p:txBody>
          <a:bodyPr>
            <a:normAutofit/>
          </a:bodyPr>
          <a:lstStyle/>
          <a:p>
            <a:pPr algn="just"/>
            <a:r>
              <a:rPr lang="fr-FR" sz="1800" dirty="0"/>
              <a:t>Indications</a:t>
            </a:r>
          </a:p>
          <a:p>
            <a:pPr lvl="1" algn="just"/>
            <a:r>
              <a:rPr lang="fr-FR" sz="1500" dirty="0"/>
              <a:t>Tumeurs solides de l’enfant</a:t>
            </a:r>
          </a:p>
          <a:p>
            <a:pPr lvl="2" algn="just"/>
            <a:r>
              <a:rPr lang="fr-FR" sz="1200" dirty="0"/>
              <a:t>Préservation des tissus sains, limitation des effets à court et long termes</a:t>
            </a:r>
          </a:p>
          <a:p>
            <a:pPr lvl="2" algn="just"/>
            <a:r>
              <a:rPr lang="fr-FR" sz="1200" dirty="0"/>
              <a:t>Réduction significative de la probabilité d’impact sur le développement et la croissance</a:t>
            </a:r>
          </a:p>
          <a:p>
            <a:pPr lvl="1" algn="just"/>
            <a:r>
              <a:rPr lang="fr-FR" sz="1500" dirty="0"/>
              <a:t>Tumeurs radio-résistantes (sinus, base du crâne, </a:t>
            </a:r>
            <a:r>
              <a:rPr lang="fr-FR" sz="1500" dirty="0" err="1"/>
              <a:t>chordomes</a:t>
            </a:r>
            <a:r>
              <a:rPr lang="fr-FR" sz="1500" dirty="0"/>
              <a:t>, chondrosarcomes…)</a:t>
            </a:r>
          </a:p>
          <a:p>
            <a:pPr lvl="2" algn="just"/>
            <a:r>
              <a:rPr lang="fr-FR" sz="1200" dirty="0"/>
              <a:t>Difficilement opérables</a:t>
            </a:r>
          </a:p>
          <a:p>
            <a:pPr lvl="2" algn="just"/>
            <a:r>
              <a:rPr lang="fr-FR" sz="1200" dirty="0"/>
              <a:t>Nécessitent des doses d’irradiation importantes, à proximité d’organes à risques</a:t>
            </a:r>
          </a:p>
          <a:p>
            <a:pPr lvl="1" algn="just"/>
            <a:r>
              <a:rPr lang="fr-FR" sz="1500" dirty="0"/>
              <a:t>Tumeurs oculaires (ex : mélanome de l’œil) </a:t>
            </a:r>
          </a:p>
          <a:p>
            <a:pPr lvl="2" algn="just"/>
            <a:r>
              <a:rPr lang="fr-FR" sz="1200" dirty="0" err="1"/>
              <a:t>Protonthérapie</a:t>
            </a:r>
            <a:r>
              <a:rPr lang="fr-FR" sz="1200" dirty="0"/>
              <a:t> très efficace : permet un contrôle local de la tumeur dans 95% à 98% des cas</a:t>
            </a:r>
          </a:p>
          <a:p>
            <a:pPr lvl="2" algn="just"/>
            <a:endParaRPr lang="fr-FR" sz="1200" dirty="0"/>
          </a:p>
        </p:txBody>
      </p:sp>
    </p:spTree>
    <p:extLst>
      <p:ext uri="{BB962C8B-B14F-4D97-AF65-F5344CB8AC3E}">
        <p14:creationId xmlns:p14="http://schemas.microsoft.com/office/powerpoint/2010/main" val="131876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a:t>
            </a:r>
          </a:p>
        </p:txBody>
      </p:sp>
      <p:sp>
        <p:nvSpPr>
          <p:cNvPr id="3" name="Espace réservé du contenu 2"/>
          <p:cNvSpPr>
            <a:spLocks noGrp="1"/>
          </p:cNvSpPr>
          <p:nvPr>
            <p:ph idx="1"/>
          </p:nvPr>
        </p:nvSpPr>
        <p:spPr/>
        <p:txBody>
          <a:bodyPr>
            <a:normAutofit/>
          </a:bodyPr>
          <a:lstStyle/>
          <a:p>
            <a:r>
              <a:rPr lang="fr-FR" sz="1800" dirty="0"/>
              <a:t>Radiothérapie par modulation d’intensité :</a:t>
            </a:r>
          </a:p>
          <a:p>
            <a:pPr marL="642938" lvl="1" indent="-342900">
              <a:buFont typeface="Wingdings"/>
              <a:buChar char="à"/>
            </a:pPr>
            <a:r>
              <a:rPr lang="fr-FR" sz="1500" dirty="0">
                <a:sym typeface="Wingdings" panose="05000000000000000000" pitchFamily="2" charset="2"/>
              </a:rPr>
              <a:t>Meilleure couverture du volume cible</a:t>
            </a:r>
          </a:p>
          <a:p>
            <a:pPr marL="642938" lvl="1" indent="-342900">
              <a:buFont typeface="Wingdings"/>
              <a:buChar char="à"/>
            </a:pPr>
            <a:r>
              <a:rPr lang="fr-FR" sz="1500" dirty="0">
                <a:sym typeface="Wingdings" panose="05000000000000000000" pitchFamily="2" charset="2"/>
              </a:rPr>
              <a:t>Protection des tissus sains</a:t>
            </a:r>
          </a:p>
          <a:p>
            <a:pPr marL="642938" lvl="1" indent="-342900">
              <a:buFont typeface="Wingdings"/>
              <a:buChar char="à"/>
            </a:pPr>
            <a:endParaRPr lang="fr-FR" sz="1500" dirty="0">
              <a:sym typeface="Wingdings" panose="05000000000000000000" pitchFamily="2" charset="2"/>
            </a:endParaRPr>
          </a:p>
          <a:p>
            <a:r>
              <a:rPr lang="fr-FR" sz="1800" dirty="0">
                <a:sym typeface="Wingdings" panose="05000000000000000000" pitchFamily="2" charset="2"/>
              </a:rPr>
              <a:t>Plusieurs techniques possibles :</a:t>
            </a:r>
          </a:p>
          <a:p>
            <a:pPr lvl="1"/>
            <a:r>
              <a:rPr lang="fr-FR" sz="1500" dirty="0">
                <a:sym typeface="Wingdings" panose="05000000000000000000" pitchFamily="2" charset="2"/>
              </a:rPr>
              <a:t>IMRT/VMAT : largement utilisés en routine clinique</a:t>
            </a:r>
          </a:p>
          <a:p>
            <a:pPr lvl="1"/>
            <a:r>
              <a:rPr lang="fr-FR" sz="1500" dirty="0" err="1">
                <a:sym typeface="Wingdings" panose="05000000000000000000" pitchFamily="2" charset="2"/>
              </a:rPr>
              <a:t>Tomothérapie</a:t>
            </a:r>
            <a:r>
              <a:rPr lang="fr-FR" sz="1500" dirty="0">
                <a:sym typeface="Wingdings" panose="05000000000000000000" pitchFamily="2" charset="2"/>
              </a:rPr>
              <a:t> : grands champs, radiothérapie adaptative</a:t>
            </a:r>
          </a:p>
          <a:p>
            <a:pPr lvl="1"/>
            <a:r>
              <a:rPr lang="fr-FR" sz="1500" dirty="0" err="1">
                <a:sym typeface="Wingdings" panose="05000000000000000000" pitchFamily="2" charset="2"/>
              </a:rPr>
              <a:t>Protonthérapie</a:t>
            </a:r>
            <a:r>
              <a:rPr lang="fr-FR" sz="1500" dirty="0">
                <a:sym typeface="Wingdings" panose="05000000000000000000" pitchFamily="2" charset="2"/>
              </a:rPr>
              <a:t> : pédiatrie, tumeurs radio-résistantes proche des organes à risques critiques, tumeurs oculaires </a:t>
            </a:r>
          </a:p>
        </p:txBody>
      </p:sp>
    </p:spTree>
    <p:extLst>
      <p:ext uri="{BB962C8B-B14F-4D97-AF65-F5344CB8AC3E}">
        <p14:creationId xmlns:p14="http://schemas.microsoft.com/office/powerpoint/2010/main" val="2497975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700" dirty="0"/>
              <a:t>RCMI: Radiothérapie </a:t>
            </a:r>
            <a:r>
              <a:rPr lang="fr-FR" sz="2700" dirty="0" err="1"/>
              <a:t>Conformationnelle</a:t>
            </a:r>
            <a:r>
              <a:rPr lang="fr-FR" sz="2700" dirty="0"/>
              <a:t> par Modulation d’Intensité (IMRT)</a:t>
            </a:r>
          </a:p>
        </p:txBody>
      </p:sp>
      <p:sp>
        <p:nvSpPr>
          <p:cNvPr id="3" name="Espace réservé du contenu 2"/>
          <p:cNvSpPr>
            <a:spLocks noGrp="1"/>
          </p:cNvSpPr>
          <p:nvPr>
            <p:ph idx="1"/>
          </p:nvPr>
        </p:nvSpPr>
        <p:spPr/>
        <p:txBody>
          <a:bodyPr>
            <a:normAutofit/>
          </a:bodyPr>
          <a:lstStyle/>
          <a:p>
            <a:r>
              <a:rPr lang="fr-FR" sz="1800" dirty="0"/>
              <a:t>Technique de traitement avancée</a:t>
            </a:r>
          </a:p>
          <a:p>
            <a:r>
              <a:rPr lang="fr-FR" sz="1800" dirty="0"/>
              <a:t>Logiciels de calculs complexes</a:t>
            </a:r>
          </a:p>
        </p:txBody>
      </p:sp>
      <p:pic>
        <p:nvPicPr>
          <p:cNvPr id="1026" name="Picture 2" descr="\\Srvfichiers01\services\Radiotherapie\RadioPhysique\Deborah\4 - Cours et formations\opti vma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9683" y="2942946"/>
            <a:ext cx="6032200" cy="297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30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700" dirty="0"/>
              <a:t>RCMI: radiothérapie </a:t>
            </a:r>
            <a:r>
              <a:rPr lang="fr-FR" sz="2700" dirty="0" err="1"/>
              <a:t>conformationnelle</a:t>
            </a:r>
            <a:r>
              <a:rPr lang="fr-FR" sz="2700" dirty="0"/>
              <a:t> par modulation d’intensité (IMRT)</a:t>
            </a:r>
          </a:p>
        </p:txBody>
      </p:sp>
      <p:sp>
        <p:nvSpPr>
          <p:cNvPr id="5" name="ZoneTexte 4"/>
          <p:cNvSpPr txBox="1"/>
          <p:nvPr/>
        </p:nvSpPr>
        <p:spPr>
          <a:xfrm>
            <a:off x="2039041" y="4431932"/>
            <a:ext cx="1569350" cy="5078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1350" dirty="0"/>
              <a:t>Concentrer la dose  sur le volume cible</a:t>
            </a:r>
          </a:p>
        </p:txBody>
      </p:sp>
      <p:sp>
        <p:nvSpPr>
          <p:cNvPr id="6" name="ZoneTexte 5"/>
          <p:cNvSpPr txBox="1"/>
          <p:nvPr/>
        </p:nvSpPr>
        <p:spPr>
          <a:xfrm>
            <a:off x="3875245" y="4432287"/>
            <a:ext cx="1517147" cy="71558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sz="1350" dirty="0"/>
              <a:t>Tout en épargnant les organes à risque</a:t>
            </a:r>
          </a:p>
        </p:txBody>
      </p:sp>
      <p:sp>
        <p:nvSpPr>
          <p:cNvPr id="7" name="Accolade fermante 6"/>
          <p:cNvSpPr/>
          <p:nvPr/>
        </p:nvSpPr>
        <p:spPr>
          <a:xfrm>
            <a:off x="5549432" y="2502413"/>
            <a:ext cx="270030" cy="24842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sz="1350"/>
          </a:p>
        </p:txBody>
      </p:sp>
      <p:sp>
        <p:nvSpPr>
          <p:cNvPr id="8" name="ZoneTexte 7"/>
          <p:cNvSpPr txBox="1"/>
          <p:nvPr/>
        </p:nvSpPr>
        <p:spPr>
          <a:xfrm>
            <a:off x="5684446" y="2937960"/>
            <a:ext cx="2181920" cy="1708160"/>
          </a:xfrm>
          <a:prstGeom prst="rect">
            <a:avLst/>
          </a:prstGeom>
          <a:noFill/>
        </p:spPr>
        <p:txBody>
          <a:bodyPr wrap="square" rtlCol="0">
            <a:spAutoFit/>
          </a:bodyPr>
          <a:lstStyle/>
          <a:p>
            <a:pPr algn="ctr"/>
            <a:r>
              <a:rPr lang="fr-FR" sz="1050" b="1" dirty="0"/>
              <a:t>Augmenter le contrôle local de la tumeur </a:t>
            </a:r>
          </a:p>
          <a:p>
            <a:pPr algn="ctr"/>
            <a:r>
              <a:rPr lang="fr-FR" sz="1050" b="1" dirty="0"/>
              <a:t>(diminution du risque de récidive)</a:t>
            </a:r>
          </a:p>
          <a:p>
            <a:pPr algn="ctr"/>
            <a:endParaRPr lang="fr-FR" sz="1050" b="1" dirty="0"/>
          </a:p>
          <a:p>
            <a:pPr algn="ctr"/>
            <a:r>
              <a:rPr lang="fr-FR" sz="1050" b="1" dirty="0"/>
              <a:t>+ </a:t>
            </a:r>
          </a:p>
          <a:p>
            <a:pPr algn="ctr"/>
            <a:endParaRPr lang="fr-FR" sz="1050" b="1" dirty="0"/>
          </a:p>
          <a:p>
            <a:pPr algn="ctr"/>
            <a:r>
              <a:rPr lang="fr-FR" sz="1050" b="1" dirty="0"/>
              <a:t>Limiter la toxicité </a:t>
            </a:r>
          </a:p>
          <a:p>
            <a:pPr algn="ctr"/>
            <a:r>
              <a:rPr lang="fr-FR" sz="1050" b="1" dirty="0"/>
              <a:t>(diminution des effets secondaires liés à la radiothérapie)</a:t>
            </a:r>
          </a:p>
          <a:p>
            <a:pPr algn="ctr"/>
            <a:r>
              <a:rPr lang="fr-FR" sz="1050" b="1" dirty="0"/>
              <a:t> </a:t>
            </a:r>
          </a:p>
        </p:txBody>
      </p:sp>
      <p:sp>
        <p:nvSpPr>
          <p:cNvPr id="9" name="Ellipse 8"/>
          <p:cNvSpPr/>
          <p:nvPr/>
        </p:nvSpPr>
        <p:spPr>
          <a:xfrm>
            <a:off x="3875247" y="2826449"/>
            <a:ext cx="1443299" cy="135015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350" dirty="0"/>
              <a:t>Organes à risque</a:t>
            </a:r>
          </a:p>
        </p:txBody>
      </p:sp>
      <p:sp>
        <p:nvSpPr>
          <p:cNvPr id="10" name="Ellipse 9"/>
          <p:cNvSpPr/>
          <p:nvPr/>
        </p:nvSpPr>
        <p:spPr>
          <a:xfrm>
            <a:off x="1661000" y="3042473"/>
            <a:ext cx="2426835" cy="9181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Volume cible</a:t>
            </a:r>
          </a:p>
        </p:txBody>
      </p:sp>
    </p:spTree>
    <p:extLst>
      <p:ext uri="{BB962C8B-B14F-4D97-AF65-F5344CB8AC3E}">
        <p14:creationId xmlns:p14="http://schemas.microsoft.com/office/powerpoint/2010/main" val="3522739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700" dirty="0"/>
              <a:t>RCMI: radiothérapie </a:t>
            </a:r>
            <a:r>
              <a:rPr lang="fr-FR" sz="2700" dirty="0" err="1"/>
              <a:t>conformationnelle</a:t>
            </a:r>
            <a:r>
              <a:rPr lang="fr-FR" sz="2700" dirty="0"/>
              <a:t> par modulation d’intensité (IMRT)</a:t>
            </a:r>
          </a:p>
        </p:txBody>
      </p:sp>
      <p:sp>
        <p:nvSpPr>
          <p:cNvPr id="3" name="Espace réservé du contenu 2"/>
          <p:cNvSpPr>
            <a:spLocks noGrp="1"/>
          </p:cNvSpPr>
          <p:nvPr>
            <p:ph idx="1"/>
          </p:nvPr>
        </p:nvSpPr>
        <p:spPr>
          <a:xfrm>
            <a:off x="1485900" y="2057401"/>
            <a:ext cx="4220226" cy="3394472"/>
          </a:xfrm>
        </p:spPr>
        <p:txBody>
          <a:bodyPr>
            <a:normAutofit/>
          </a:bodyPr>
          <a:lstStyle/>
          <a:p>
            <a:pPr algn="just">
              <a:buFont typeface="Wingdings"/>
              <a:buChar char="à"/>
            </a:pPr>
            <a:r>
              <a:rPr lang="fr-FR" sz="1500" dirty="0"/>
              <a:t>Irradier le volume cible avec une multitude d’angles, à l’aide de faisceaux d’intensité modulée</a:t>
            </a:r>
          </a:p>
          <a:p>
            <a:pPr marL="0" indent="0" algn="just">
              <a:buNone/>
            </a:pPr>
            <a:endParaRPr lang="fr-FR" sz="1500" dirty="0"/>
          </a:p>
          <a:p>
            <a:pPr algn="just">
              <a:buFont typeface="Wingdings"/>
              <a:buChar char="à"/>
            </a:pPr>
            <a:endParaRPr lang="fr-FR" sz="1500" dirty="0"/>
          </a:p>
          <a:p>
            <a:pPr algn="just">
              <a:buFont typeface="Wingdings"/>
              <a:buChar char="à"/>
            </a:pPr>
            <a:r>
              <a:rPr lang="fr-FR" sz="1500" dirty="0"/>
              <a:t>Faisceaux d’intensité modulée : modulation de la fluence photonique</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3969061"/>
            <a:ext cx="2046753" cy="156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657" y="3969061"/>
            <a:ext cx="2322258" cy="1566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2853" r="16124" b="11359"/>
          <a:stretch/>
        </p:blipFill>
        <p:spPr bwMode="auto">
          <a:xfrm>
            <a:off x="5814138" y="1970838"/>
            <a:ext cx="1813281" cy="168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28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700" dirty="0"/>
              <a:t>RCMI: radiothérapie </a:t>
            </a:r>
            <a:r>
              <a:rPr lang="fr-FR" sz="2700" dirty="0" err="1"/>
              <a:t>conformationnelle</a:t>
            </a:r>
            <a:r>
              <a:rPr lang="fr-FR" sz="2700" dirty="0"/>
              <a:t> par modulation d’intensité (IMRT)</a:t>
            </a:r>
          </a:p>
        </p:txBody>
      </p:sp>
      <p:sp>
        <p:nvSpPr>
          <p:cNvPr id="3" name="Espace réservé du contenu 2"/>
          <p:cNvSpPr>
            <a:spLocks noGrp="1"/>
          </p:cNvSpPr>
          <p:nvPr>
            <p:ph idx="1"/>
          </p:nvPr>
        </p:nvSpPr>
        <p:spPr/>
        <p:txBody>
          <a:bodyPr>
            <a:normAutofit/>
          </a:bodyPr>
          <a:lstStyle/>
          <a:p>
            <a:r>
              <a:rPr lang="fr-FR" sz="1500" dirty="0"/>
              <a:t>Le collimateur multi-lames permet l’obtention de faisceaux modulés en intensité, grâce aux déplacement des lames au cours de l’irradiation.</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5796" y="2832956"/>
            <a:ext cx="4572000" cy="2571750"/>
          </a:xfrm>
          <a:prstGeom prst="rect">
            <a:avLst/>
          </a:prstGeom>
        </p:spPr>
      </p:pic>
    </p:spTree>
    <p:extLst>
      <p:ext uri="{BB962C8B-B14F-4D97-AF65-F5344CB8AC3E}">
        <p14:creationId xmlns:p14="http://schemas.microsoft.com/office/powerpoint/2010/main" val="2031432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700" dirty="0"/>
              <a:t>RCMI: radiothérapie </a:t>
            </a:r>
            <a:r>
              <a:rPr lang="fr-FR" sz="2700" dirty="0" err="1"/>
              <a:t>conformationnelle</a:t>
            </a:r>
            <a:r>
              <a:rPr lang="fr-FR" sz="2700" dirty="0"/>
              <a:t> par modulation d’intensité (IMRT)</a:t>
            </a:r>
          </a:p>
        </p:txBody>
      </p:sp>
      <p:sp>
        <p:nvSpPr>
          <p:cNvPr id="3" name="Espace réservé du contenu 2"/>
          <p:cNvSpPr>
            <a:spLocks noGrp="1"/>
          </p:cNvSpPr>
          <p:nvPr>
            <p:ph idx="1"/>
          </p:nvPr>
        </p:nvSpPr>
        <p:spPr/>
        <p:txBody>
          <a:bodyPr>
            <a:normAutofit/>
          </a:bodyPr>
          <a:lstStyle/>
          <a:p>
            <a:r>
              <a:rPr lang="fr-FR" sz="1800" dirty="0"/>
              <a:t>Permet de traiter des tumeurs de formes complexes :</a:t>
            </a:r>
          </a:p>
          <a:p>
            <a:pPr lvl="1"/>
            <a:r>
              <a:rPr lang="fr-FR" sz="1500" dirty="0"/>
              <a:t>Meilleure concentration de la dose dans le volume cible</a:t>
            </a:r>
          </a:p>
          <a:p>
            <a:pPr lvl="1"/>
            <a:r>
              <a:rPr lang="fr-FR" sz="1500" dirty="0"/>
              <a:t>Meilleure épargne des tissus sains</a:t>
            </a:r>
          </a:p>
        </p:txBody>
      </p:sp>
      <p:pic>
        <p:nvPicPr>
          <p:cNvPr id="5" name="Espace réservé du contenu 3"/>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2889117" y="3034642"/>
            <a:ext cx="1566174" cy="2795573"/>
          </a:xfrm>
          <a:prstGeom prst="rect">
            <a:avLst/>
          </a:prstGeom>
        </p:spPr>
      </p:pic>
      <p:sp>
        <p:nvSpPr>
          <p:cNvPr id="4" name="ZoneTexte 3"/>
          <p:cNvSpPr txBox="1"/>
          <p:nvPr/>
        </p:nvSpPr>
        <p:spPr>
          <a:xfrm>
            <a:off x="1141512" y="4239089"/>
            <a:ext cx="1620180" cy="415498"/>
          </a:xfrm>
          <a:prstGeom prst="rect">
            <a:avLst/>
          </a:prstGeom>
          <a:noFill/>
        </p:spPr>
        <p:txBody>
          <a:bodyPr wrap="square" rtlCol="0">
            <a:spAutoFit/>
          </a:bodyPr>
          <a:lstStyle/>
          <a:p>
            <a:pPr algn="ctr"/>
            <a:r>
              <a:rPr lang="fr-FR" sz="1050" b="1" dirty="0"/>
              <a:t>Technique 3D</a:t>
            </a:r>
          </a:p>
          <a:p>
            <a:pPr algn="ctr"/>
            <a:r>
              <a:rPr lang="fr-FR" sz="1050" b="1" dirty="0"/>
              <a:t>4 faisceaux homogènes</a:t>
            </a:r>
          </a:p>
        </p:txBody>
      </p:sp>
      <p:sp>
        <p:nvSpPr>
          <p:cNvPr id="6" name="ZoneTexte 5"/>
          <p:cNvSpPr txBox="1"/>
          <p:nvPr/>
        </p:nvSpPr>
        <p:spPr>
          <a:xfrm>
            <a:off x="6435309" y="4284486"/>
            <a:ext cx="1620180" cy="415498"/>
          </a:xfrm>
          <a:prstGeom prst="rect">
            <a:avLst/>
          </a:prstGeom>
          <a:noFill/>
        </p:spPr>
        <p:txBody>
          <a:bodyPr wrap="square" rtlCol="0">
            <a:spAutoFit/>
          </a:bodyPr>
          <a:lstStyle/>
          <a:p>
            <a:pPr algn="ctr"/>
            <a:r>
              <a:rPr lang="fr-FR" sz="1050" b="1" dirty="0"/>
              <a:t>Technique IRMT</a:t>
            </a:r>
          </a:p>
          <a:p>
            <a:pPr algn="ctr"/>
            <a:r>
              <a:rPr lang="fr-FR" sz="1050" b="1" dirty="0"/>
              <a:t>7 faisceaux modulés</a:t>
            </a:r>
          </a:p>
        </p:txBody>
      </p:sp>
      <p:pic>
        <p:nvPicPr>
          <p:cNvPr id="7" name="Espace réservé du contenu 3"/>
          <p:cNvPicPr>
            <a:picLocks noChangeAspect="1"/>
          </p:cNvPicPr>
          <p:nvPr/>
        </p:nvPicPr>
        <p:blipFill rotWithShape="1">
          <a:blip r:embed="rId3" cstate="print">
            <a:extLst>
              <a:ext uri="{28A0092B-C50C-407E-A947-70E740481C1C}">
                <a14:useLocalDpi xmlns:a14="http://schemas.microsoft.com/office/drawing/2010/main" val="0"/>
              </a:ext>
            </a:extLst>
          </a:blip>
          <a:srcRect l="50000"/>
          <a:stretch/>
        </p:blipFill>
        <p:spPr>
          <a:xfrm>
            <a:off x="4694448" y="3034642"/>
            <a:ext cx="1566174" cy="2795573"/>
          </a:xfrm>
          <a:prstGeom prst="rect">
            <a:avLst/>
          </a:prstGeom>
        </p:spPr>
      </p:pic>
      <p:sp>
        <p:nvSpPr>
          <p:cNvPr id="8" name="Accolade ouvrante 7"/>
          <p:cNvSpPr/>
          <p:nvPr/>
        </p:nvSpPr>
        <p:spPr>
          <a:xfrm>
            <a:off x="2573778" y="3034642"/>
            <a:ext cx="187914" cy="279557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sz="1350"/>
          </a:p>
        </p:txBody>
      </p:sp>
      <p:sp>
        <p:nvSpPr>
          <p:cNvPr id="9" name="Accolade fermante 8"/>
          <p:cNvSpPr/>
          <p:nvPr/>
        </p:nvSpPr>
        <p:spPr>
          <a:xfrm>
            <a:off x="6349994" y="3041377"/>
            <a:ext cx="224433" cy="287863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sz="1350"/>
          </a:p>
        </p:txBody>
      </p:sp>
    </p:spTree>
    <p:extLst>
      <p:ext uri="{BB962C8B-B14F-4D97-AF65-F5344CB8AC3E}">
        <p14:creationId xmlns:p14="http://schemas.microsoft.com/office/powerpoint/2010/main" val="1745292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VMAT : arc-thérapie</a:t>
            </a:r>
          </a:p>
        </p:txBody>
      </p:sp>
      <p:sp>
        <p:nvSpPr>
          <p:cNvPr id="3" name="Espace réservé du contenu 2"/>
          <p:cNvSpPr>
            <a:spLocks noGrp="1"/>
          </p:cNvSpPr>
          <p:nvPr>
            <p:ph idx="1"/>
          </p:nvPr>
        </p:nvSpPr>
        <p:spPr>
          <a:xfrm>
            <a:off x="1485900" y="2057401"/>
            <a:ext cx="2816070" cy="3394472"/>
          </a:xfrm>
        </p:spPr>
        <p:txBody>
          <a:bodyPr>
            <a:normAutofit/>
          </a:bodyPr>
          <a:lstStyle/>
          <a:p>
            <a:pPr algn="just"/>
            <a:r>
              <a:rPr lang="fr-FR" sz="1800" dirty="0"/>
              <a:t>Technique dérivée de l’IMRT statique</a:t>
            </a:r>
          </a:p>
          <a:p>
            <a:pPr lvl="1" algn="just"/>
            <a:r>
              <a:rPr lang="fr-FR" sz="1500" dirty="0"/>
              <a:t>Faisceaux modulés en intensité</a:t>
            </a:r>
          </a:p>
          <a:p>
            <a:pPr lvl="1" algn="just"/>
            <a:r>
              <a:rPr lang="fr-FR" sz="1500" dirty="0"/>
              <a:t>Rotation continue du bras autour du patient</a:t>
            </a:r>
          </a:p>
          <a:p>
            <a:pPr lvl="1" algn="just"/>
            <a:r>
              <a:rPr lang="fr-FR" sz="1500" dirty="0"/>
              <a:t>Déplacement des lames du collimateur multi-lames lors de l’irradiation</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9982" y="2348881"/>
            <a:ext cx="3366081" cy="2487308"/>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222" y="4257680"/>
            <a:ext cx="1291419" cy="1157018"/>
          </a:xfrm>
          <a:prstGeom prst="rect">
            <a:avLst/>
          </a:prstGeom>
        </p:spPr>
      </p:pic>
    </p:spTree>
    <p:extLst>
      <p:ext uri="{BB962C8B-B14F-4D97-AF65-F5344CB8AC3E}">
        <p14:creationId xmlns:p14="http://schemas.microsoft.com/office/powerpoint/2010/main" val="1961978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VMAT : arc-thérapie</a:t>
            </a:r>
          </a:p>
        </p:txBody>
      </p:sp>
      <p:sp>
        <p:nvSpPr>
          <p:cNvPr id="3" name="Espace réservé du contenu 2"/>
          <p:cNvSpPr>
            <a:spLocks noGrp="1"/>
          </p:cNvSpPr>
          <p:nvPr>
            <p:ph idx="1"/>
          </p:nvPr>
        </p:nvSpPr>
        <p:spPr/>
        <p:txBody>
          <a:bodyPr>
            <a:noAutofit/>
          </a:bodyPr>
          <a:lstStyle/>
          <a:p>
            <a:r>
              <a:rPr lang="fr-FR" sz="1350" dirty="0"/>
              <a:t>Davantage de paramètres pour assurer la modulation d’intensité (vitesse de rotation du bras, vitesse de déplacement du MLC, débit du faisceau..)</a:t>
            </a:r>
          </a:p>
          <a:p>
            <a:r>
              <a:rPr lang="fr-FR" sz="1350" dirty="0"/>
              <a:t>Meilleure couverture du volume cible et meilleure protection des tissus sains par rapport à l’IMRT statique</a:t>
            </a:r>
          </a:p>
          <a:p>
            <a:r>
              <a:rPr lang="fr-FR" sz="1350" dirty="0"/>
              <a:t>Diminution du temps de traitement </a:t>
            </a:r>
            <a:r>
              <a:rPr lang="fr-FR" sz="1350" dirty="0">
                <a:sym typeface="Wingdings" panose="05000000000000000000" pitchFamily="2" charset="2"/>
              </a:rPr>
              <a:t> permet d’éviter les mouvements du patient intra-séance  gain en précision</a:t>
            </a:r>
            <a:endParaRPr lang="fr-FR" sz="1350" dirty="0"/>
          </a:p>
          <a:p>
            <a:endParaRPr lang="fr-FR" sz="1350" dirty="0"/>
          </a:p>
          <a:p>
            <a:pPr lvl="1"/>
            <a:endParaRPr lang="fr-FR" sz="12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743" y="3591018"/>
            <a:ext cx="4886093" cy="2029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324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Tomothérapie</a:t>
            </a:r>
            <a:endParaRPr lang="fr-FR" dirty="0"/>
          </a:p>
        </p:txBody>
      </p:sp>
      <p:sp>
        <p:nvSpPr>
          <p:cNvPr id="3" name="Espace réservé du contenu 2"/>
          <p:cNvSpPr>
            <a:spLocks noGrp="1"/>
          </p:cNvSpPr>
          <p:nvPr>
            <p:ph idx="1"/>
          </p:nvPr>
        </p:nvSpPr>
        <p:spPr>
          <a:xfrm>
            <a:off x="1485900" y="2057401"/>
            <a:ext cx="2546040" cy="3394472"/>
          </a:xfrm>
        </p:spPr>
        <p:txBody>
          <a:bodyPr>
            <a:normAutofit/>
          </a:bodyPr>
          <a:lstStyle/>
          <a:p>
            <a:r>
              <a:rPr lang="fr-FR" sz="1500" dirty="0"/>
              <a:t>RCMI guidée par l’image, qui combine un système d’imagerie scanner à un appareil de radiothérapie</a:t>
            </a:r>
          </a:p>
          <a:p>
            <a:endParaRPr lang="fr-FR" sz="1500" dirty="0"/>
          </a:p>
          <a:p>
            <a:r>
              <a:rPr lang="fr-FR" sz="1500" dirty="0"/>
              <a:t>Faisceau en éventail (comme en CT-scan)</a:t>
            </a:r>
          </a:p>
          <a:p>
            <a:endParaRPr lang="fr-FR" sz="15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941" y="2564905"/>
            <a:ext cx="3864769" cy="306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5779237" y="2456893"/>
            <a:ext cx="1385051" cy="369332"/>
          </a:xfrm>
          <a:prstGeom prst="rect">
            <a:avLst/>
          </a:prstGeom>
          <a:noFill/>
        </p:spPr>
        <p:txBody>
          <a:bodyPr wrap="square" rtlCol="0">
            <a:spAutoFit/>
          </a:bodyPr>
          <a:lstStyle/>
          <a:p>
            <a:r>
              <a:rPr lang="fr-FR" sz="900" dirty="0"/>
              <a:t>6 MV pour traitement</a:t>
            </a:r>
          </a:p>
          <a:p>
            <a:r>
              <a:rPr lang="fr-FR" sz="900" dirty="0"/>
              <a:t>+ 3,5 MV pour scanner</a:t>
            </a:r>
          </a:p>
        </p:txBody>
      </p:sp>
      <p:sp>
        <p:nvSpPr>
          <p:cNvPr id="13" name="ZoneTexte 12"/>
          <p:cNvSpPr txBox="1"/>
          <p:nvPr/>
        </p:nvSpPr>
        <p:spPr>
          <a:xfrm>
            <a:off x="6732240" y="3095582"/>
            <a:ext cx="1385051" cy="230832"/>
          </a:xfrm>
          <a:prstGeom prst="rect">
            <a:avLst/>
          </a:prstGeom>
          <a:noFill/>
        </p:spPr>
        <p:txBody>
          <a:bodyPr wrap="square" rtlCol="0">
            <a:spAutoFit/>
          </a:bodyPr>
          <a:lstStyle/>
          <a:p>
            <a:r>
              <a:rPr lang="fr-FR" sz="900" dirty="0"/>
              <a:t>Collimateur primaire</a:t>
            </a:r>
          </a:p>
        </p:txBody>
      </p:sp>
      <p:sp>
        <p:nvSpPr>
          <p:cNvPr id="14" name="ZoneTexte 13"/>
          <p:cNvSpPr txBox="1"/>
          <p:nvPr/>
        </p:nvSpPr>
        <p:spPr>
          <a:xfrm>
            <a:off x="6735105" y="3326414"/>
            <a:ext cx="1385051" cy="230832"/>
          </a:xfrm>
          <a:prstGeom prst="rect">
            <a:avLst/>
          </a:prstGeom>
          <a:noFill/>
        </p:spPr>
        <p:txBody>
          <a:bodyPr wrap="square" rtlCol="0">
            <a:spAutoFit/>
          </a:bodyPr>
          <a:lstStyle/>
          <a:p>
            <a:r>
              <a:rPr lang="fr-FR" sz="900" dirty="0"/>
              <a:t>Collimateur multi-lames</a:t>
            </a:r>
          </a:p>
        </p:txBody>
      </p:sp>
      <p:sp>
        <p:nvSpPr>
          <p:cNvPr id="15" name="ZoneTexte 14"/>
          <p:cNvSpPr txBox="1"/>
          <p:nvPr/>
        </p:nvSpPr>
        <p:spPr>
          <a:xfrm>
            <a:off x="3653898" y="5157193"/>
            <a:ext cx="1385051" cy="230832"/>
          </a:xfrm>
          <a:prstGeom prst="rect">
            <a:avLst/>
          </a:prstGeom>
          <a:noFill/>
        </p:spPr>
        <p:txBody>
          <a:bodyPr wrap="square" rtlCol="0">
            <a:spAutoFit/>
          </a:bodyPr>
          <a:lstStyle/>
          <a:p>
            <a:r>
              <a:rPr lang="fr-FR" sz="900" dirty="0"/>
              <a:t>Barrette de détecteurs</a:t>
            </a:r>
          </a:p>
        </p:txBody>
      </p:sp>
      <p:sp>
        <p:nvSpPr>
          <p:cNvPr id="16" name="ZoneTexte 15"/>
          <p:cNvSpPr txBox="1"/>
          <p:nvPr/>
        </p:nvSpPr>
        <p:spPr>
          <a:xfrm>
            <a:off x="5060983" y="5260455"/>
            <a:ext cx="1385051" cy="230832"/>
          </a:xfrm>
          <a:prstGeom prst="rect">
            <a:avLst/>
          </a:prstGeom>
          <a:noFill/>
        </p:spPr>
        <p:txBody>
          <a:bodyPr wrap="square" rtlCol="0">
            <a:spAutoFit/>
          </a:bodyPr>
          <a:lstStyle/>
          <a:p>
            <a:r>
              <a:rPr lang="fr-FR" sz="900" dirty="0" err="1"/>
              <a:t>Beam</a:t>
            </a:r>
            <a:r>
              <a:rPr lang="fr-FR" sz="900" dirty="0"/>
              <a:t> stopper</a:t>
            </a:r>
          </a:p>
        </p:txBody>
      </p:sp>
    </p:spTree>
    <p:extLst>
      <p:ext uri="{BB962C8B-B14F-4D97-AF65-F5344CB8AC3E}">
        <p14:creationId xmlns:p14="http://schemas.microsoft.com/office/powerpoint/2010/main" val="53804694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2227</TotalTime>
  <Words>2238</Words>
  <Application>Microsoft Office PowerPoint</Application>
  <PresentationFormat>Affichage à l'écran (4:3)</PresentationFormat>
  <Paragraphs>181</Paragraphs>
  <Slides>17</Slides>
  <Notes>17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17</vt:i4>
      </vt:variant>
    </vt:vector>
  </HeadingPairs>
  <TitlesOfParts>
    <vt:vector size="21" baseType="lpstr">
      <vt:lpstr>Arial</vt:lpstr>
      <vt:lpstr>Calibri</vt:lpstr>
      <vt:lpstr>Wingdings</vt:lpstr>
      <vt:lpstr>Thème Office</vt:lpstr>
      <vt:lpstr>Techniques de radiothérapie par modulation d’intensité</vt:lpstr>
      <vt:lpstr>RCMI: Radiothérapie Conformationnelle par Modulation d’Intensité (IMRT)</vt:lpstr>
      <vt:lpstr>RCMI: radiothérapie conformationnelle par modulation d’intensité (IMRT)</vt:lpstr>
      <vt:lpstr>RCMI: radiothérapie conformationnelle par modulation d’intensité (IMRT)</vt:lpstr>
      <vt:lpstr>RCMI: radiothérapie conformationnelle par modulation d’intensité (IMRT)</vt:lpstr>
      <vt:lpstr>RCMI: radiothérapie conformationnelle par modulation d’intensité (IMRT)</vt:lpstr>
      <vt:lpstr>VMAT : arc-thérapie</vt:lpstr>
      <vt:lpstr>VMAT : arc-thérapie</vt:lpstr>
      <vt:lpstr>Tomothérapie</vt:lpstr>
      <vt:lpstr>Tomothérapie</vt:lpstr>
      <vt:lpstr>Tomothérapie</vt:lpstr>
      <vt:lpstr>Tomothérapie</vt:lpstr>
      <vt:lpstr>Protonthérapie</vt:lpstr>
      <vt:lpstr>Protonthérapie</vt:lpstr>
      <vt:lpstr>Protonthérapie</vt:lpstr>
      <vt:lpstr>Protonthérapie</vt:lpstr>
      <vt:lpstr>Conclusion</vt:lpstr>
    </vt:vector>
  </TitlesOfParts>
  <Company>HUPO (APHP)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IMRT, VMAT, Tomothérapie et Protonthérapie</dc:title>
  <dc:creator>OM Deborah</dc:creator>
  <cp:lastModifiedBy>Déborah OM</cp:lastModifiedBy>
  <cp:revision>56</cp:revision>
  <dcterms:created xsi:type="dcterms:W3CDTF">2021-07-02T12:21:31Z</dcterms:created>
  <dcterms:modified xsi:type="dcterms:W3CDTF">2021-08-25T12:24:33Z</dcterms:modified>
</cp:coreProperties>
</file>