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D455A-D190-4BEA-B9D5-80227E347383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C643D-CF38-49A8-8A71-EC132946AAC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407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E0B72-5FEB-4DE9-956E-5BD699B23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E585DE-6919-42BA-BFA9-FD117D316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446B0C-EEFD-480C-9DB8-099934328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9C3187-A970-40B5-95D6-BC9784E27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094D64-73D7-4D48-936C-5A43F8C1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772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E76656-857F-4511-A8DC-84A8B491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B8ABAF-1263-402F-921D-D37B9E286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09D8DD-857C-4A7D-A941-286D7214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3BD5E3-1F2E-4D2E-8548-C10EA5DB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F29FD9-F4F7-4C1E-B558-3854F1176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506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5CE5FB-7D6F-4216-82B0-0DBA56C53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8302CF-F095-447C-97B0-DD3FD8E39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C6310-968E-4D85-A75B-783FC07C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58F2E8-045D-4657-AB9D-078499FB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3E50A2-1E34-4313-8AEA-1A3A87FA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906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4C345A-A0A6-48F5-B110-C97921D4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9B297B-25EA-4C3C-86E5-A2711DD14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9F0C11-1EB9-4737-A9DB-AEC375B8F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1C2012-D50D-4BF5-A0F5-B3AE41D7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7E59B8-B54D-4E34-9CF9-7035666E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708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B5BA4-2BD2-4986-8B5E-F9AFF6BB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B05E69-711D-4AD1-9545-3DED34DBD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B9407F-7780-4B50-AC9F-224AEBA6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C98F2E-772D-4874-979F-3B1EEFA5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5CEE1-2439-4EE6-BEC0-B139FEFA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993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C552D-4B1D-4F42-A4CE-F6E833E5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C38954-18E7-4AEA-88CA-8E3285556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71600A-CB71-4BB0-8A2E-D024D64C8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983F67D-4F7C-46AD-A05D-FCC3DC32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6669CB-6D0F-41CB-AA32-46469461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9C9FF6-3ED6-4D9F-A550-55C294F3B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114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CA00E-A7A5-45EC-A877-FBCC6DE7F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70AE8D-23A0-4E7B-8022-94E4232EB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3CAFF7-77F7-42DE-81F9-95B3A4945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E1D0F87-90B2-48C9-9D73-963FFFC93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4CA354-56AD-44A9-8521-63F9CC4EB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220F6C-3CA3-47DE-901D-B24C17530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DB920E-0756-4030-818E-F7C3DDC98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520D86-712C-4727-8164-B2293928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880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47CC1-44E9-4E83-8FBF-A6B12E202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19612C-573F-469A-8831-2E805D11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CEC11F8-10B8-4781-8D3A-C4FAC77C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8AA346-9E28-44EB-A077-CFF8D989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619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C5868D0-CF9A-48EA-BC0F-6F5C5101F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2EA131-F800-4EA1-8039-EC655CCE2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196AA3-DA63-4C64-A9C9-79423BC2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050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70D13-9104-4B4F-9D0B-1F01D8A96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775BDD-A7C0-4EFB-878C-17E4C672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421A33-AAD9-47E7-9CE4-D7856B452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063F60-F260-4547-8B9F-A0AB1D21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EFB527-966F-4313-9964-6ABDD7669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898F5A-DC1D-4295-B21A-015234B7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40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A61F9-5CE9-4F23-BFCF-243BD31D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EABD5D-8607-4776-85FD-F5020880F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0D96AE2-F92D-4FB4-AD00-117863698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CD1FBF-AE44-457C-938C-DA5C62DD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95156A-8DE3-4D5F-9B4B-F52270AF6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790F47-DD58-4B3A-BEF2-C3DA638E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742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805B6F5-007A-40F5-9C88-E3506FE75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93693B-4173-4607-8658-7A2B24792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7E5CF2-E196-4D81-A4C9-E3C85E00A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35EDF-E9DA-4313-A83C-21846F041EF1}" type="datetimeFigureOut">
              <a:rPr lang="fr-FR" smtClean="0"/>
              <a:t>22/02/2022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54C244-9BB8-44BE-BC2D-FBCFF7A02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778AB1-3802-4CFF-8A9D-4C5D7C76F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5A7E3-E405-47F6-BDDA-86A0B166588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38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E4730-2598-4CAA-8456-868198A27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Radiothérapie et thérapies ciblées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8F59B0-1903-4D8B-BDFB-9EC180A107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Dr Marc Laurans et Dr Claire Meynard</a:t>
            </a:r>
          </a:p>
        </p:txBody>
      </p:sp>
    </p:spTree>
    <p:extLst>
      <p:ext uri="{BB962C8B-B14F-4D97-AF65-F5344CB8AC3E}">
        <p14:creationId xmlns:p14="http://schemas.microsoft.com/office/powerpoint/2010/main" val="16987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C605A-C80B-4C9B-92DB-73E9DCD4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Inhibiteurs de tyrosine-kinase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DDD18-0F63-4C2A-8039-7AE0DD7DE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Anti-ALK (crizotinib, alectinib,…) :</a:t>
            </a:r>
          </a:p>
          <a:p>
            <a:pPr lvl="1"/>
            <a:r>
              <a:rPr lang="fr-FR" dirty="0"/>
              <a:t>Très peu de données</a:t>
            </a:r>
          </a:p>
          <a:p>
            <a:pPr lvl="1"/>
            <a:r>
              <a:rPr lang="fr-FR" dirty="0"/>
              <a:t>1 cas clinique ne retrouvant aucune toxicité en association à la radiothérapie stéréotaxique cérébrale et pulmonaire</a:t>
            </a:r>
          </a:p>
          <a:p>
            <a:r>
              <a:rPr lang="fr-FR" dirty="0"/>
              <a:t>Anti-BRAF (vémurafenib, dabrafenib,…)+/- anti-MEK (trametinib):</a:t>
            </a:r>
          </a:p>
          <a:p>
            <a:pPr lvl="1"/>
            <a:r>
              <a:rPr lang="fr-FR" dirty="0"/>
              <a:t>Majoration de la toxicité digestive en cas d’irradiation abdominale/pelvienne</a:t>
            </a:r>
          </a:p>
          <a:p>
            <a:pPr lvl="1"/>
            <a:r>
              <a:rPr lang="fr-FR" dirty="0"/>
              <a:t>Majoration de la toxicité cutanée</a:t>
            </a:r>
          </a:p>
          <a:p>
            <a:pPr lvl="1"/>
            <a:r>
              <a:rPr lang="fr-FR" dirty="0"/>
              <a:t>Pas de majoration de la toxicité en cas d’irradiation stéréotaxique</a:t>
            </a:r>
          </a:p>
        </p:txBody>
      </p:sp>
    </p:spTree>
    <p:extLst>
      <p:ext uri="{BB962C8B-B14F-4D97-AF65-F5344CB8AC3E}">
        <p14:creationId xmlns:p14="http://schemas.microsoft.com/office/powerpoint/2010/main" val="305140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905948-97F8-4042-B867-E199213B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thérapies ciblées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0A4EC0-C0F4-413F-8CF9-032BBE8D4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011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Inhibiteurs  de PARP (olaparib, niraparib, </a:t>
            </a:r>
            <a:r>
              <a:rPr lang="fr-FR" dirty="0" err="1" smtClean="0"/>
              <a:t>rucaparib</a:t>
            </a:r>
            <a:r>
              <a:rPr lang="fr-FR" dirty="0" smtClean="0"/>
              <a:t>,…)</a:t>
            </a:r>
            <a:endParaRPr lang="fr-FR" dirty="0"/>
          </a:p>
          <a:p>
            <a:pPr lvl="1"/>
            <a:r>
              <a:rPr lang="fr-FR" dirty="0"/>
              <a:t>Augmentation de la toxicité œsophagienne et pulmonaire en association avec la radiothérapie thoracique</a:t>
            </a:r>
          </a:p>
          <a:p>
            <a:pPr lvl="1"/>
            <a:r>
              <a:rPr lang="fr-FR" dirty="0"/>
              <a:t>Pas de majoration de la toxicité neurologique en cas d’irradiation cérébrale</a:t>
            </a:r>
          </a:p>
          <a:p>
            <a:pPr lvl="1"/>
            <a:endParaRPr lang="fr-FR" dirty="0"/>
          </a:p>
          <a:p>
            <a:r>
              <a:rPr lang="fr-FR" dirty="0"/>
              <a:t>Inhibiteur de </a:t>
            </a:r>
            <a:r>
              <a:rPr lang="fr-FR" dirty="0" err="1" smtClean="0"/>
              <a:t>mTOR</a:t>
            </a:r>
            <a:r>
              <a:rPr lang="fr-FR" dirty="0" smtClean="0"/>
              <a:t> (</a:t>
            </a:r>
            <a:r>
              <a:rPr lang="fr-FR" dirty="0" err="1" smtClean="0"/>
              <a:t>évérolimus</a:t>
            </a:r>
            <a:r>
              <a:rPr lang="fr-FR" dirty="0" smtClean="0"/>
              <a:t>, </a:t>
            </a:r>
            <a:r>
              <a:rPr lang="fr-FR" dirty="0" err="1" smtClean="0"/>
              <a:t>temserolimus</a:t>
            </a:r>
            <a:r>
              <a:rPr lang="fr-FR" dirty="0" smtClean="0"/>
              <a:t>…)</a:t>
            </a:r>
            <a:endParaRPr lang="fr-FR" dirty="0"/>
          </a:p>
          <a:p>
            <a:pPr lvl="1"/>
            <a:r>
              <a:rPr lang="fr-FR" dirty="0"/>
              <a:t>Augmentation de la toxicité cutanée, du risque d’oesophagite, et de fibrose pulmonaire en association avec la radiothérapie</a:t>
            </a:r>
          </a:p>
          <a:p>
            <a:pPr lvl="1"/>
            <a:endParaRPr lang="fr-FR" dirty="0"/>
          </a:p>
          <a:p>
            <a:r>
              <a:rPr lang="fr-FR" dirty="0"/>
              <a:t>Inhibiteurs </a:t>
            </a:r>
            <a:r>
              <a:rPr lang="fr-FR" dirty="0" smtClean="0"/>
              <a:t>de CDK4/6 </a:t>
            </a:r>
            <a:r>
              <a:rPr lang="fr-FR" dirty="0" smtClean="0"/>
              <a:t>(</a:t>
            </a:r>
            <a:r>
              <a:rPr lang="fr-FR" dirty="0" err="1" smtClean="0"/>
              <a:t>palbociblib</a:t>
            </a:r>
            <a:r>
              <a:rPr lang="fr-FR" dirty="0" smtClean="0"/>
              <a:t>, </a:t>
            </a:r>
            <a:r>
              <a:rPr lang="fr-FR" dirty="0" err="1" smtClean="0"/>
              <a:t>ribociclib</a:t>
            </a:r>
            <a:r>
              <a:rPr lang="fr-FR" dirty="0" smtClean="0"/>
              <a:t>, </a:t>
            </a:r>
            <a:r>
              <a:rPr lang="fr-FR" dirty="0" err="1" smtClean="0"/>
              <a:t>abemaciclib</a:t>
            </a:r>
            <a:r>
              <a:rPr lang="fr-FR" dirty="0" smtClean="0"/>
              <a:t>): </a:t>
            </a:r>
            <a:endParaRPr lang="fr-FR" dirty="0"/>
          </a:p>
          <a:p>
            <a:pPr lvl="1"/>
            <a:r>
              <a:rPr lang="fr-FR" dirty="0"/>
              <a:t>Augmentation des toxicités cutanées et digestives (entérocolite,  œsophagite) en association avec la radiothérapie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49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A0FE6-7CFA-4DFE-9F26-42498F4C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5C7B93-833E-4923-BBF5-D5B804C5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Indications de radiothérapie chez des patients en cours de thérapies ciblées = </a:t>
            </a:r>
            <a:r>
              <a:rPr lang="fr-FR" dirty="0" smtClean="0"/>
              <a:t>situations </a:t>
            </a:r>
            <a:r>
              <a:rPr lang="fr-FR" dirty="0"/>
              <a:t>de plus en plus </a:t>
            </a:r>
            <a:r>
              <a:rPr lang="fr-FR" dirty="0" smtClean="0"/>
              <a:t>fréquentes</a:t>
            </a:r>
            <a:endParaRPr lang="fr-FR" dirty="0"/>
          </a:p>
          <a:p>
            <a:r>
              <a:rPr lang="fr-FR" dirty="0"/>
              <a:t>Données de la littérature sur l’association des deux parfois faibles</a:t>
            </a:r>
          </a:p>
          <a:p>
            <a:r>
              <a:rPr lang="fr-FR" dirty="0">
                <a:solidFill>
                  <a:srgbClr val="FF0000"/>
                </a:solidFill>
              </a:rPr>
              <a:t>Principe de prudence : 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En </a:t>
            </a:r>
            <a:r>
              <a:rPr lang="fr-FR" dirty="0">
                <a:sym typeface="Wingdings" panose="05000000000000000000" pitchFamily="2" charset="2"/>
              </a:rPr>
              <a:t>l’absence de données rassurantes : respecter un arrêt avant l’irradiation de 5 demi-vies plasmatique de la molécule</a:t>
            </a:r>
          </a:p>
          <a:p>
            <a:r>
              <a:rPr lang="fr-FR" dirty="0">
                <a:sym typeface="Wingdings" panose="05000000000000000000" pitchFamily="2" charset="2"/>
              </a:rPr>
              <a:t>Mais parfois, même en cas de suspension adéquate du traitement, risque de phénomène de « rappel » (</a:t>
            </a:r>
            <a:r>
              <a:rPr lang="fr-FR" i="1" dirty="0">
                <a:sym typeface="Wingdings" panose="05000000000000000000" pitchFamily="2" charset="2"/>
              </a:rPr>
              <a:t>recall) </a:t>
            </a:r>
            <a:r>
              <a:rPr lang="fr-FR" dirty="0">
                <a:sym typeface="Wingdings" panose="05000000000000000000" pitchFamily="2" charset="2"/>
              </a:rPr>
              <a:t>quelques semaines après la fin de l’irradiation.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55849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8AEDA-BB11-4DE2-8644-96C6ED0D6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Thérapies ciblées en cancérologie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D7BE89-1D12-4E15-BB68-D3D5A9B2A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Traitement systémique, différent des chimiothérapies (cytotoxiques peu spécifiques)</a:t>
            </a:r>
          </a:p>
          <a:p>
            <a:endParaRPr lang="fr-FR" dirty="0"/>
          </a:p>
          <a:p>
            <a:r>
              <a:rPr lang="fr-FR" dirty="0"/>
              <a:t>Utilisés depuis les années 2000</a:t>
            </a:r>
          </a:p>
          <a:p>
            <a:endParaRPr lang="fr-FR" dirty="0"/>
          </a:p>
          <a:p>
            <a:r>
              <a:rPr lang="fr-FR" dirty="0"/>
              <a:t>Traitement ciblant une protéine pouvant être membranaire ou intracellulaire et bloquant une voie de signalisation pro-tumorale</a:t>
            </a:r>
          </a:p>
          <a:p>
            <a:endParaRPr lang="fr-FR" dirty="0"/>
          </a:p>
          <a:p>
            <a:r>
              <a:rPr lang="fr-FR" dirty="0"/>
              <a:t>Traitement de précision : efficacité de la molécule dépendant de la présence d’altérations moléculaires de la tumeur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4486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DDA00-5FB6-4332-B6C7-10CA91BD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Différentes familles de thérapies ciblées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632BAB-BE26-475E-93B8-35958CA21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Anticorps monoclonaux (-mab)</a:t>
            </a:r>
          </a:p>
          <a:p>
            <a:pPr lvl="1"/>
            <a:r>
              <a:rPr lang="fr-FR" dirty="0"/>
              <a:t>Anti-EGFR : Cetuximab, </a:t>
            </a:r>
            <a:r>
              <a:rPr lang="fr-FR" dirty="0" err="1"/>
              <a:t>Panitumumab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Anti-VEGF </a:t>
            </a:r>
            <a:r>
              <a:rPr lang="fr-FR" dirty="0"/>
              <a:t>: Bevacizumab, </a:t>
            </a:r>
            <a:r>
              <a:rPr lang="fr-FR" dirty="0" err="1"/>
              <a:t>Ramucirumab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Anti-HER2 </a:t>
            </a:r>
            <a:r>
              <a:rPr lang="fr-FR" dirty="0"/>
              <a:t>: Trastuzumab, </a:t>
            </a:r>
            <a:r>
              <a:rPr lang="fr-FR" dirty="0" err="1" smtClean="0"/>
              <a:t>Pertuzumab</a:t>
            </a:r>
            <a:endParaRPr lang="fr-FR" dirty="0" smtClean="0"/>
          </a:p>
          <a:p>
            <a:pPr lvl="1"/>
            <a:endParaRPr lang="fr-FR" dirty="0"/>
          </a:p>
          <a:p>
            <a:r>
              <a:rPr lang="fr-FR" dirty="0"/>
              <a:t>Inhibiteurs de tyrosine kinase : TKI (-nib)</a:t>
            </a:r>
          </a:p>
          <a:p>
            <a:pPr lvl="1"/>
            <a:r>
              <a:rPr lang="fr-FR" dirty="0"/>
              <a:t>Anti-EGFR : erlotinib, gefitinib, </a:t>
            </a:r>
            <a:r>
              <a:rPr lang="fr-FR" dirty="0" err="1"/>
              <a:t>osimertinib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Anti-ALK </a:t>
            </a:r>
            <a:r>
              <a:rPr lang="fr-FR" dirty="0"/>
              <a:t>: alectinib, crizotinib, </a:t>
            </a:r>
            <a:r>
              <a:rPr lang="fr-FR" dirty="0" err="1"/>
              <a:t>ceritinib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Anti-BRAF </a:t>
            </a:r>
            <a:r>
              <a:rPr lang="fr-FR" dirty="0"/>
              <a:t>: encorafenib, vemurafenib, </a:t>
            </a:r>
            <a:r>
              <a:rPr lang="fr-FR" dirty="0" err="1"/>
              <a:t>dabrafenib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Anti-MEK </a:t>
            </a:r>
            <a:r>
              <a:rPr lang="fr-FR" dirty="0"/>
              <a:t>: </a:t>
            </a:r>
            <a:r>
              <a:rPr lang="fr-FR" dirty="0" err="1" smtClean="0"/>
              <a:t>trametinib</a:t>
            </a:r>
            <a:endParaRPr lang="fr-FR" dirty="0" smtClean="0"/>
          </a:p>
          <a:p>
            <a:pPr lvl="1"/>
            <a:r>
              <a:rPr lang="fr-FR" dirty="0" smtClean="0"/>
              <a:t>Anti-HER2 </a:t>
            </a:r>
            <a:r>
              <a:rPr lang="fr-FR" dirty="0"/>
              <a:t>: lapatinib, </a:t>
            </a:r>
            <a:r>
              <a:rPr lang="fr-FR" dirty="0" err="1" smtClean="0"/>
              <a:t>tucatinib</a:t>
            </a:r>
            <a:endParaRPr lang="fr-FR" dirty="0" smtClean="0"/>
          </a:p>
          <a:p>
            <a:pPr lvl="1"/>
            <a:r>
              <a:rPr lang="fr-FR" dirty="0" smtClean="0"/>
              <a:t>Multi-cibles </a:t>
            </a:r>
            <a:r>
              <a:rPr lang="fr-FR" dirty="0"/>
              <a:t>: sorafenib, sunitinib, regorafenib, cabozantinib, </a:t>
            </a:r>
            <a:r>
              <a:rPr lang="fr-FR" dirty="0" err="1"/>
              <a:t>lenvatinib</a:t>
            </a:r>
            <a:r>
              <a:rPr lang="fr-FR" dirty="0" smtClean="0"/>
              <a:t>…</a:t>
            </a:r>
            <a:endParaRPr lang="fr-FR" dirty="0"/>
          </a:p>
          <a:p>
            <a:pPr lvl="1"/>
            <a:endParaRPr lang="fr-FR" dirty="0"/>
          </a:p>
          <a:p>
            <a:r>
              <a:rPr lang="fr-FR" sz="2600" dirty="0"/>
              <a:t>Inhibiteurs de PARP : olaparib, rucaparib, niraparib… </a:t>
            </a:r>
            <a:endParaRPr lang="fr-FR" sz="2600" dirty="0" smtClean="0"/>
          </a:p>
          <a:p>
            <a:r>
              <a:rPr lang="fr-FR" sz="2600" dirty="0" smtClean="0"/>
              <a:t>Inhibiteur </a:t>
            </a:r>
            <a:r>
              <a:rPr lang="fr-FR" sz="2600" dirty="0"/>
              <a:t>de mTOR : everolimus, </a:t>
            </a:r>
            <a:r>
              <a:rPr lang="fr-FR" sz="2600" dirty="0" err="1" smtClean="0"/>
              <a:t>temsirolimus</a:t>
            </a:r>
            <a:r>
              <a:rPr lang="fr-FR" sz="2600" dirty="0" smtClean="0"/>
              <a:t>…</a:t>
            </a:r>
          </a:p>
          <a:p>
            <a:r>
              <a:rPr lang="fr-FR" sz="2600" dirty="0" smtClean="0"/>
              <a:t>Inhibiteurs </a:t>
            </a:r>
            <a:r>
              <a:rPr lang="fr-FR" sz="2600" dirty="0"/>
              <a:t>des cyclines CDK4/6 : ribociclib, palbociclib, </a:t>
            </a:r>
            <a:r>
              <a:rPr lang="fr-FR" sz="2600" dirty="0" err="1"/>
              <a:t>abemaciclib</a:t>
            </a:r>
            <a:r>
              <a:rPr lang="fr-FR" sz="2600" dirty="0" smtClean="0"/>
              <a:t>…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120342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18EC8DA-9CCE-489E-A617-7A55D67F5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205" y="921124"/>
            <a:ext cx="9879066" cy="508967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BC92F9D-D651-4BE3-BD22-403C96FC4CF6}"/>
              </a:ext>
            </a:extLst>
          </p:cNvPr>
          <p:cNvSpPr txBox="1"/>
          <p:nvPr/>
        </p:nvSpPr>
        <p:spPr>
          <a:xfrm>
            <a:off x="1228205" y="6010795"/>
            <a:ext cx="100000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/>
              <a:t>Kim et al, International Journal of Nanomedicine, Past, Present and future of anticancer Nanomedicine, 2020</a:t>
            </a:r>
          </a:p>
        </p:txBody>
      </p:sp>
    </p:spTree>
    <p:extLst>
      <p:ext uri="{BB962C8B-B14F-4D97-AF65-F5344CB8AC3E}">
        <p14:creationId xmlns:p14="http://schemas.microsoft.com/office/powerpoint/2010/main" val="344290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2477E-468B-4869-B361-3C6D3531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Association avec la radiothérapie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FF8FD7-0BD9-4177-96FC-8C24E2118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Augmentation de l’efficacité de la radiothérapie ?</a:t>
            </a:r>
          </a:p>
          <a:p>
            <a:pPr lvl="1"/>
            <a:r>
              <a:rPr lang="fr-FR" dirty="0"/>
              <a:t>Quelques indications (rares)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Majoration des toxicités ?</a:t>
            </a:r>
          </a:p>
          <a:p>
            <a:pPr lvl="1"/>
            <a:r>
              <a:rPr lang="fr-FR" dirty="0"/>
              <a:t>Dépend de la molécule et de la zone traitée en radiothérapie, de la dose, de la technique (RT classique ou stéréotaxique)</a:t>
            </a:r>
          </a:p>
          <a:p>
            <a:pPr lvl="1"/>
            <a:r>
              <a:rPr lang="fr-FR" dirty="0"/>
              <a:t>Souvent peu de données </a:t>
            </a:r>
            <a:r>
              <a:rPr lang="fr-FR" dirty="0">
                <a:sym typeface="Wingdings" panose="05000000000000000000" pitchFamily="2" charset="2"/>
              </a:rPr>
              <a:t> Prudence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Arrêt de la thérapie ciblée  : règle des 5 demi-vies</a:t>
            </a:r>
            <a:endParaRPr lang="fr-FR" dirty="0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3AEFAE3-5861-4A65-BCDD-583907C1C7A9}"/>
              </a:ext>
            </a:extLst>
          </p:cNvPr>
          <p:cNvSpPr/>
          <p:nvPr/>
        </p:nvSpPr>
        <p:spPr>
          <a:xfrm>
            <a:off x="5055357" y="5465481"/>
            <a:ext cx="1801505" cy="538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7051D1E-9E52-4331-B14D-F3E77BE42180}"/>
              </a:ext>
            </a:extLst>
          </p:cNvPr>
          <p:cNvSpPr txBox="1"/>
          <p:nvPr/>
        </p:nvSpPr>
        <p:spPr>
          <a:xfrm>
            <a:off x="5219131" y="5554191"/>
            <a:ext cx="1753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Radiothérapie</a:t>
            </a:r>
          </a:p>
        </p:txBody>
      </p:sp>
      <p:sp>
        <p:nvSpPr>
          <p:cNvPr id="6" name="Flèche : double flèche horizontale 5">
            <a:extLst>
              <a:ext uri="{FF2B5EF4-FFF2-40B4-BE49-F238E27FC236}">
                <a16:creationId xmlns:a16="http://schemas.microsoft.com/office/drawing/2014/main" id="{D112E682-65D8-4C6A-872F-CDEA0C90D959}"/>
              </a:ext>
            </a:extLst>
          </p:cNvPr>
          <p:cNvSpPr/>
          <p:nvPr/>
        </p:nvSpPr>
        <p:spPr>
          <a:xfrm>
            <a:off x="7204881" y="5527150"/>
            <a:ext cx="1125940" cy="43100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Flèche : double flèche horizontale 6">
            <a:extLst>
              <a:ext uri="{FF2B5EF4-FFF2-40B4-BE49-F238E27FC236}">
                <a16:creationId xmlns:a16="http://schemas.microsoft.com/office/drawing/2014/main" id="{D1FF8E49-B0DC-4B96-A58F-40FD87CA4B62}"/>
              </a:ext>
            </a:extLst>
          </p:cNvPr>
          <p:cNvSpPr/>
          <p:nvPr/>
        </p:nvSpPr>
        <p:spPr>
          <a:xfrm>
            <a:off x="3704227" y="5465481"/>
            <a:ext cx="1071350" cy="469307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8B3B3E5-A860-4F86-B645-134F1236D083}"/>
              </a:ext>
            </a:extLst>
          </p:cNvPr>
          <p:cNvSpPr txBox="1"/>
          <p:nvPr/>
        </p:nvSpPr>
        <p:spPr>
          <a:xfrm>
            <a:off x="3878238" y="5499854"/>
            <a:ext cx="73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STOP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8DA321-F066-4E06-BCCC-768758239B73}"/>
              </a:ext>
            </a:extLst>
          </p:cNvPr>
          <p:cNvSpPr txBox="1"/>
          <p:nvPr/>
        </p:nvSpPr>
        <p:spPr>
          <a:xfrm>
            <a:off x="7483521" y="5554191"/>
            <a:ext cx="73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STOP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6CA46E-27C0-4674-8870-F2C0052A5CFF}"/>
              </a:ext>
            </a:extLst>
          </p:cNvPr>
          <p:cNvSpPr txBox="1"/>
          <p:nvPr/>
        </p:nvSpPr>
        <p:spPr>
          <a:xfrm>
            <a:off x="3690582" y="6004123"/>
            <a:ext cx="1187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5 demi-vies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65E09D8-E1F3-48BB-A9DB-9F4509E7024D}"/>
              </a:ext>
            </a:extLst>
          </p:cNvPr>
          <p:cNvSpPr txBox="1"/>
          <p:nvPr/>
        </p:nvSpPr>
        <p:spPr>
          <a:xfrm>
            <a:off x="7316337" y="6004122"/>
            <a:ext cx="1187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5 demi-vies</a:t>
            </a:r>
          </a:p>
        </p:txBody>
      </p:sp>
    </p:spTree>
    <p:extLst>
      <p:ext uri="{BB962C8B-B14F-4D97-AF65-F5344CB8AC3E}">
        <p14:creationId xmlns:p14="http://schemas.microsoft.com/office/powerpoint/2010/main" val="122633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F590A1-7FE3-4007-89F1-CD1FBF10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230" y="365125"/>
            <a:ext cx="10372298" cy="1325563"/>
          </a:xfrm>
        </p:spPr>
        <p:txBody>
          <a:bodyPr/>
          <a:lstStyle/>
          <a:p>
            <a:r>
              <a:rPr lang="fr-FR" dirty="0"/>
              <a:t>Anticorps monoclonaux – Cetuximab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4A5BC5-CFE5-4666-B77B-D3B2AE3A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619" y="1903862"/>
            <a:ext cx="8281311" cy="4104044"/>
          </a:xfrm>
        </p:spPr>
        <p:txBody>
          <a:bodyPr>
            <a:normAutofit fontScale="92500"/>
          </a:bodyPr>
          <a:lstStyle/>
          <a:p>
            <a:r>
              <a:rPr lang="fr-FR" i="1" dirty="0">
                <a:solidFill>
                  <a:srgbClr val="FF0000"/>
                </a:solidFill>
              </a:rPr>
              <a:t>Anti-EGFR, demi-vie = 70-100 h</a:t>
            </a:r>
            <a:endParaRPr lang="fr-FR" dirty="0"/>
          </a:p>
          <a:p>
            <a:r>
              <a:rPr lang="fr-FR" sz="2400" dirty="0"/>
              <a:t>Association usuelle à la radiothérapie dans les cancers ORL</a:t>
            </a:r>
          </a:p>
          <a:p>
            <a:pPr lvl="1"/>
            <a:r>
              <a:rPr lang="fr-FR" dirty="0"/>
              <a:t>Bénéfice de l’association par rapport à la radiothérapie seule</a:t>
            </a:r>
          </a:p>
          <a:p>
            <a:pPr lvl="1"/>
            <a:r>
              <a:rPr lang="fr-FR" dirty="0"/>
              <a:t>Mais majoration de la toxicité cutanée (rash acnéiforme)</a:t>
            </a:r>
          </a:p>
          <a:p>
            <a:pPr marL="457200" lvl="1" indent="0">
              <a:buNone/>
            </a:pPr>
            <a:r>
              <a:rPr lang="fr-FR" dirty="0">
                <a:sym typeface="Wingdings" panose="05000000000000000000" pitchFamily="2" charset="2"/>
              </a:rPr>
              <a:t>prévention par cyclines orales + application locale de crèmes antibiotiques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sz="2400" dirty="0"/>
              <a:t>Pas de bénéfice retrouvé de l’association à la RT dans les autres localisations : poumon, œsophage, canal anal…</a:t>
            </a:r>
          </a:p>
          <a:p>
            <a:r>
              <a:rPr lang="fr-FR" sz="2400" dirty="0"/>
              <a:t>Mais majoration importante de la toxicité : toxicité cutanée, digestive, pulmonaire…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041E1B-FE5A-4AC5-BAFC-F6D2D7268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9913" y="1332100"/>
            <a:ext cx="3522793" cy="271548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873F9EF7-64F8-47F2-BC54-09C944734A4B}"/>
              </a:ext>
            </a:extLst>
          </p:cNvPr>
          <p:cNvSpPr txBox="1"/>
          <p:nvPr/>
        </p:nvSpPr>
        <p:spPr>
          <a:xfrm>
            <a:off x="9513827" y="4196749"/>
            <a:ext cx="19379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Bonner et al, NEJM, 2006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99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4A0027-2915-4A36-8B5D-C8068A3A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dirty="0"/>
              <a:t>Anticorps monoclonaux : Bevacizumab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CFE2DE-2E0A-4C2F-A8B2-C94056F02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>
                <a:solidFill>
                  <a:srgbClr val="FF0000"/>
                </a:solidFill>
              </a:rPr>
              <a:t>Anti-VEGF, demi-vie = 18-20 jours</a:t>
            </a:r>
          </a:p>
          <a:p>
            <a:endParaRPr lang="fr-FR" i="1" dirty="0">
              <a:solidFill>
                <a:srgbClr val="FF0000"/>
              </a:solidFill>
            </a:endParaRPr>
          </a:p>
          <a:p>
            <a:r>
              <a:rPr lang="fr-FR" dirty="0"/>
              <a:t>Risque majoré de toxicité grave en association avec la radiothérapie : perforations digestives, ulcères, hémorragies, fistules oeso-trachéales…</a:t>
            </a:r>
          </a:p>
          <a:p>
            <a:r>
              <a:rPr lang="fr-FR" dirty="0"/>
              <a:t>Association généralement proscrite</a:t>
            </a:r>
          </a:p>
          <a:p>
            <a:endParaRPr lang="fr-FR" dirty="0"/>
          </a:p>
          <a:p>
            <a:r>
              <a:rPr lang="fr-FR" dirty="0"/>
              <a:t>En cas de radiothérapie stéréotaxique cérébrale : pas de données en faveur d’une majoration de la toxicité neurologique</a:t>
            </a:r>
          </a:p>
        </p:txBody>
      </p:sp>
    </p:spTree>
    <p:extLst>
      <p:ext uri="{BB962C8B-B14F-4D97-AF65-F5344CB8AC3E}">
        <p14:creationId xmlns:p14="http://schemas.microsoft.com/office/powerpoint/2010/main" val="267295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75002-4FB0-40D8-90EE-340F0C66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Anticorps monoclonaux : Trastuzumab/Pertuzumab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BC9DC5-5D19-4B25-B873-74A91B9B8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i="1" dirty="0" smtClean="0">
                <a:solidFill>
                  <a:srgbClr val="FF0000"/>
                </a:solidFill>
              </a:rPr>
              <a:t>Anti-HER2</a:t>
            </a:r>
          </a:p>
          <a:p>
            <a:pPr marL="0" indent="0">
              <a:buNone/>
            </a:pPr>
            <a:endParaRPr lang="fr-FR" i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Utilisé </a:t>
            </a:r>
            <a:r>
              <a:rPr lang="fr-FR" dirty="0"/>
              <a:t>de façon courante en association avec la radiothérapie pour les cancers du sein Her2</a:t>
            </a:r>
            <a:r>
              <a:rPr lang="fr-FR" dirty="0" smtClean="0"/>
              <a:t>+++</a:t>
            </a:r>
            <a:endParaRPr lang="fr-FR" dirty="0"/>
          </a:p>
          <a:p>
            <a:r>
              <a:rPr lang="fr-FR" dirty="0"/>
              <a:t>L’irradiation cardiaque doit être la plus limitée possible :</a:t>
            </a:r>
          </a:p>
          <a:p>
            <a:pPr marL="457200" lvl="1" indent="0">
              <a:buNone/>
            </a:pPr>
            <a:r>
              <a:rPr lang="fr-FR" dirty="0">
                <a:sym typeface="Wingdings" panose="05000000000000000000" pitchFamily="2" charset="2"/>
              </a:rPr>
              <a:t>Cumul de la </a:t>
            </a:r>
            <a:r>
              <a:rPr lang="fr-FR" dirty="0" err="1">
                <a:sym typeface="Wingdings" panose="05000000000000000000" pitchFamily="2" charset="2"/>
              </a:rPr>
              <a:t>cardio-toxicité</a:t>
            </a:r>
            <a:r>
              <a:rPr lang="fr-FR" dirty="0">
                <a:sym typeface="Wingdings" panose="05000000000000000000" pitchFamily="2" charset="2"/>
              </a:rPr>
              <a:t> des anti-HER2 et de la radiothérapie</a:t>
            </a:r>
          </a:p>
          <a:p>
            <a:pPr marL="457200" lvl="1" indent="0">
              <a:buNone/>
            </a:pPr>
            <a:endParaRPr lang="fr-FR" dirty="0">
              <a:sym typeface="Wingdings" panose="05000000000000000000" pitchFamily="2" charset="2"/>
            </a:endParaRPr>
          </a:p>
          <a:p>
            <a:r>
              <a:rPr lang="fr-FR" dirty="0">
                <a:sym typeface="Wingdings" panose="05000000000000000000" pitchFamily="2" charset="2"/>
              </a:rPr>
              <a:t>Pas de majoration de la toxicité en cas de radiothérapie cérébrale sous Trastuzumab ou Pertuzumab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295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C605A-C80B-4C9B-92DB-73E9DCD4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Inhibiteurs de tyrosine-kinase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DDD18-0F63-4C2A-8039-7AE0DD7DE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Effets relatifs à la voie de signalisation ciblée :</a:t>
            </a:r>
          </a:p>
          <a:p>
            <a:r>
              <a:rPr lang="fr-FR" dirty="0"/>
              <a:t>Anti-EGFR (gefitinib, erlotinib, </a:t>
            </a:r>
            <a:r>
              <a:rPr lang="fr-FR" dirty="0" err="1" smtClean="0"/>
              <a:t>osimertinib</a:t>
            </a:r>
            <a:r>
              <a:rPr lang="fr-FR" dirty="0" smtClean="0"/>
              <a:t>…) 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Majoration de la toxicité </a:t>
            </a:r>
            <a:r>
              <a:rPr lang="fr-FR" dirty="0" smtClean="0"/>
              <a:t>pulmonaire et cutanée </a:t>
            </a:r>
            <a:r>
              <a:rPr lang="fr-FR" dirty="0"/>
              <a:t>de la radiothérapie </a:t>
            </a:r>
          </a:p>
          <a:p>
            <a:pPr lvl="1"/>
            <a:r>
              <a:rPr lang="fr-FR" dirty="0"/>
              <a:t>Majoration de la toxicité de l’irradiation encéphalique en totalité mais </a:t>
            </a:r>
            <a:r>
              <a:rPr lang="fr-FR" dirty="0" smtClean="0"/>
              <a:t>pas de </a:t>
            </a:r>
            <a:r>
              <a:rPr lang="fr-FR" dirty="0"/>
              <a:t>la radiothérapie stéréotaxique cérébrale</a:t>
            </a:r>
          </a:p>
          <a:p>
            <a:r>
              <a:rPr lang="fr-FR" dirty="0"/>
              <a:t>Anti-VEGF (sunitinib, sorafenib, pazopanib, cabozantinib, axitinib…)</a:t>
            </a:r>
          </a:p>
          <a:p>
            <a:pPr lvl="1"/>
            <a:r>
              <a:rPr lang="fr-FR" dirty="0"/>
              <a:t>Risque majeur de toxicité digestive en cas d’irradiation abdominale ou pelvienne</a:t>
            </a:r>
          </a:p>
          <a:p>
            <a:pPr lvl="1"/>
            <a:r>
              <a:rPr lang="fr-FR" dirty="0"/>
              <a:t>Peu de données de la radiothérapie stéréotaxique</a:t>
            </a:r>
          </a:p>
          <a:p>
            <a:pPr lvl="1"/>
            <a:r>
              <a:rPr lang="fr-FR" dirty="0"/>
              <a:t>Consensus d’expert de suspendre le traitement pendant la radiothérapie</a:t>
            </a:r>
          </a:p>
        </p:txBody>
      </p:sp>
    </p:spTree>
    <p:extLst>
      <p:ext uri="{BB962C8B-B14F-4D97-AF65-F5344CB8AC3E}">
        <p14:creationId xmlns:p14="http://schemas.microsoft.com/office/powerpoint/2010/main" val="31377823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777</Words>
  <Application>Microsoft Office PowerPoint</Application>
  <PresentationFormat>Grand écran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Radiothérapie et thérapies ciblées</vt:lpstr>
      <vt:lpstr>Thérapies ciblées en cancérologie</vt:lpstr>
      <vt:lpstr>Différentes familles de thérapies ciblées</vt:lpstr>
      <vt:lpstr>Présentation PowerPoint</vt:lpstr>
      <vt:lpstr>Association avec la radiothérapie</vt:lpstr>
      <vt:lpstr>Anticorps monoclonaux – Cetuximab</vt:lpstr>
      <vt:lpstr>Anticorps monoclonaux : Bevacizumab</vt:lpstr>
      <vt:lpstr>Anticorps monoclonaux : Trastuzumab/Pertuzumab</vt:lpstr>
      <vt:lpstr>Inhibiteurs de tyrosine-kinase</vt:lpstr>
      <vt:lpstr>Inhibiteurs de tyrosine-kinase</vt:lpstr>
      <vt:lpstr>Autres thérapies ciblées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Radiothérapie et thérapies ciblées</dc:title>
  <dc:creator>Claire MEYNARD</dc:creator>
  <cp:lastModifiedBy>LAURANS Marc</cp:lastModifiedBy>
  <cp:revision>12</cp:revision>
  <dcterms:created xsi:type="dcterms:W3CDTF">2022-01-28T11:37:41Z</dcterms:created>
  <dcterms:modified xsi:type="dcterms:W3CDTF">2022-02-22T13:02:13Z</dcterms:modified>
</cp:coreProperties>
</file>