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2"/>
  </p:notesMasterIdLst>
  <p:sldIdLst>
    <p:sldId id="993" r:id="rId2"/>
    <p:sldId id="1000" r:id="rId3"/>
    <p:sldId id="1001" r:id="rId4"/>
    <p:sldId id="1002" r:id="rId5"/>
    <p:sldId id="1008" r:id="rId6"/>
    <p:sldId id="1009" r:id="rId7"/>
    <p:sldId id="1010" r:id="rId8"/>
    <p:sldId id="1011" r:id="rId9"/>
    <p:sldId id="1003" r:id="rId10"/>
    <p:sldId id="1005" r:id="rId1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ILLY Nathalie" initials="TN" lastIdx="1" clrIdx="0">
    <p:extLst>
      <p:ext uri="{19B8F6BF-5375-455C-9EA6-DF929625EA0E}">
        <p15:presenceInfo xmlns:p15="http://schemas.microsoft.com/office/powerpoint/2012/main" userId="S-1-5-21-2141010622-1332239004-1031210941-3129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599" autoAdjust="0"/>
    <p:restoredTop sz="77997" autoAdjust="0"/>
  </p:normalViewPr>
  <p:slideViewPr>
    <p:cSldViewPr snapToGrid="0">
      <p:cViewPr varScale="1">
        <p:scale>
          <a:sx n="117" d="100"/>
          <a:sy n="117" d="100"/>
        </p:scale>
        <p:origin x="968" y="168"/>
      </p:cViewPr>
      <p:guideLst>
        <p:guide orient="horz" pos="1620"/>
        <p:guide pos="2880"/>
      </p:guideLst>
    </p:cSldViewPr>
  </p:slideViewPr>
  <p:notesTextViewPr>
    <p:cViewPr>
      <p:scale>
        <a:sx n="1" d="1"/>
        <a:sy n="1" d="1"/>
      </p:scale>
      <p:origin x="0" y="0"/>
    </p:cViewPr>
  </p:notesTextViewPr>
  <p:notesViewPr>
    <p:cSldViewPr snapToGrid="0">
      <p:cViewPr varScale="1">
        <p:scale>
          <a:sx n="84" d="100"/>
          <a:sy n="84" d="100"/>
        </p:scale>
        <p:origin x="3828"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commentAuthors" Target="commen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e30d5beab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e30d5beab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fr-FR" dirty="0"/>
              <a:t>Comme évoquée précédemment, nous allons vous présenter maintenant plus en détail l’outil d’aide à la décision médicale partagée et la formation à l’entretien motivationnel.</a:t>
            </a:r>
            <a:endParaRPr dirty="0"/>
          </a:p>
        </p:txBody>
      </p:sp>
    </p:spTree>
    <p:extLst>
      <p:ext uri="{BB962C8B-B14F-4D97-AF65-F5344CB8AC3E}">
        <p14:creationId xmlns:p14="http://schemas.microsoft.com/office/powerpoint/2010/main" val="2971246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17488" y="812800"/>
            <a:ext cx="7124700" cy="4008438"/>
          </a:xfrm>
        </p:spPr>
      </p:sp>
      <p:sp>
        <p:nvSpPr>
          <p:cNvPr id="3" name="Espace réservé des notes 2"/>
          <p:cNvSpPr>
            <a:spLocks noGrp="1"/>
          </p:cNvSpPr>
          <p:nvPr>
            <p:ph type="body" idx="1"/>
          </p:nvPr>
        </p:nvSpPr>
        <p:spPr/>
        <p:txBody>
          <a:bodyPr/>
          <a:lstStyle/>
          <a:p>
            <a:pPr marL="158750" indent="0">
              <a:buNone/>
            </a:pPr>
            <a:r>
              <a:rPr lang="fr-FR" dirty="0"/>
              <a:t>Avant de vous laisser découvrir les jeux de rôle, je vous laisse les liens pour retrouver l’outil d’aide à la décision et les vidéos réalisées dans le cadre de la formation.</a:t>
            </a:r>
          </a:p>
          <a:p>
            <a:pPr marL="158750" indent="0">
              <a:buNone/>
            </a:pPr>
            <a:endParaRPr lang="fr-FR" dirty="0"/>
          </a:p>
          <a:p>
            <a:pPr marL="158750" indent="0">
              <a:buNone/>
            </a:pPr>
            <a:r>
              <a:rPr lang="fr-FR" dirty="0"/>
              <a:t>Je vous remercie pour votre attention</a:t>
            </a:r>
          </a:p>
        </p:txBody>
      </p:sp>
      <p:sp>
        <p:nvSpPr>
          <p:cNvPr id="4" name="Espace réservé du numéro de diapositive 3"/>
          <p:cNvSpPr>
            <a:spLocks noGrp="1"/>
          </p:cNvSpPr>
          <p:nvPr>
            <p:ph type="sldNum" idx="10"/>
          </p:nvPr>
        </p:nvSpPr>
        <p:spPr/>
        <p:txBody>
          <a:bodyPr/>
          <a:lstStyle/>
          <a:p>
            <a:pPr algn="r"/>
            <a:fld id="{C323207B-41EE-417E-9E3A-C79548517157}" type="slidenum">
              <a:rPr lang="fr-FR" sz="1400" b="0" strike="noStrike" spc="-1" smtClean="0">
                <a:latin typeface="Times New Roman"/>
              </a:rPr>
              <a:pPr algn="r"/>
              <a:t>10</a:t>
            </a:fld>
            <a:endParaRPr lang="fr-FR" sz="1400" b="0" strike="noStrike" spc="-1" dirty="0">
              <a:latin typeface="Times New Roman"/>
            </a:endParaRPr>
          </a:p>
        </p:txBody>
      </p:sp>
    </p:spTree>
    <p:extLst>
      <p:ext uri="{BB962C8B-B14F-4D97-AF65-F5344CB8AC3E}">
        <p14:creationId xmlns:p14="http://schemas.microsoft.com/office/powerpoint/2010/main" val="41208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17488" y="812800"/>
            <a:ext cx="7124700" cy="4008438"/>
          </a:xfrm>
        </p:spPr>
      </p:sp>
      <p:sp>
        <p:nvSpPr>
          <p:cNvPr id="3" name="Espace réservé des notes 2"/>
          <p:cNvSpPr>
            <a:spLocks noGrp="1"/>
          </p:cNvSpPr>
          <p:nvPr>
            <p:ph type="body" idx="1"/>
          </p:nvPr>
        </p:nvSpPr>
        <p:spPr/>
        <p:txBody>
          <a:bodyPr/>
          <a:lstStyle/>
          <a:p>
            <a:pPr marL="158750" indent="0">
              <a:buNone/>
            </a:pPr>
            <a:r>
              <a:rPr lang="fr-FR" dirty="0"/>
              <a:t>Je vais vous présenter brièvement l’outil d’aide à la décision médicale partagée créée pour la vaccination HPV dans le cadre de </a:t>
            </a:r>
            <a:r>
              <a:rPr lang="fr-FR" dirty="0" err="1"/>
              <a:t>PrevHPV</a:t>
            </a:r>
            <a:r>
              <a:rPr lang="fr-FR" dirty="0"/>
              <a:t>.</a:t>
            </a:r>
          </a:p>
          <a:p>
            <a:pPr marL="158750" indent="0">
              <a:buNone/>
            </a:pPr>
            <a:r>
              <a:rPr lang="fr-FR" dirty="0"/>
              <a:t>L’outil est disponible en ligne à l’adresse </a:t>
            </a:r>
            <a:r>
              <a:rPr lang="fr-FR" dirty="0" err="1"/>
              <a:t>soshpv.fr</a:t>
            </a:r>
            <a:endParaRPr lang="fr-FR" dirty="0"/>
          </a:p>
          <a:p>
            <a:pPr marL="158750" indent="0">
              <a:buNone/>
            </a:pPr>
            <a:r>
              <a:rPr lang="fr-FR" dirty="0"/>
              <a:t>Comme nous l’avons évoqué </a:t>
            </a:r>
            <a:r>
              <a:rPr lang="fr-FR" dirty="0" err="1"/>
              <a:t>précédement</a:t>
            </a:r>
            <a:r>
              <a:rPr lang="fr-FR" dirty="0"/>
              <a:t>, l’outil a été </a:t>
            </a:r>
            <a:r>
              <a:rPr lang="fr-FR" dirty="0" err="1"/>
              <a:t>co-construit</a:t>
            </a:r>
            <a:r>
              <a:rPr lang="fr-FR" dirty="0"/>
              <a:t> avec des adolescents, parents d’adolescents et des médecins généralistes.</a:t>
            </a:r>
          </a:p>
          <a:p>
            <a:pPr marL="158750" indent="0">
              <a:buNone/>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158750" indent="0">
              <a:buNone/>
            </a:pPr>
            <a:endParaRPr lang="fr-FR" dirty="0"/>
          </a:p>
        </p:txBody>
      </p:sp>
      <p:sp>
        <p:nvSpPr>
          <p:cNvPr id="4" name="Espace réservé du numéro de diapositive 3"/>
          <p:cNvSpPr>
            <a:spLocks noGrp="1"/>
          </p:cNvSpPr>
          <p:nvPr>
            <p:ph type="sldNum" idx="10"/>
          </p:nvPr>
        </p:nvSpPr>
        <p:spPr/>
        <p:txBody>
          <a:bodyPr/>
          <a:lstStyle/>
          <a:p>
            <a:pPr algn="r"/>
            <a:fld id="{C323207B-41EE-417E-9E3A-C79548517157}" type="slidenum">
              <a:rPr lang="fr-FR" sz="1400" b="0" strike="noStrike" spc="-1" smtClean="0">
                <a:latin typeface="Times New Roman"/>
              </a:rPr>
              <a:pPr algn="r"/>
              <a:t>2</a:t>
            </a:fld>
            <a:endParaRPr lang="fr-FR" sz="1400" b="0" strike="noStrike" spc="-1" dirty="0">
              <a:latin typeface="Times New Roman"/>
            </a:endParaRPr>
          </a:p>
        </p:txBody>
      </p:sp>
    </p:spTree>
    <p:extLst>
      <p:ext uri="{BB962C8B-B14F-4D97-AF65-F5344CB8AC3E}">
        <p14:creationId xmlns:p14="http://schemas.microsoft.com/office/powerpoint/2010/main" val="406999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17488" y="812800"/>
            <a:ext cx="7124700" cy="4008438"/>
          </a:xfrm>
        </p:spPr>
      </p:sp>
      <p:sp>
        <p:nvSpPr>
          <p:cNvPr id="3" name="Espace réservé des notes 2"/>
          <p:cNvSpPr>
            <a:spLocks noGrp="1"/>
          </p:cNvSpPr>
          <p:nvPr>
            <p:ph type="body" idx="1"/>
          </p:nvPr>
        </p:nvSpPr>
        <p:spPr/>
        <p:txBody>
          <a:bodyPr/>
          <a:lstStyle/>
          <a:p>
            <a:pPr marL="158750" indent="0">
              <a:buNone/>
            </a:pPr>
            <a:r>
              <a:rPr lang="fr-FR" sz="1100">
                <a:effectLst/>
                <a:latin typeface="Calibri" panose="020F0502020204030204" pitchFamily="34" charset="0"/>
                <a:ea typeface="Calibri" panose="020F0502020204030204" pitchFamily="34" charset="0"/>
                <a:cs typeface="Times New Roman" panose="02020603050405020304" pitchFamily="18" charset="0"/>
              </a:rPr>
              <a:t>Tout </a:t>
            </a:r>
            <a:r>
              <a:rPr lang="fr-FR" sz="1100" dirty="0">
                <a:effectLst/>
                <a:latin typeface="Calibri" panose="020F0502020204030204" pitchFamily="34" charset="0"/>
                <a:ea typeface="Calibri" panose="020F0502020204030204" pitchFamily="34" charset="0"/>
                <a:cs typeface="Times New Roman" panose="02020603050405020304" pitchFamily="18" charset="0"/>
              </a:rPr>
              <a:t>d’abord, il est important de revenir sur ce qu’est un outil d’aide à la décision médicale partagée.</a:t>
            </a:r>
          </a:p>
          <a:p>
            <a:pPr marL="158750" indent="0">
              <a:buNone/>
            </a:pP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marL="158750" indent="0">
              <a:buNone/>
            </a:pPr>
            <a:r>
              <a:rPr lang="fr-FR" sz="1100" dirty="0">
                <a:effectLst/>
                <a:latin typeface="Calibri" panose="020F0502020204030204" pitchFamily="34" charset="0"/>
                <a:ea typeface="Calibri" panose="020F0502020204030204" pitchFamily="34" charset="0"/>
                <a:cs typeface="Times New Roman" panose="02020603050405020304" pitchFamily="18" charset="0"/>
              </a:rPr>
              <a:t>Les outils d’aide à la décision sont des outils fondés sur des données probantes et conçus pour aider les patients à faire des choix spécifiques et réfléchis parmi les options de soins de santé. Les aides à la décision pour les patients complètent (et non remplacent) les conseils des cliniciens sur les options.</a:t>
            </a:r>
          </a:p>
          <a:p>
            <a:pPr marL="158750" indent="0">
              <a:buNone/>
            </a:pP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fr-FR" sz="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800" dirty="0">
                <a:effectLst/>
                <a:latin typeface="Calibri" panose="020F0502020204030204" pitchFamily="34" charset="0"/>
                <a:ea typeface="Calibri" panose="020F0502020204030204" pitchFamily="34" charset="0"/>
                <a:cs typeface="Times New Roman" panose="02020603050405020304" pitchFamily="18" charset="0"/>
              </a:rPr>
              <a:t>La création d’un outil d’aide à la décision doit être réalisé en suivant des normes internationales que sont les critères IPDAS (</a:t>
            </a:r>
            <a:r>
              <a:rPr lang="fr-FR" sz="800" dirty="0">
                <a:effectLst/>
                <a:latin typeface="P~|À˛"/>
                <a:ea typeface="Calibri" panose="020F0502020204030204" pitchFamily="34" charset="0"/>
                <a:cs typeface="P~|À˛"/>
              </a:rPr>
              <a:t>International Patient </a:t>
            </a:r>
            <a:r>
              <a:rPr lang="fr-FR" sz="800" dirty="0" err="1">
                <a:effectLst/>
                <a:latin typeface="P~|À˛"/>
                <a:ea typeface="Calibri" panose="020F0502020204030204" pitchFamily="34" charset="0"/>
                <a:cs typeface="P~|À˛"/>
              </a:rPr>
              <a:t>Decision</a:t>
            </a:r>
            <a:r>
              <a:rPr lang="fr-FR" sz="800" dirty="0">
                <a:effectLst/>
                <a:latin typeface="P~|À˛"/>
                <a:ea typeface="Calibri" panose="020F0502020204030204" pitchFamily="34" charset="0"/>
                <a:cs typeface="P~|À˛"/>
              </a:rPr>
              <a:t> </a:t>
            </a:r>
            <a:r>
              <a:rPr lang="fr-FR" sz="800" dirty="0" err="1">
                <a:effectLst/>
                <a:latin typeface="P~|À˛"/>
                <a:ea typeface="Calibri" panose="020F0502020204030204" pitchFamily="34" charset="0"/>
                <a:cs typeface="P~|À˛"/>
              </a:rPr>
              <a:t>Aids</a:t>
            </a:r>
            <a:r>
              <a:rPr lang="fr-FR" sz="800" dirty="0">
                <a:effectLst/>
                <a:latin typeface="P~|À˛"/>
                <a:ea typeface="Calibri" panose="020F0502020204030204" pitchFamily="34" charset="0"/>
                <a:cs typeface="P~|À˛"/>
              </a:rPr>
              <a:t> Standard)</a:t>
            </a:r>
            <a:endParaRPr lang="fr-FR" sz="800" dirty="0">
              <a:effectLst/>
              <a:latin typeface="Calibri" panose="020F0502020204030204" pitchFamily="34" charset="0"/>
              <a:ea typeface="Calibri" panose="020F0502020204030204" pitchFamily="34" charset="0"/>
              <a:cs typeface="Times New Roman" panose="02020603050405020304" pitchFamily="18" charset="0"/>
            </a:endParaRPr>
          </a:p>
          <a:p>
            <a:pPr marL="158750" indent="0">
              <a:buNone/>
            </a:pPr>
            <a:endParaRPr lang="fr-FR" sz="8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100" dirty="0">
                <a:effectLst/>
                <a:latin typeface="Calibri" panose="020F0502020204030204" pitchFamily="34" charset="0"/>
                <a:ea typeface="Calibri" panose="020F0502020204030204" pitchFamily="34" charset="0"/>
                <a:cs typeface="Times New Roman" panose="02020603050405020304" pitchFamily="18" charset="0"/>
              </a:rPr>
              <a:t>Un outil d’aide à la décision dans le domaine de la vaccination doit présenter tous les avantages et inconvénients de se faire vacciner ou non et ceci de manière la plus objective possible.</a:t>
            </a:r>
          </a:p>
          <a:p>
            <a:r>
              <a:rPr lang="fr-FR" sz="1100" dirty="0">
                <a:effectLst/>
                <a:latin typeface="Calibri" panose="020F0502020204030204" pitchFamily="34" charset="0"/>
                <a:ea typeface="Calibri" panose="020F0502020204030204" pitchFamily="34" charset="0"/>
                <a:cs typeface="Times New Roman" panose="02020603050405020304" pitchFamily="18" charset="0"/>
              </a:rPr>
              <a:t> </a:t>
            </a:r>
          </a:p>
          <a:p>
            <a:r>
              <a:rPr lang="fr-FR" sz="1100" dirty="0">
                <a:effectLst/>
                <a:latin typeface="Calibri" panose="020F0502020204030204" pitchFamily="34" charset="0"/>
                <a:ea typeface="Calibri" panose="020F0502020204030204" pitchFamily="34" charset="0"/>
                <a:cs typeface="Times New Roman" panose="02020603050405020304" pitchFamily="18" charset="0"/>
              </a:rPr>
              <a:t>L’objectif principal d’un outil d’aide à la décision est de réduire le conflit décisionnel, défini comme l'incertitude de ce qui pourrait être le meilleur choix.</a:t>
            </a:r>
          </a:p>
          <a:p>
            <a:r>
              <a:rPr lang="fr-FR" sz="1100" dirty="0">
                <a:effectLst/>
                <a:latin typeface="Calibri" panose="020F0502020204030204" pitchFamily="34" charset="0"/>
                <a:ea typeface="Calibri" panose="020F0502020204030204" pitchFamily="34" charset="0"/>
                <a:cs typeface="Times New Roman" panose="02020603050405020304" pitchFamily="18" charset="0"/>
              </a:rPr>
              <a:t> </a:t>
            </a:r>
          </a:p>
          <a:p>
            <a:r>
              <a:rPr lang="fr-FR" sz="1100" dirty="0">
                <a:effectLst/>
                <a:latin typeface="Calibri" panose="020F0502020204030204" pitchFamily="34" charset="0"/>
                <a:ea typeface="Calibri" panose="020F0502020204030204" pitchFamily="34" charset="0"/>
                <a:cs typeface="Times New Roman" panose="02020603050405020304" pitchFamily="18" charset="0"/>
              </a:rPr>
              <a:t>L’objectif n’est pas donc pas en soit d’augmenter la couverture vaccinale.</a:t>
            </a:r>
          </a:p>
          <a:p>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marL="158750" indent="0">
              <a:buNone/>
            </a:pPr>
            <a:r>
              <a:rPr lang="fr-FR" dirty="0"/>
              <a:t>Néanmoins, un outil présentant des données sourcées nous semble utile face à l’hésitation vaccinale et pourrait être un levier pour améliorer la couverture vaccinale.</a:t>
            </a:r>
          </a:p>
          <a:p>
            <a:pPr marL="158750" indent="0">
              <a:buNone/>
            </a:pPr>
            <a:endParaRPr lang="fr-FR" dirty="0"/>
          </a:p>
        </p:txBody>
      </p:sp>
      <p:sp>
        <p:nvSpPr>
          <p:cNvPr id="4" name="Espace réservé du numéro de diapositive 3"/>
          <p:cNvSpPr>
            <a:spLocks noGrp="1"/>
          </p:cNvSpPr>
          <p:nvPr>
            <p:ph type="sldNum" idx="10"/>
          </p:nvPr>
        </p:nvSpPr>
        <p:spPr/>
        <p:txBody>
          <a:bodyPr/>
          <a:lstStyle/>
          <a:p>
            <a:pPr algn="r"/>
            <a:fld id="{C323207B-41EE-417E-9E3A-C79548517157}" type="slidenum">
              <a:rPr lang="fr-FR" sz="1400" b="0" strike="noStrike" spc="-1" smtClean="0">
                <a:latin typeface="Times New Roman"/>
              </a:rPr>
              <a:pPr algn="r"/>
              <a:t>3</a:t>
            </a:fld>
            <a:endParaRPr lang="fr-FR" sz="1400" b="0" strike="noStrike" spc="-1" dirty="0">
              <a:latin typeface="Times New Roman"/>
            </a:endParaRPr>
          </a:p>
        </p:txBody>
      </p:sp>
    </p:spTree>
    <p:extLst>
      <p:ext uri="{BB962C8B-B14F-4D97-AF65-F5344CB8AC3E}">
        <p14:creationId xmlns:p14="http://schemas.microsoft.com/office/powerpoint/2010/main" val="3102698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17488" y="812800"/>
            <a:ext cx="7124700" cy="4008438"/>
          </a:xfrm>
        </p:spPr>
      </p:sp>
      <p:sp>
        <p:nvSpPr>
          <p:cNvPr id="3" name="Espace réservé des notes 2"/>
          <p:cNvSpPr>
            <a:spLocks noGrp="1"/>
          </p:cNvSpPr>
          <p:nvPr>
            <p:ph type="body" idx="1"/>
          </p:nvPr>
        </p:nvSpPr>
        <p:spPr/>
        <p:txBody>
          <a:bodyPr/>
          <a:lstStyle/>
          <a:p>
            <a:pPr marL="158750" indent="0">
              <a:buNone/>
            </a:pPr>
            <a:r>
              <a:rPr lang="fr-FR" dirty="0"/>
              <a:t>Revenons à l’outil qui a été créé dans le cadre de </a:t>
            </a:r>
            <a:r>
              <a:rPr lang="fr-FR" dirty="0" err="1"/>
              <a:t>PrevHPV</a:t>
            </a:r>
            <a:r>
              <a:rPr lang="fr-FR" dirty="0"/>
              <a:t>.</a:t>
            </a:r>
          </a:p>
          <a:p>
            <a:pPr marL="158750" indent="0">
              <a:buNone/>
            </a:pPr>
            <a:r>
              <a:rPr lang="fr-FR" dirty="0"/>
              <a:t>Le site est décomposé en 6 sections : une section qui explique ce que sont les HPV, une section sur les maladies liées au HPV, une sur la prévention avec la vaccination, une sur l’efficacité des vaccins HPV, une sur les effets secondaires des vaccins HPV et la dernière sur les valeurs personnelles.</a:t>
            </a:r>
          </a:p>
          <a:p>
            <a:pPr marL="158750" indent="0">
              <a:buNone/>
            </a:pPr>
            <a:r>
              <a:rPr lang="fr-FR" dirty="0"/>
              <a:t>Le site comporte du texte explicatif mais tout est illustré par des schémas / images permettant d’utiliser ses illustrations en consultations.</a:t>
            </a:r>
          </a:p>
        </p:txBody>
      </p:sp>
      <p:sp>
        <p:nvSpPr>
          <p:cNvPr id="4" name="Espace réservé du numéro de diapositive 3"/>
          <p:cNvSpPr>
            <a:spLocks noGrp="1"/>
          </p:cNvSpPr>
          <p:nvPr>
            <p:ph type="sldNum" idx="10"/>
          </p:nvPr>
        </p:nvSpPr>
        <p:spPr/>
        <p:txBody>
          <a:bodyPr/>
          <a:lstStyle/>
          <a:p>
            <a:pPr algn="r"/>
            <a:fld id="{C323207B-41EE-417E-9E3A-C79548517157}" type="slidenum">
              <a:rPr lang="fr-FR" sz="1400" b="0" strike="noStrike" spc="-1" smtClean="0">
                <a:latin typeface="Times New Roman"/>
              </a:rPr>
              <a:pPr algn="r"/>
              <a:t>4</a:t>
            </a:fld>
            <a:endParaRPr lang="fr-FR" sz="1400" b="0" strike="noStrike" spc="-1" dirty="0">
              <a:latin typeface="Times New Roman"/>
            </a:endParaRPr>
          </a:p>
        </p:txBody>
      </p:sp>
    </p:spTree>
    <p:extLst>
      <p:ext uri="{BB962C8B-B14F-4D97-AF65-F5344CB8AC3E}">
        <p14:creationId xmlns:p14="http://schemas.microsoft.com/office/powerpoint/2010/main" val="1548233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E1DA71-9724-42D2-9BF9-736579F91B7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FFF2AA1-473D-2FB5-4F32-85F762F1E0F6}"/>
              </a:ext>
            </a:extLst>
          </p:cNvPr>
          <p:cNvSpPr>
            <a:spLocks noGrp="1" noRot="1" noChangeAspect="1"/>
          </p:cNvSpPr>
          <p:nvPr>
            <p:ph type="sldImg"/>
          </p:nvPr>
        </p:nvSpPr>
        <p:spPr>
          <a:xfrm>
            <a:off x="217488" y="812800"/>
            <a:ext cx="7124700" cy="4008438"/>
          </a:xfrm>
        </p:spPr>
      </p:sp>
      <p:sp>
        <p:nvSpPr>
          <p:cNvPr id="3" name="Espace réservé des notes 2">
            <a:extLst>
              <a:ext uri="{FF2B5EF4-FFF2-40B4-BE49-F238E27FC236}">
                <a16:creationId xmlns:a16="http://schemas.microsoft.com/office/drawing/2014/main" id="{3B72E9F0-7CDC-D57B-8CF4-CD82E406D5DB}"/>
              </a:ext>
            </a:extLst>
          </p:cNvPr>
          <p:cNvSpPr>
            <a:spLocks noGrp="1"/>
          </p:cNvSpPr>
          <p:nvPr>
            <p:ph type="body" idx="1"/>
          </p:nvPr>
        </p:nvSpPr>
        <p:spPr/>
        <p:txBody>
          <a:bodyPr/>
          <a:lstStyle/>
          <a:p>
            <a:pPr marL="158750" indent="0">
              <a:buNone/>
            </a:pPr>
            <a:r>
              <a:rPr lang="fr-FR" dirty="0"/>
              <a:t>Je ne peux pas résister à vous montrer cette illustration qui nous a demandé beaucoup de travail et de réflexions.</a:t>
            </a:r>
          </a:p>
          <a:p>
            <a:pPr marL="158750" indent="0">
              <a:buNone/>
            </a:pPr>
            <a:r>
              <a:rPr lang="fr-FR" dirty="0"/>
              <a:t>En effet, nous trouvions complexe d’expliquer par un schéma l’évolution au cours du temps d’une infection HPV et le risque de développer des lésions pré-cancéreuses puis cancéreuses dans l’exemple du cancer du col de l’utérus et montrer où se situe l’intérêt de la vaccination HPV.</a:t>
            </a:r>
          </a:p>
          <a:p>
            <a:pPr marL="158750" indent="0">
              <a:buNone/>
            </a:pPr>
            <a:r>
              <a:rPr lang="fr-FR" dirty="0"/>
              <a:t>Néanmoins, lors de la co-construction, les adolescents ont trouvé indispensable que ce genre d’illustration soit présenté par le médecin. Nous avons donc travailler longuement sur cette illustration qui est certes complexes mais qui permet d’apporter beaucoup de renseignements. Il faut néanmoins que cette illustration soit expliqué par un professionnel de santé pour la rendre compréhensible.</a:t>
            </a:r>
          </a:p>
        </p:txBody>
      </p:sp>
      <p:sp>
        <p:nvSpPr>
          <p:cNvPr id="4" name="Espace réservé du numéro de diapositive 3">
            <a:extLst>
              <a:ext uri="{FF2B5EF4-FFF2-40B4-BE49-F238E27FC236}">
                <a16:creationId xmlns:a16="http://schemas.microsoft.com/office/drawing/2014/main" id="{17D6996E-7FDC-FCE7-43D4-B8C452AC33E6}"/>
              </a:ext>
            </a:extLst>
          </p:cNvPr>
          <p:cNvSpPr>
            <a:spLocks noGrp="1"/>
          </p:cNvSpPr>
          <p:nvPr>
            <p:ph type="sldNum" idx="10"/>
          </p:nvPr>
        </p:nvSpPr>
        <p:spPr/>
        <p:txBody>
          <a:bodyPr/>
          <a:lstStyle/>
          <a:p>
            <a:pPr algn="r"/>
            <a:fld id="{C323207B-41EE-417E-9E3A-C79548517157}" type="slidenum">
              <a:rPr lang="fr-FR" sz="1400" b="0" strike="noStrike" spc="-1" smtClean="0">
                <a:latin typeface="Times New Roman"/>
              </a:rPr>
              <a:pPr algn="r"/>
              <a:t>5</a:t>
            </a:fld>
            <a:endParaRPr lang="fr-FR" sz="1400" b="0" strike="noStrike" spc="-1" dirty="0">
              <a:latin typeface="Times New Roman"/>
            </a:endParaRPr>
          </a:p>
        </p:txBody>
      </p:sp>
    </p:spTree>
    <p:extLst>
      <p:ext uri="{BB962C8B-B14F-4D97-AF65-F5344CB8AC3E}">
        <p14:creationId xmlns:p14="http://schemas.microsoft.com/office/powerpoint/2010/main" val="31017779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E873F0-CBF7-14FF-4320-5E696CC41F0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F0BA206-30B7-B24D-7C58-3AF30A703384}"/>
              </a:ext>
            </a:extLst>
          </p:cNvPr>
          <p:cNvSpPr>
            <a:spLocks noGrp="1" noRot="1" noChangeAspect="1"/>
          </p:cNvSpPr>
          <p:nvPr>
            <p:ph type="sldImg"/>
          </p:nvPr>
        </p:nvSpPr>
        <p:spPr>
          <a:xfrm>
            <a:off x="217488" y="812800"/>
            <a:ext cx="7124700" cy="4008438"/>
          </a:xfrm>
        </p:spPr>
      </p:sp>
      <p:sp>
        <p:nvSpPr>
          <p:cNvPr id="3" name="Espace réservé des notes 2">
            <a:extLst>
              <a:ext uri="{FF2B5EF4-FFF2-40B4-BE49-F238E27FC236}">
                <a16:creationId xmlns:a16="http://schemas.microsoft.com/office/drawing/2014/main" id="{58516720-2CAE-A76A-6A90-E49022D577C2}"/>
              </a:ext>
            </a:extLst>
          </p:cNvPr>
          <p:cNvSpPr>
            <a:spLocks noGrp="1"/>
          </p:cNvSpPr>
          <p:nvPr>
            <p:ph type="body" idx="1"/>
          </p:nvPr>
        </p:nvSpPr>
        <p:spPr/>
        <p:txBody>
          <a:bodyPr/>
          <a:lstStyle/>
          <a:p>
            <a:pPr marL="158750" indent="0">
              <a:buNone/>
            </a:pPr>
            <a:r>
              <a:rPr lang="fr-FR" dirty="0"/>
              <a:t>Je vous mets certaines captures d’écran pour vous donner un aperçu de l’outil afin d’apporter toutes les informations utiles aux adolescents et parents d’adolescents comme le schéma vaccinal.</a:t>
            </a:r>
          </a:p>
        </p:txBody>
      </p:sp>
      <p:sp>
        <p:nvSpPr>
          <p:cNvPr id="4" name="Espace réservé du numéro de diapositive 3">
            <a:extLst>
              <a:ext uri="{FF2B5EF4-FFF2-40B4-BE49-F238E27FC236}">
                <a16:creationId xmlns:a16="http://schemas.microsoft.com/office/drawing/2014/main" id="{21D63E31-064B-C546-75D4-38991E987CAF}"/>
              </a:ext>
            </a:extLst>
          </p:cNvPr>
          <p:cNvSpPr>
            <a:spLocks noGrp="1"/>
          </p:cNvSpPr>
          <p:nvPr>
            <p:ph type="sldNum" idx="10"/>
          </p:nvPr>
        </p:nvSpPr>
        <p:spPr/>
        <p:txBody>
          <a:bodyPr/>
          <a:lstStyle/>
          <a:p>
            <a:pPr algn="r"/>
            <a:fld id="{C323207B-41EE-417E-9E3A-C79548517157}" type="slidenum">
              <a:rPr lang="fr-FR" sz="1400" b="0" strike="noStrike" spc="-1" smtClean="0">
                <a:latin typeface="Times New Roman"/>
              </a:rPr>
              <a:pPr algn="r"/>
              <a:t>6</a:t>
            </a:fld>
            <a:endParaRPr lang="fr-FR" sz="1400" b="0" strike="noStrike" spc="-1" dirty="0">
              <a:latin typeface="Times New Roman"/>
            </a:endParaRPr>
          </a:p>
        </p:txBody>
      </p:sp>
    </p:spTree>
    <p:extLst>
      <p:ext uri="{BB962C8B-B14F-4D97-AF65-F5344CB8AC3E}">
        <p14:creationId xmlns:p14="http://schemas.microsoft.com/office/powerpoint/2010/main" val="2725873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F93F67-1AAE-4FC3-C8EA-2445229D7B8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AD10DC5-506F-3E22-FEC3-1D003DB9FA90}"/>
              </a:ext>
            </a:extLst>
          </p:cNvPr>
          <p:cNvSpPr>
            <a:spLocks noGrp="1" noRot="1" noChangeAspect="1"/>
          </p:cNvSpPr>
          <p:nvPr>
            <p:ph type="sldImg"/>
          </p:nvPr>
        </p:nvSpPr>
        <p:spPr>
          <a:xfrm>
            <a:off x="217488" y="812800"/>
            <a:ext cx="7124700" cy="4008438"/>
          </a:xfrm>
        </p:spPr>
      </p:sp>
      <p:sp>
        <p:nvSpPr>
          <p:cNvPr id="3" name="Espace réservé des notes 2">
            <a:extLst>
              <a:ext uri="{FF2B5EF4-FFF2-40B4-BE49-F238E27FC236}">
                <a16:creationId xmlns:a16="http://schemas.microsoft.com/office/drawing/2014/main" id="{F2E94AAF-ACFB-14E6-AFC3-D3907DDDF186}"/>
              </a:ext>
            </a:extLst>
          </p:cNvPr>
          <p:cNvSpPr>
            <a:spLocks noGrp="1"/>
          </p:cNvSpPr>
          <p:nvPr>
            <p:ph type="body" idx="1"/>
          </p:nvPr>
        </p:nvSpPr>
        <p:spPr/>
        <p:txBody>
          <a:bodyPr/>
          <a:lstStyle/>
          <a:p>
            <a:pPr marL="158750" indent="0">
              <a:buNone/>
            </a:pPr>
            <a:r>
              <a:rPr lang="fr-FR" dirty="0"/>
              <a:t>L’efficacité vaccinale</a:t>
            </a:r>
          </a:p>
        </p:txBody>
      </p:sp>
      <p:sp>
        <p:nvSpPr>
          <p:cNvPr id="4" name="Espace réservé du numéro de diapositive 3">
            <a:extLst>
              <a:ext uri="{FF2B5EF4-FFF2-40B4-BE49-F238E27FC236}">
                <a16:creationId xmlns:a16="http://schemas.microsoft.com/office/drawing/2014/main" id="{284BFF2F-F337-1168-ED3C-FEBD55BC67C8}"/>
              </a:ext>
            </a:extLst>
          </p:cNvPr>
          <p:cNvSpPr>
            <a:spLocks noGrp="1"/>
          </p:cNvSpPr>
          <p:nvPr>
            <p:ph type="sldNum" idx="10"/>
          </p:nvPr>
        </p:nvSpPr>
        <p:spPr/>
        <p:txBody>
          <a:bodyPr/>
          <a:lstStyle/>
          <a:p>
            <a:pPr algn="r"/>
            <a:fld id="{C323207B-41EE-417E-9E3A-C79548517157}" type="slidenum">
              <a:rPr lang="fr-FR" sz="1400" b="0" strike="noStrike" spc="-1" smtClean="0">
                <a:latin typeface="Times New Roman"/>
              </a:rPr>
              <a:pPr algn="r"/>
              <a:t>7</a:t>
            </a:fld>
            <a:endParaRPr lang="fr-FR" sz="1400" b="0" strike="noStrike" spc="-1" dirty="0">
              <a:latin typeface="Times New Roman"/>
            </a:endParaRPr>
          </a:p>
        </p:txBody>
      </p:sp>
    </p:spTree>
    <p:extLst>
      <p:ext uri="{BB962C8B-B14F-4D97-AF65-F5344CB8AC3E}">
        <p14:creationId xmlns:p14="http://schemas.microsoft.com/office/powerpoint/2010/main" val="40849088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FE9941-E502-3820-4ACE-2D925C2D10A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069E2CC-BB3F-B5BA-D828-8E16B6F3B77B}"/>
              </a:ext>
            </a:extLst>
          </p:cNvPr>
          <p:cNvSpPr>
            <a:spLocks noGrp="1" noRot="1" noChangeAspect="1"/>
          </p:cNvSpPr>
          <p:nvPr>
            <p:ph type="sldImg"/>
          </p:nvPr>
        </p:nvSpPr>
        <p:spPr>
          <a:xfrm>
            <a:off x="217488" y="812800"/>
            <a:ext cx="7124700" cy="4008438"/>
          </a:xfrm>
        </p:spPr>
      </p:sp>
      <p:sp>
        <p:nvSpPr>
          <p:cNvPr id="3" name="Espace réservé des notes 2">
            <a:extLst>
              <a:ext uri="{FF2B5EF4-FFF2-40B4-BE49-F238E27FC236}">
                <a16:creationId xmlns:a16="http://schemas.microsoft.com/office/drawing/2014/main" id="{9C629C37-DBAC-B72F-3802-A035D0881747}"/>
              </a:ext>
            </a:extLst>
          </p:cNvPr>
          <p:cNvSpPr>
            <a:spLocks noGrp="1"/>
          </p:cNvSpPr>
          <p:nvPr>
            <p:ph type="body" idx="1"/>
          </p:nvPr>
        </p:nvSpPr>
        <p:spPr/>
        <p:txBody>
          <a:bodyPr/>
          <a:lstStyle/>
          <a:p>
            <a:pPr marL="158750" indent="0">
              <a:buNone/>
            </a:pPr>
            <a:r>
              <a:rPr lang="fr-FR" dirty="0"/>
              <a:t>Les effets indésirables comme ici les douleurs au niveau du lieu d’injection.</a:t>
            </a:r>
          </a:p>
          <a:p>
            <a:pPr marL="158750" indent="0">
              <a:buNone/>
            </a:pPr>
            <a:endParaRPr lang="fr-FR" dirty="0"/>
          </a:p>
          <a:p>
            <a:pPr marL="158750" indent="0">
              <a:buNone/>
            </a:pPr>
            <a:r>
              <a:rPr lang="fr-FR" dirty="0"/>
              <a:t>Lors de la co-construction, les adolescents ont souhaité qu’une carte mentale résumant les informations importantes soit réalisée. Nous avons donc réalisée cette carte mentale qui peut également être téléchargé en </a:t>
            </a:r>
            <a:r>
              <a:rPr lang="fr-FR" dirty="0" err="1"/>
              <a:t>pdf</a:t>
            </a:r>
            <a:r>
              <a:rPr lang="fr-FR" dirty="0"/>
              <a:t> et remis en consultation. L’adresse du site est également présent sur ce document ce qui permet aux adolescents ou parents de retourner sur le site s’ils le souhaitent.</a:t>
            </a:r>
          </a:p>
        </p:txBody>
      </p:sp>
      <p:sp>
        <p:nvSpPr>
          <p:cNvPr id="4" name="Espace réservé du numéro de diapositive 3">
            <a:extLst>
              <a:ext uri="{FF2B5EF4-FFF2-40B4-BE49-F238E27FC236}">
                <a16:creationId xmlns:a16="http://schemas.microsoft.com/office/drawing/2014/main" id="{7B48B5EB-3B69-A9D7-847C-FE75D6281C7B}"/>
              </a:ext>
            </a:extLst>
          </p:cNvPr>
          <p:cNvSpPr>
            <a:spLocks noGrp="1"/>
          </p:cNvSpPr>
          <p:nvPr>
            <p:ph type="sldNum" idx="10"/>
          </p:nvPr>
        </p:nvSpPr>
        <p:spPr/>
        <p:txBody>
          <a:bodyPr/>
          <a:lstStyle/>
          <a:p>
            <a:pPr algn="r"/>
            <a:fld id="{C323207B-41EE-417E-9E3A-C79548517157}" type="slidenum">
              <a:rPr lang="fr-FR" sz="1400" b="0" strike="noStrike" spc="-1" smtClean="0">
                <a:latin typeface="Times New Roman"/>
              </a:rPr>
              <a:pPr algn="r"/>
              <a:t>8</a:t>
            </a:fld>
            <a:endParaRPr lang="fr-FR" sz="1400" b="0" strike="noStrike" spc="-1" dirty="0">
              <a:latin typeface="Times New Roman"/>
            </a:endParaRPr>
          </a:p>
        </p:txBody>
      </p:sp>
    </p:spTree>
    <p:extLst>
      <p:ext uri="{BB962C8B-B14F-4D97-AF65-F5344CB8AC3E}">
        <p14:creationId xmlns:p14="http://schemas.microsoft.com/office/powerpoint/2010/main" val="1719322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17488" y="812800"/>
            <a:ext cx="7124700" cy="4008438"/>
          </a:xfrm>
        </p:spPr>
      </p:sp>
      <p:sp>
        <p:nvSpPr>
          <p:cNvPr id="3" name="Espace réservé des notes 2"/>
          <p:cNvSpPr>
            <a:spLocks noGrp="1"/>
          </p:cNvSpPr>
          <p:nvPr>
            <p:ph type="body" idx="1"/>
          </p:nvPr>
        </p:nvSpPr>
        <p:spPr/>
        <p:txBody>
          <a:bodyPr/>
          <a:lstStyle/>
          <a:p>
            <a:pPr marL="158750" indent="0">
              <a:buNone/>
            </a:pPr>
            <a:r>
              <a:rPr lang="fr-FR" dirty="0"/>
              <a:t>La formation à l’entretien motivationnel a été divisé en 4 courtes vidéos.</a:t>
            </a:r>
          </a:p>
          <a:p>
            <a:pPr marL="158750" indent="0">
              <a:buNone/>
            </a:pPr>
            <a:r>
              <a:rPr lang="fr-FR" dirty="0"/>
              <a:t>Il y a 3 vidéos qui reprennent les concepts théoriques de l’entretien motivationnel et une vidéo sous la forme de jeux de rôle pour mettre en pratique des exemples / contre exemples. Cette vidéo reprend les concepts théoriques évoqués plus tôt.</a:t>
            </a:r>
          </a:p>
          <a:p>
            <a:pPr marL="158750" indent="0">
              <a:buNone/>
            </a:pPr>
            <a:r>
              <a:rPr lang="fr-FR" dirty="0"/>
              <a:t>Toutes les vidéos sont en accès libre mais nous vous proposons dans ce MOOC de vous présenter la vidéo sur les jeux de rôle pour avoir une idée « pratique » de l’entretien motivationnel dans le contexte de la vaccination HPV.</a:t>
            </a:r>
          </a:p>
          <a:p>
            <a:pPr marL="158750" indent="0">
              <a:buNone/>
            </a:pPr>
            <a:r>
              <a:rPr lang="fr-FR" dirty="0"/>
              <a:t>En effet, l’idée initiale de notre intervention était d’associer les techniques d’entretien motivationnel avec l’outil présenté </a:t>
            </a:r>
            <a:r>
              <a:rPr lang="fr-FR" dirty="0" err="1"/>
              <a:t>précedemment</a:t>
            </a:r>
            <a:r>
              <a:rPr lang="fr-FR" dirty="0"/>
              <a:t>.</a:t>
            </a:r>
          </a:p>
        </p:txBody>
      </p:sp>
      <p:sp>
        <p:nvSpPr>
          <p:cNvPr id="4" name="Espace réservé du numéro de diapositive 3"/>
          <p:cNvSpPr>
            <a:spLocks noGrp="1"/>
          </p:cNvSpPr>
          <p:nvPr>
            <p:ph type="sldNum" idx="10"/>
          </p:nvPr>
        </p:nvSpPr>
        <p:spPr/>
        <p:txBody>
          <a:bodyPr/>
          <a:lstStyle/>
          <a:p>
            <a:pPr algn="r"/>
            <a:fld id="{C323207B-41EE-417E-9E3A-C79548517157}" type="slidenum">
              <a:rPr lang="fr-FR" sz="1400" b="0" strike="noStrike" spc="-1" smtClean="0">
                <a:latin typeface="Times New Roman"/>
              </a:rPr>
              <a:pPr algn="r"/>
              <a:t>9</a:t>
            </a:fld>
            <a:endParaRPr lang="fr-FR" sz="1400" b="0" strike="noStrike" spc="-1" dirty="0">
              <a:latin typeface="Times New Roman"/>
            </a:endParaRPr>
          </a:p>
        </p:txBody>
      </p:sp>
    </p:spTree>
    <p:extLst>
      <p:ext uri="{BB962C8B-B14F-4D97-AF65-F5344CB8AC3E}">
        <p14:creationId xmlns:p14="http://schemas.microsoft.com/office/powerpoint/2010/main" val="641013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5" name="Espace réservé du numéro de diapositive 1">
            <a:extLst>
              <a:ext uri="{FF2B5EF4-FFF2-40B4-BE49-F238E27FC236}">
                <a16:creationId xmlns:a16="http://schemas.microsoft.com/office/drawing/2014/main" id="{0096C84F-5177-4E70-9500-36B6A2145449}"/>
              </a:ext>
            </a:extLst>
          </p:cNvPr>
          <p:cNvSpPr>
            <a:spLocks noGrp="1"/>
          </p:cNvSpPr>
          <p:nvPr>
            <p:ph type="sldNum" sz="quarter" idx="4"/>
          </p:nvPr>
        </p:nvSpPr>
        <p:spPr>
          <a:xfrm>
            <a:off x="0" y="4868863"/>
            <a:ext cx="543340" cy="274637"/>
          </a:xfrm>
          <a:prstGeom prst="rect">
            <a:avLst/>
          </a:prstGeom>
        </p:spPr>
        <p:txBody>
          <a:bodyPr vert="horz" lIns="91440" tIns="45720" rIns="91440" bIns="45720" rtlCol="0" anchor="ctr"/>
          <a:lstStyle>
            <a:lvl1pPr algn="r">
              <a:defRPr sz="1000">
                <a:solidFill>
                  <a:schemeClr val="tx1">
                    <a:tint val="75000"/>
                  </a:schemeClr>
                </a:solidFill>
              </a:defRPr>
            </a:lvl1pPr>
          </a:lstStyle>
          <a:p>
            <a:fld id="{7F0AB81B-8AA3-4CFC-ABE7-C10F91AD3A33}"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5" name="Espace réservé du numéro de diapositive 1">
            <a:extLst>
              <a:ext uri="{FF2B5EF4-FFF2-40B4-BE49-F238E27FC236}">
                <a16:creationId xmlns:a16="http://schemas.microsoft.com/office/drawing/2014/main" id="{F7762CEB-8A39-43C9-B618-9B9221CD6675}"/>
              </a:ext>
            </a:extLst>
          </p:cNvPr>
          <p:cNvSpPr txBox="1">
            <a:spLocks/>
          </p:cNvSpPr>
          <p:nvPr userDrawn="1"/>
        </p:nvSpPr>
        <p:spPr>
          <a:xfrm>
            <a:off x="0" y="4868863"/>
            <a:ext cx="543340" cy="274637"/>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7F0AB81B-8AA3-4CFC-ABE7-C10F91AD3A33}"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 name="Espace réservé du numéro de diapositive 1">
            <a:extLst>
              <a:ext uri="{FF2B5EF4-FFF2-40B4-BE49-F238E27FC236}">
                <a16:creationId xmlns:a16="http://schemas.microsoft.com/office/drawing/2014/main" id="{D841A822-49A7-4D64-86E0-BF7E1761F990}"/>
              </a:ext>
            </a:extLst>
          </p:cNvPr>
          <p:cNvSpPr txBox="1">
            <a:spLocks/>
          </p:cNvSpPr>
          <p:nvPr userDrawn="1"/>
        </p:nvSpPr>
        <p:spPr>
          <a:xfrm>
            <a:off x="0" y="4868863"/>
            <a:ext cx="543340" cy="274637"/>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7F0AB81B-8AA3-4CFC-ABE7-C10F91AD3A33}"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7" name="Espace réservé du numéro de diapositive 1">
            <a:extLst>
              <a:ext uri="{FF2B5EF4-FFF2-40B4-BE49-F238E27FC236}">
                <a16:creationId xmlns:a16="http://schemas.microsoft.com/office/drawing/2014/main" id="{240858BC-7953-4C90-A898-E8ABB034DA46}"/>
              </a:ext>
            </a:extLst>
          </p:cNvPr>
          <p:cNvSpPr txBox="1">
            <a:spLocks/>
          </p:cNvSpPr>
          <p:nvPr userDrawn="1"/>
        </p:nvSpPr>
        <p:spPr>
          <a:xfrm>
            <a:off x="0" y="4868863"/>
            <a:ext cx="543340" cy="274637"/>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7F0AB81B-8AA3-4CFC-ABE7-C10F91AD3A33}"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 name="Espace réservé du numéro de diapositive 1">
            <a:extLst>
              <a:ext uri="{FF2B5EF4-FFF2-40B4-BE49-F238E27FC236}">
                <a16:creationId xmlns:a16="http://schemas.microsoft.com/office/drawing/2014/main" id="{EF8C43DB-BAA2-4A68-A5FE-143F2EB67082}"/>
              </a:ext>
            </a:extLst>
          </p:cNvPr>
          <p:cNvSpPr txBox="1">
            <a:spLocks/>
          </p:cNvSpPr>
          <p:nvPr userDrawn="1"/>
        </p:nvSpPr>
        <p:spPr>
          <a:xfrm>
            <a:off x="0" y="4868863"/>
            <a:ext cx="543340" cy="274637"/>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7F0AB81B-8AA3-4CFC-ABE7-C10F91AD3A33}"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 name="Espace réservé du numéro de diapositive 1">
            <a:extLst>
              <a:ext uri="{FF2B5EF4-FFF2-40B4-BE49-F238E27FC236}">
                <a16:creationId xmlns:a16="http://schemas.microsoft.com/office/drawing/2014/main" id="{F3B7FDD3-842B-4849-BCDC-5714906372A2}"/>
              </a:ext>
            </a:extLst>
          </p:cNvPr>
          <p:cNvSpPr txBox="1">
            <a:spLocks/>
          </p:cNvSpPr>
          <p:nvPr userDrawn="1"/>
        </p:nvSpPr>
        <p:spPr>
          <a:xfrm>
            <a:off x="0" y="4868863"/>
            <a:ext cx="543340" cy="274637"/>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7F0AB81B-8AA3-4CFC-ABE7-C10F91AD3A33}"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1" name="PlaceHolder 2"/>
          <p:cNvSpPr>
            <a:spLocks noGrp="1"/>
          </p:cNvSpPr>
          <p:nvPr>
            <p:ph type="subTitle"/>
          </p:nvPr>
        </p:nvSpPr>
        <p:spPr>
          <a:xfrm>
            <a:off x="507870" y="1620540"/>
            <a:ext cx="6447330" cy="2910330"/>
          </a:xfrm>
          <a:prstGeom prst="rect">
            <a:avLst/>
          </a:prstGeom>
        </p:spPr>
        <p:txBody>
          <a:bodyPr lIns="0" tIns="0" rIns="0" bIns="0" anchor="ctr">
            <a:noAutofit/>
          </a:bodyPr>
          <a:lstStyle/>
          <a:p>
            <a:pPr algn="ctr"/>
            <a:endParaRPr lang="fr-FR" sz="2400" b="0" strike="noStrike" spc="-1">
              <a:latin typeface="Arial"/>
            </a:endParaRPr>
          </a:p>
        </p:txBody>
      </p:sp>
      <p:sp>
        <p:nvSpPr>
          <p:cNvPr id="4" name="Titre 3"/>
          <p:cNvSpPr>
            <a:spLocks noGrp="1"/>
          </p:cNvSpPr>
          <p:nvPr>
            <p:ph type="title"/>
          </p:nvPr>
        </p:nvSpPr>
        <p:spPr/>
        <p:txBody>
          <a:bodyPr/>
          <a:lstStyle/>
          <a:p>
            <a:r>
              <a:rPr lang="fr-FR"/>
              <a:t>Cliquez pour modifier le style du titre</a:t>
            </a:r>
          </a:p>
        </p:txBody>
      </p:sp>
      <p:sp>
        <p:nvSpPr>
          <p:cNvPr id="5" name="Espace réservé du numéro de diapositive 1">
            <a:extLst>
              <a:ext uri="{FF2B5EF4-FFF2-40B4-BE49-F238E27FC236}">
                <a16:creationId xmlns:a16="http://schemas.microsoft.com/office/drawing/2014/main" id="{151CBDAF-8625-4104-A6F8-FF34AC77BB17}"/>
              </a:ext>
            </a:extLst>
          </p:cNvPr>
          <p:cNvSpPr>
            <a:spLocks noGrp="1"/>
          </p:cNvSpPr>
          <p:nvPr>
            <p:ph type="sldNum" sz="quarter" idx="4"/>
          </p:nvPr>
        </p:nvSpPr>
        <p:spPr>
          <a:xfrm>
            <a:off x="0" y="4868863"/>
            <a:ext cx="543340" cy="274637"/>
          </a:xfrm>
          <a:prstGeom prst="rect">
            <a:avLst/>
          </a:prstGeom>
        </p:spPr>
        <p:txBody>
          <a:bodyPr vert="horz" lIns="91440" tIns="45720" rIns="91440" bIns="45720" rtlCol="0" anchor="ctr"/>
          <a:lstStyle>
            <a:lvl1pPr algn="r">
              <a:defRPr sz="1000">
                <a:solidFill>
                  <a:schemeClr val="tx1">
                    <a:tint val="75000"/>
                  </a:schemeClr>
                </a:solidFill>
              </a:defRPr>
            </a:lvl1pPr>
          </a:lstStyle>
          <a:p>
            <a:fld id="{7F0AB81B-8AA3-4CFC-ABE7-C10F91AD3A33}" type="slidenum">
              <a:rPr lang="en-US" smtClean="0"/>
              <a:pPr/>
              <a:t>‹N°›</a:t>
            </a:fld>
            <a:endParaRPr lang="en-US"/>
          </a:p>
        </p:txBody>
      </p:sp>
    </p:spTree>
    <p:extLst>
      <p:ext uri="{BB962C8B-B14F-4D97-AF65-F5344CB8AC3E}">
        <p14:creationId xmlns:p14="http://schemas.microsoft.com/office/powerpoint/2010/main" val="7953283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2" name="Espace réservé du numéro de diapositive 1">
            <a:extLst>
              <a:ext uri="{FF2B5EF4-FFF2-40B4-BE49-F238E27FC236}">
                <a16:creationId xmlns:a16="http://schemas.microsoft.com/office/drawing/2014/main" id="{2936DF62-5799-4EF4-82CE-AF0DD4E61858}"/>
              </a:ext>
            </a:extLst>
          </p:cNvPr>
          <p:cNvSpPr>
            <a:spLocks noGrp="1"/>
          </p:cNvSpPr>
          <p:nvPr>
            <p:ph type="sldNum" sz="quarter" idx="4"/>
          </p:nvPr>
        </p:nvSpPr>
        <p:spPr>
          <a:xfrm>
            <a:off x="0" y="4868863"/>
            <a:ext cx="543340" cy="274637"/>
          </a:xfrm>
          <a:prstGeom prst="rect">
            <a:avLst/>
          </a:prstGeom>
        </p:spPr>
        <p:txBody>
          <a:bodyPr vert="horz" lIns="91440" tIns="45720" rIns="91440" bIns="45720" rtlCol="0" anchor="ctr"/>
          <a:lstStyle>
            <a:lvl1pPr algn="r">
              <a:defRPr sz="1000">
                <a:solidFill>
                  <a:schemeClr val="tx1">
                    <a:tint val="75000"/>
                  </a:schemeClr>
                </a:solidFill>
              </a:defRPr>
            </a:lvl1pPr>
          </a:lstStyle>
          <a:p>
            <a:fld id="{7F0AB81B-8AA3-4CFC-ABE7-C10F91AD3A33}" type="slidenum">
              <a:rPr lang="en-US" smtClean="0"/>
              <a:pPr/>
              <a:t>‹N°›</a:t>
            </a:fld>
            <a:endParaRPr lang="en-US"/>
          </a:p>
        </p:txBody>
      </p:sp>
    </p:spTree>
  </p:cSld>
  <p:clrMap bg1="lt1" tx1="dk1" bg2="dk2" tx2="lt2" accent1="accent1" accent2="accent2" accent3="accent3" accent4="accent4" accent5="accent5" accent6="accent6" hlink="hlink" folHlink="folHlink"/>
  <p:sldLayoutIdLst>
    <p:sldLayoutId id="2147483648" r:id="rId1"/>
    <p:sldLayoutId id="2147483653" r:id="rId2"/>
    <p:sldLayoutId id="2147483654" r:id="rId3"/>
    <p:sldLayoutId id="2147483655" r:id="rId4"/>
    <p:sldLayoutId id="2147483656" r:id="rId5"/>
    <p:sldLayoutId id="2147483657" r:id="rId6"/>
    <p:sldLayoutId id="2147483660"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hyperlink" Target="http://www.soshpv.fr/formation-mg" TargetMode="External"/><Relationship Id="rId4" Type="http://schemas.openxmlformats.org/officeDocument/2006/relationships/hyperlink" Target="http://www.soshpv.fr/"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6" name="Google Shape;56;p13"/>
          <p:cNvSpPr txBox="1"/>
          <p:nvPr/>
        </p:nvSpPr>
        <p:spPr>
          <a:xfrm>
            <a:off x="1973575" y="4053850"/>
            <a:ext cx="6873300" cy="8313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000"/>
              </a:spcBef>
              <a:spcAft>
                <a:spcPts val="0"/>
              </a:spcAft>
              <a:buNone/>
            </a:pPr>
            <a:r>
              <a:rPr lang="en-GB" sz="2100">
                <a:solidFill>
                  <a:schemeClr val="dk1"/>
                </a:solidFill>
                <a:latin typeface="Calibri"/>
                <a:ea typeface="Calibri"/>
                <a:cs typeface="Calibri"/>
                <a:sym typeface="Calibri"/>
              </a:rPr>
              <a:t>• Les aides à la décision pour les patients complètent (et non remplacent) les conseils des cliniciens sur les options.</a:t>
            </a:r>
            <a:endParaRPr sz="1200"/>
          </a:p>
        </p:txBody>
      </p:sp>
      <p:sp>
        <p:nvSpPr>
          <p:cNvPr id="58" name="Google Shape;58;p13"/>
          <p:cNvSpPr txBox="1"/>
          <p:nvPr/>
        </p:nvSpPr>
        <p:spPr>
          <a:xfrm>
            <a:off x="748525" y="1946200"/>
            <a:ext cx="76779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59" name="Google Shape;59;p13"/>
          <p:cNvSpPr/>
          <p:nvPr/>
        </p:nvSpPr>
        <p:spPr>
          <a:xfrm>
            <a:off x="727224" y="1929725"/>
            <a:ext cx="7845275" cy="1224900"/>
          </a:xfrm>
          <a:prstGeom prst="rect">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lvl="0"/>
            <a:r>
              <a:rPr lang="fr-FR" sz="3200" b="1" dirty="0">
                <a:solidFill>
                  <a:srgbClr val="002060"/>
                </a:solidFill>
                <a:latin typeface="Calibri" panose="020F0502020204030204" pitchFamily="34" charset="0"/>
                <a:cs typeface="Calibri" panose="020F0502020204030204" pitchFamily="34" charset="0"/>
              </a:rPr>
              <a:t>Outil d’aide à la décision médicale partagée et entretien motivationnel : en pratique</a:t>
            </a:r>
            <a:endParaRPr lang="fr-FR" sz="3200" dirty="0">
              <a:latin typeface="Calibri"/>
              <a:ea typeface="Calibri"/>
              <a:cs typeface="Calibri"/>
              <a:sym typeface="Calibri"/>
            </a:endParaRPr>
          </a:p>
        </p:txBody>
      </p:sp>
      <p:sp>
        <p:nvSpPr>
          <p:cNvPr id="60" name="Google Shape;60;p13"/>
          <p:cNvSpPr txBox="1"/>
          <p:nvPr/>
        </p:nvSpPr>
        <p:spPr>
          <a:xfrm>
            <a:off x="684375" y="988625"/>
            <a:ext cx="769800" cy="1508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8600" b="1" dirty="0">
                <a:latin typeface="Calibri"/>
                <a:ea typeface="Calibri"/>
                <a:cs typeface="Calibri"/>
                <a:sym typeface="Calibri"/>
              </a:rPr>
              <a:t>3</a:t>
            </a:r>
            <a:endParaRPr sz="8600" b="1" dirty="0">
              <a:latin typeface="Calibri"/>
              <a:ea typeface="Calibri"/>
              <a:cs typeface="Calibri"/>
              <a:sym typeface="Calibri"/>
            </a:endParaRPr>
          </a:p>
        </p:txBody>
      </p:sp>
      <p:pic>
        <p:nvPicPr>
          <p:cNvPr id="61" name="Google Shape;61;p13"/>
          <p:cNvPicPr preferRelativeResize="0"/>
          <p:nvPr/>
        </p:nvPicPr>
        <p:blipFill rotWithShape="1">
          <a:blip r:embed="rId3">
            <a:alphaModFix/>
          </a:blip>
          <a:srcRect t="69853" b="5024"/>
          <a:stretch/>
        </p:blipFill>
        <p:spPr>
          <a:xfrm>
            <a:off x="-5825" y="3833350"/>
            <a:ext cx="9144000" cy="1292174"/>
          </a:xfrm>
          <a:prstGeom prst="rect">
            <a:avLst/>
          </a:prstGeom>
          <a:noFill/>
          <a:ln>
            <a:noFill/>
          </a:ln>
        </p:spPr>
      </p:pic>
      <p:sp>
        <p:nvSpPr>
          <p:cNvPr id="2" name="ZoneTexte 1"/>
          <p:cNvSpPr txBox="1"/>
          <p:nvPr/>
        </p:nvSpPr>
        <p:spPr>
          <a:xfrm>
            <a:off x="737374" y="3287238"/>
            <a:ext cx="7233320" cy="1429622"/>
          </a:xfrm>
          <a:prstGeom prst="rect">
            <a:avLst/>
          </a:prstGeom>
          <a:noFill/>
        </p:spPr>
        <p:txBody>
          <a:bodyPr wrap="square" rtlCol="0">
            <a:spAutoFit/>
          </a:bodyPr>
          <a:lstStyle/>
          <a:p>
            <a:pPr>
              <a:lnSpc>
                <a:spcPct val="110000"/>
              </a:lnSpc>
            </a:pPr>
            <a:r>
              <a:rPr lang="fr-FR" sz="2000" b="1" dirty="0">
                <a:latin typeface="Calibri" panose="020F0502020204030204" pitchFamily="34" charset="0"/>
                <a:cs typeface="Calibri" panose="020F0502020204030204" pitchFamily="34" charset="0"/>
              </a:rPr>
              <a:t>Dr Sébastien Bruel</a:t>
            </a:r>
            <a:r>
              <a:rPr lang="fr-FR" sz="2000" dirty="0">
                <a:latin typeface="Calibri" panose="020F0502020204030204" pitchFamily="34" charset="0"/>
                <a:cs typeface="Calibri" panose="020F0502020204030204" pitchFamily="34" charset="0"/>
              </a:rPr>
              <a:t>, Médecine Générale</a:t>
            </a:r>
          </a:p>
          <a:p>
            <a:pPr>
              <a:lnSpc>
                <a:spcPct val="110000"/>
              </a:lnSpc>
            </a:pPr>
            <a:r>
              <a:rPr lang="fr-FR" sz="2000" dirty="0" err="1">
                <a:latin typeface="Calibri" panose="020F0502020204030204" pitchFamily="34" charset="0"/>
                <a:cs typeface="Calibri" panose="020F0502020204030204" pitchFamily="34" charset="0"/>
              </a:rPr>
              <a:t>s.bruel@univ-st-etienne.fr</a:t>
            </a:r>
            <a:endParaRPr lang="fr-FR" sz="2000" dirty="0">
              <a:latin typeface="Calibri" panose="020F0502020204030204" pitchFamily="34" charset="0"/>
              <a:cs typeface="Calibri" panose="020F0502020204030204" pitchFamily="34" charset="0"/>
            </a:endParaRPr>
          </a:p>
          <a:p>
            <a:pPr>
              <a:lnSpc>
                <a:spcPct val="110000"/>
              </a:lnSpc>
            </a:pPr>
            <a:endParaRPr lang="fr-FR" sz="2000" dirty="0">
              <a:latin typeface="Calibri" panose="020F0502020204030204" pitchFamily="34" charset="0"/>
              <a:cs typeface="Calibri" panose="020F0502020204030204" pitchFamily="34" charset="0"/>
            </a:endParaRPr>
          </a:p>
          <a:p>
            <a:pPr>
              <a:lnSpc>
                <a:spcPct val="110000"/>
              </a:lnSpc>
            </a:pPr>
            <a:endParaRPr lang="fr-FR" sz="2000" dirty="0">
              <a:latin typeface="Calibri" panose="020F0502020204030204" pitchFamily="34" charset="0"/>
              <a:cs typeface="Calibri" panose="020F0502020204030204" pitchFamily="34" charset="0"/>
            </a:endParaRPr>
          </a:p>
        </p:txBody>
      </p:sp>
      <p:pic>
        <p:nvPicPr>
          <p:cNvPr id="16" name="Image 15">
            <a:extLst>
              <a:ext uri="{FF2B5EF4-FFF2-40B4-BE49-F238E27FC236}">
                <a16:creationId xmlns:a16="http://schemas.microsoft.com/office/drawing/2014/main" id="{CBD85325-9B66-ED46-BA11-57E985F747B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87425" y="4407934"/>
            <a:ext cx="1128755" cy="590426"/>
          </a:xfrm>
          <a:prstGeom prst="rect">
            <a:avLst/>
          </a:prstGeom>
        </p:spPr>
      </p:pic>
      <p:sp>
        <p:nvSpPr>
          <p:cNvPr id="6" name="Espace réservé du numéro de diapositive 5">
            <a:extLst>
              <a:ext uri="{FF2B5EF4-FFF2-40B4-BE49-F238E27FC236}">
                <a16:creationId xmlns:a16="http://schemas.microsoft.com/office/drawing/2014/main" id="{C9FDABB9-E2D0-4D33-922D-4523D0958405}"/>
              </a:ext>
            </a:extLst>
          </p:cNvPr>
          <p:cNvSpPr>
            <a:spLocks noGrp="1"/>
          </p:cNvSpPr>
          <p:nvPr>
            <p:ph type="sldNum" sz="quarter" idx="4"/>
          </p:nvPr>
        </p:nvSpPr>
        <p:spPr/>
        <p:txBody>
          <a:bodyPr/>
          <a:lstStyle/>
          <a:p>
            <a:fld id="{7F0AB81B-8AA3-4CFC-ABE7-C10F91AD3A33}" type="slidenum">
              <a:rPr lang="en-US" smtClean="0"/>
              <a:pPr/>
              <a:t>1</a:t>
            </a:fld>
            <a:endParaRPr lang="en-US"/>
          </a:p>
        </p:txBody>
      </p:sp>
      <p:grpSp>
        <p:nvGrpSpPr>
          <p:cNvPr id="4" name="Groupe 3">
            <a:extLst>
              <a:ext uri="{FF2B5EF4-FFF2-40B4-BE49-F238E27FC236}">
                <a16:creationId xmlns:a16="http://schemas.microsoft.com/office/drawing/2014/main" id="{91E9FEAF-7AD5-0272-79F4-049CC226BE63}"/>
              </a:ext>
            </a:extLst>
          </p:cNvPr>
          <p:cNvGrpSpPr/>
          <p:nvPr/>
        </p:nvGrpSpPr>
        <p:grpSpPr>
          <a:xfrm>
            <a:off x="0" y="0"/>
            <a:ext cx="9144000" cy="1292174"/>
            <a:chOff x="0" y="0"/>
            <a:chExt cx="9144000" cy="1292174"/>
          </a:xfrm>
        </p:grpSpPr>
        <p:pic>
          <p:nvPicPr>
            <p:cNvPr id="5" name="Google Shape;57;p13">
              <a:extLst>
                <a:ext uri="{FF2B5EF4-FFF2-40B4-BE49-F238E27FC236}">
                  <a16:creationId xmlns:a16="http://schemas.microsoft.com/office/drawing/2014/main" id="{19D92075-BF04-579A-843D-4C7268D2C477}"/>
                </a:ext>
              </a:extLst>
            </p:cNvPr>
            <p:cNvPicPr preferRelativeResize="0"/>
            <p:nvPr/>
          </p:nvPicPr>
          <p:blipFill rotWithShape="1">
            <a:blip r:embed="rId3">
              <a:alphaModFix/>
            </a:blip>
            <a:srcRect b="74877"/>
            <a:stretch/>
          </p:blipFill>
          <p:spPr>
            <a:xfrm>
              <a:off x="0" y="0"/>
              <a:ext cx="9144000" cy="1292174"/>
            </a:xfrm>
            <a:prstGeom prst="rect">
              <a:avLst/>
            </a:prstGeom>
            <a:noFill/>
            <a:ln>
              <a:noFill/>
            </a:ln>
          </p:spPr>
        </p:pic>
        <p:pic>
          <p:nvPicPr>
            <p:cNvPr id="7" name="Image 6" descr="Logo-Plan-cancer-2014-2019_large.jpg">
              <a:extLst>
                <a:ext uri="{FF2B5EF4-FFF2-40B4-BE49-F238E27FC236}">
                  <a16:creationId xmlns:a16="http://schemas.microsoft.com/office/drawing/2014/main" id="{E88E1B73-B988-56E3-9539-BB7CB2EEBDEE}"/>
                </a:ext>
              </a:extLst>
            </p:cNvPr>
            <p:cNvPicPr/>
            <p:nvPr/>
          </p:nvPicPr>
          <p:blipFill>
            <a:blip r:embed="rId5" cstate="print"/>
            <a:stretch>
              <a:fillRect/>
            </a:stretch>
          </p:blipFill>
          <p:spPr>
            <a:xfrm>
              <a:off x="6979030" y="286106"/>
              <a:ext cx="885825" cy="477361"/>
            </a:xfrm>
            <a:prstGeom prst="rect">
              <a:avLst/>
            </a:prstGeom>
          </p:spPr>
        </p:pic>
        <p:pic>
          <p:nvPicPr>
            <p:cNvPr id="8" name="Image 7">
              <a:extLst>
                <a:ext uri="{FF2B5EF4-FFF2-40B4-BE49-F238E27FC236}">
                  <a16:creationId xmlns:a16="http://schemas.microsoft.com/office/drawing/2014/main" id="{D18EDAC6-CC74-5C2D-44C2-2DE51F2A22DE}"/>
                </a:ext>
              </a:extLst>
            </p:cNvPr>
            <p:cNvPicPr>
              <a:picLocks noChangeAspect="1"/>
            </p:cNvPicPr>
            <p:nvPr/>
          </p:nvPicPr>
          <p:blipFill rotWithShape="1">
            <a:blip r:embed="rId6"/>
            <a:srcRect l="7485" t="27814" r="34552" b="14921"/>
            <a:stretch/>
          </p:blipFill>
          <p:spPr>
            <a:xfrm>
              <a:off x="5788083" y="377486"/>
              <a:ext cx="841739" cy="427792"/>
            </a:xfrm>
            <a:prstGeom prst="rect">
              <a:avLst/>
            </a:prstGeom>
          </p:spPr>
        </p:pic>
        <p:pic>
          <p:nvPicPr>
            <p:cNvPr id="9" name="Image 8">
              <a:extLst>
                <a:ext uri="{FF2B5EF4-FFF2-40B4-BE49-F238E27FC236}">
                  <a16:creationId xmlns:a16="http://schemas.microsoft.com/office/drawing/2014/main" id="{3BE3734B-AFC2-D57A-3A6A-1CF8365BB7B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2872" b="15820"/>
            <a:stretch/>
          </p:blipFill>
          <p:spPr bwMode="auto">
            <a:xfrm>
              <a:off x="3647916" y="195185"/>
              <a:ext cx="2045015" cy="659201"/>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18043041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2CF7C6E0-6117-4E83-92A2-7FB625C10CB2}"/>
              </a:ext>
            </a:extLst>
          </p:cNvPr>
          <p:cNvSpPr>
            <a:spLocks noGrp="1"/>
          </p:cNvSpPr>
          <p:nvPr>
            <p:ph type="title"/>
          </p:nvPr>
        </p:nvSpPr>
        <p:spPr>
          <a:xfrm>
            <a:off x="2150409" y="506965"/>
            <a:ext cx="6447330" cy="418731"/>
          </a:xfrm>
        </p:spPr>
        <p:txBody>
          <a:bodyPr/>
          <a:lstStyle/>
          <a:p>
            <a:pPr marL="0" indent="0">
              <a:lnSpc>
                <a:spcPct val="90000"/>
              </a:lnSpc>
              <a:buNone/>
            </a:pPr>
            <a:r>
              <a:rPr lang="fr-FR" sz="2800" b="1">
                <a:solidFill>
                  <a:srgbClr val="002060"/>
                </a:solidFill>
                <a:latin typeface="Calibri" panose="020F0502020204030204" pitchFamily="34" charset="0"/>
                <a:cs typeface="Calibri" panose="020F0502020204030204" pitchFamily="34" charset="0"/>
              </a:rPr>
              <a:t>Merci pour </a:t>
            </a:r>
            <a:r>
              <a:rPr lang="fr-FR" sz="2800" b="1" dirty="0">
                <a:solidFill>
                  <a:srgbClr val="002060"/>
                </a:solidFill>
                <a:latin typeface="Calibri" panose="020F0502020204030204" pitchFamily="34" charset="0"/>
                <a:cs typeface="Calibri" panose="020F0502020204030204" pitchFamily="34" charset="0"/>
              </a:rPr>
              <a:t>votre attention</a:t>
            </a:r>
          </a:p>
        </p:txBody>
      </p:sp>
      <p:sp>
        <p:nvSpPr>
          <p:cNvPr id="7" name="Google Shape;66;p14">
            <a:extLst>
              <a:ext uri="{FF2B5EF4-FFF2-40B4-BE49-F238E27FC236}">
                <a16:creationId xmlns:a16="http://schemas.microsoft.com/office/drawing/2014/main" id="{1ED7E25C-C8C9-4129-9A18-02F171763945}"/>
              </a:ext>
            </a:extLst>
          </p:cNvPr>
          <p:cNvSpPr/>
          <p:nvPr/>
        </p:nvSpPr>
        <p:spPr>
          <a:xfrm>
            <a:off x="0" y="489616"/>
            <a:ext cx="1724025" cy="769800"/>
          </a:xfrm>
          <a:prstGeom prst="rect">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FR" sz="2200" b="1" dirty="0"/>
              <a:t>MG</a:t>
            </a:r>
          </a:p>
        </p:txBody>
      </p:sp>
      <p:sp>
        <p:nvSpPr>
          <p:cNvPr id="8" name="Google Shape;67;p14">
            <a:extLst>
              <a:ext uri="{FF2B5EF4-FFF2-40B4-BE49-F238E27FC236}">
                <a16:creationId xmlns:a16="http://schemas.microsoft.com/office/drawing/2014/main" id="{516607CE-044D-447D-9476-96B71A4DFBAB}"/>
              </a:ext>
            </a:extLst>
          </p:cNvPr>
          <p:cNvSpPr txBox="1"/>
          <p:nvPr/>
        </p:nvSpPr>
        <p:spPr>
          <a:xfrm>
            <a:off x="209300" y="-89184"/>
            <a:ext cx="11535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4500" b="1" dirty="0">
                <a:latin typeface="Calibri"/>
                <a:ea typeface="Calibri"/>
                <a:cs typeface="Calibri"/>
                <a:sym typeface="Calibri"/>
              </a:rPr>
              <a:t>M3</a:t>
            </a:r>
            <a:endParaRPr sz="4500" b="1" dirty="0">
              <a:latin typeface="Calibri"/>
              <a:ea typeface="Calibri"/>
              <a:cs typeface="Calibri"/>
              <a:sym typeface="Calibri"/>
            </a:endParaRPr>
          </a:p>
        </p:txBody>
      </p:sp>
      <p:sp>
        <p:nvSpPr>
          <p:cNvPr id="2" name="Espace réservé du numéro de diapositive 1">
            <a:extLst>
              <a:ext uri="{FF2B5EF4-FFF2-40B4-BE49-F238E27FC236}">
                <a16:creationId xmlns:a16="http://schemas.microsoft.com/office/drawing/2014/main" id="{E7BD59A8-8EF3-43A9-AB65-FE7A63041CE9}"/>
              </a:ext>
            </a:extLst>
          </p:cNvPr>
          <p:cNvSpPr>
            <a:spLocks noGrp="1"/>
          </p:cNvSpPr>
          <p:nvPr>
            <p:ph type="sldNum" sz="quarter" idx="4"/>
          </p:nvPr>
        </p:nvSpPr>
        <p:spPr/>
        <p:txBody>
          <a:bodyPr/>
          <a:lstStyle/>
          <a:p>
            <a:fld id="{7F0AB81B-8AA3-4CFC-ABE7-C10F91AD3A33}" type="slidenum">
              <a:rPr lang="en-US" smtClean="0"/>
              <a:pPr/>
              <a:t>10</a:t>
            </a:fld>
            <a:endParaRPr lang="en-US"/>
          </a:p>
        </p:txBody>
      </p:sp>
      <p:pic>
        <p:nvPicPr>
          <p:cNvPr id="4" name="Google Shape;130;p19">
            <a:extLst>
              <a:ext uri="{FF2B5EF4-FFF2-40B4-BE49-F238E27FC236}">
                <a16:creationId xmlns:a16="http://schemas.microsoft.com/office/drawing/2014/main" id="{43F959E2-5F88-AAD0-B2C7-BEDCDB987DDB}"/>
              </a:ext>
            </a:extLst>
          </p:cNvPr>
          <p:cNvPicPr preferRelativeResize="0"/>
          <p:nvPr/>
        </p:nvPicPr>
        <p:blipFill>
          <a:blip r:embed="rId3">
            <a:alphaModFix/>
          </a:blip>
          <a:stretch>
            <a:fillRect/>
          </a:stretch>
        </p:blipFill>
        <p:spPr>
          <a:xfrm>
            <a:off x="781986" y="1546512"/>
            <a:ext cx="2312250" cy="2237425"/>
          </a:xfrm>
          <a:prstGeom prst="rect">
            <a:avLst/>
          </a:prstGeom>
          <a:noFill/>
          <a:ln>
            <a:noFill/>
          </a:ln>
        </p:spPr>
      </p:pic>
      <p:sp>
        <p:nvSpPr>
          <p:cNvPr id="5" name="Google Shape;131;p19">
            <a:extLst>
              <a:ext uri="{FF2B5EF4-FFF2-40B4-BE49-F238E27FC236}">
                <a16:creationId xmlns:a16="http://schemas.microsoft.com/office/drawing/2014/main" id="{1C7225D2-8264-A05E-8788-EDFAFD4929B6}"/>
              </a:ext>
            </a:extLst>
          </p:cNvPr>
          <p:cNvSpPr txBox="1"/>
          <p:nvPr/>
        </p:nvSpPr>
        <p:spPr>
          <a:xfrm>
            <a:off x="-661788" y="4016420"/>
            <a:ext cx="63690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400" u="sng" dirty="0">
                <a:solidFill>
                  <a:schemeClr val="hlink"/>
                </a:solidFill>
                <a:hlinkClick r:id="rId4"/>
              </a:rPr>
              <a:t>www.soshpv.fr</a:t>
            </a:r>
            <a:endParaRPr sz="2400" dirty="0"/>
          </a:p>
          <a:p>
            <a:pPr marL="0" lvl="0" indent="0" algn="ctr" rtl="0">
              <a:spcBef>
                <a:spcPts val="0"/>
              </a:spcBef>
              <a:spcAft>
                <a:spcPts val="0"/>
              </a:spcAft>
              <a:buNone/>
            </a:pPr>
            <a:r>
              <a:rPr lang="en-GB" sz="2400" u="sng" dirty="0">
                <a:solidFill>
                  <a:schemeClr val="hlink"/>
                </a:solidFill>
                <a:hlinkClick r:id="rId5"/>
              </a:rPr>
              <a:t>www.soshpv.fr/formation-mg</a:t>
            </a:r>
            <a:endParaRPr sz="2400" dirty="0"/>
          </a:p>
        </p:txBody>
      </p:sp>
      <p:pic>
        <p:nvPicPr>
          <p:cNvPr id="9" name="Google Shape;133;p19" descr="Open Chromebook laptop computer">
            <a:extLst>
              <a:ext uri="{FF2B5EF4-FFF2-40B4-BE49-F238E27FC236}">
                <a16:creationId xmlns:a16="http://schemas.microsoft.com/office/drawing/2014/main" id="{131CE8F3-DF7F-A6EE-5E05-116517741EDE}"/>
              </a:ext>
            </a:extLst>
          </p:cNvPr>
          <p:cNvPicPr preferRelativeResize="0"/>
          <p:nvPr/>
        </p:nvPicPr>
        <p:blipFill rotWithShape="1">
          <a:blip r:embed="rId6">
            <a:alphaModFix/>
          </a:blip>
          <a:srcRect l="-918" r="4262"/>
          <a:stretch/>
        </p:blipFill>
        <p:spPr>
          <a:xfrm>
            <a:off x="3535100" y="1314000"/>
            <a:ext cx="4344225" cy="2702420"/>
          </a:xfrm>
          <a:prstGeom prst="rect">
            <a:avLst/>
          </a:prstGeom>
          <a:noFill/>
          <a:ln>
            <a:noFill/>
          </a:ln>
        </p:spPr>
      </p:pic>
      <p:pic>
        <p:nvPicPr>
          <p:cNvPr id="10" name="Google Shape;132;p19">
            <a:extLst>
              <a:ext uri="{FF2B5EF4-FFF2-40B4-BE49-F238E27FC236}">
                <a16:creationId xmlns:a16="http://schemas.microsoft.com/office/drawing/2014/main" id="{D4809912-4BE9-1BAB-49D3-09C990EE95B3}"/>
              </a:ext>
            </a:extLst>
          </p:cNvPr>
          <p:cNvPicPr preferRelativeResize="0"/>
          <p:nvPr/>
        </p:nvPicPr>
        <p:blipFill>
          <a:blip r:embed="rId7">
            <a:alphaModFix/>
          </a:blip>
          <a:stretch>
            <a:fillRect/>
          </a:stretch>
        </p:blipFill>
        <p:spPr>
          <a:xfrm>
            <a:off x="4146115" y="1546512"/>
            <a:ext cx="3319397" cy="1891984"/>
          </a:xfrm>
          <a:prstGeom prst="rect">
            <a:avLst/>
          </a:prstGeom>
          <a:noFill/>
          <a:ln>
            <a:noFill/>
          </a:ln>
        </p:spPr>
      </p:pic>
      <p:sp>
        <p:nvSpPr>
          <p:cNvPr id="3" name="ZoneTexte 2">
            <a:extLst>
              <a:ext uri="{FF2B5EF4-FFF2-40B4-BE49-F238E27FC236}">
                <a16:creationId xmlns:a16="http://schemas.microsoft.com/office/drawing/2014/main" id="{7C7C282C-A6F3-36BF-0840-5DBC8134C4F1}"/>
              </a:ext>
            </a:extLst>
          </p:cNvPr>
          <p:cNvSpPr txBox="1"/>
          <p:nvPr/>
        </p:nvSpPr>
        <p:spPr>
          <a:xfrm>
            <a:off x="5805813" y="4668808"/>
            <a:ext cx="3012363" cy="400110"/>
          </a:xfrm>
          <a:prstGeom prst="rect">
            <a:avLst/>
          </a:prstGeom>
          <a:noFill/>
        </p:spPr>
        <p:txBody>
          <a:bodyPr wrap="none" rtlCol="0">
            <a:spAutoFit/>
          </a:bodyPr>
          <a:lstStyle/>
          <a:p>
            <a:r>
              <a:rPr lang="fr-FR" sz="2000" b="1" dirty="0" err="1">
                <a:latin typeface="Calibri" panose="020F0502020204030204" pitchFamily="34" charset="0"/>
                <a:cs typeface="Calibri" panose="020F0502020204030204" pitchFamily="34" charset="0"/>
              </a:rPr>
              <a:t>s.bruel@univ-st-etienne.fr</a:t>
            </a:r>
            <a:endParaRPr lang="fr-FR" sz="2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76453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2CF7C6E0-6117-4E83-92A2-7FB625C10CB2}"/>
              </a:ext>
            </a:extLst>
          </p:cNvPr>
          <p:cNvSpPr>
            <a:spLocks noGrp="1"/>
          </p:cNvSpPr>
          <p:nvPr>
            <p:ph type="title"/>
          </p:nvPr>
        </p:nvSpPr>
        <p:spPr>
          <a:xfrm>
            <a:off x="2150409" y="506965"/>
            <a:ext cx="6447330" cy="418731"/>
          </a:xfrm>
        </p:spPr>
        <p:txBody>
          <a:bodyPr/>
          <a:lstStyle/>
          <a:p>
            <a:pPr marL="0" indent="0">
              <a:lnSpc>
                <a:spcPct val="90000"/>
              </a:lnSpc>
              <a:buNone/>
            </a:pPr>
            <a:r>
              <a:rPr lang="fr-FR" sz="2800" b="1" dirty="0">
                <a:solidFill>
                  <a:srgbClr val="002060"/>
                </a:solidFill>
                <a:latin typeface="Calibri" panose="020F0502020204030204" pitchFamily="34" charset="0"/>
                <a:cs typeface="Calibri" panose="020F0502020204030204" pitchFamily="34" charset="0"/>
              </a:rPr>
              <a:t>Outil d’aide à la décision médicale partagée</a:t>
            </a:r>
          </a:p>
        </p:txBody>
      </p:sp>
      <p:sp>
        <p:nvSpPr>
          <p:cNvPr id="7" name="Google Shape;66;p14">
            <a:extLst>
              <a:ext uri="{FF2B5EF4-FFF2-40B4-BE49-F238E27FC236}">
                <a16:creationId xmlns:a16="http://schemas.microsoft.com/office/drawing/2014/main" id="{1ED7E25C-C8C9-4129-9A18-02F171763945}"/>
              </a:ext>
            </a:extLst>
          </p:cNvPr>
          <p:cNvSpPr/>
          <p:nvPr/>
        </p:nvSpPr>
        <p:spPr>
          <a:xfrm>
            <a:off x="0" y="489616"/>
            <a:ext cx="1724025" cy="769800"/>
          </a:xfrm>
          <a:prstGeom prst="rect">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FR" sz="2200" b="1" dirty="0"/>
              <a:t>MG</a:t>
            </a:r>
          </a:p>
        </p:txBody>
      </p:sp>
      <p:sp>
        <p:nvSpPr>
          <p:cNvPr id="8" name="Google Shape;67;p14">
            <a:extLst>
              <a:ext uri="{FF2B5EF4-FFF2-40B4-BE49-F238E27FC236}">
                <a16:creationId xmlns:a16="http://schemas.microsoft.com/office/drawing/2014/main" id="{516607CE-044D-447D-9476-96B71A4DFBAB}"/>
              </a:ext>
            </a:extLst>
          </p:cNvPr>
          <p:cNvSpPr txBox="1"/>
          <p:nvPr/>
        </p:nvSpPr>
        <p:spPr>
          <a:xfrm>
            <a:off x="209300" y="-89184"/>
            <a:ext cx="11535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4500" b="1" dirty="0">
                <a:latin typeface="Calibri"/>
                <a:ea typeface="Calibri"/>
                <a:cs typeface="Calibri"/>
                <a:sym typeface="Calibri"/>
              </a:rPr>
              <a:t>M3</a:t>
            </a:r>
            <a:endParaRPr sz="4500" b="1" dirty="0">
              <a:latin typeface="Calibri"/>
              <a:ea typeface="Calibri"/>
              <a:cs typeface="Calibri"/>
              <a:sym typeface="Calibri"/>
            </a:endParaRPr>
          </a:p>
        </p:txBody>
      </p:sp>
      <p:sp>
        <p:nvSpPr>
          <p:cNvPr id="2" name="Espace réservé du numéro de diapositive 1">
            <a:extLst>
              <a:ext uri="{FF2B5EF4-FFF2-40B4-BE49-F238E27FC236}">
                <a16:creationId xmlns:a16="http://schemas.microsoft.com/office/drawing/2014/main" id="{E7BD59A8-8EF3-43A9-AB65-FE7A63041CE9}"/>
              </a:ext>
            </a:extLst>
          </p:cNvPr>
          <p:cNvSpPr>
            <a:spLocks noGrp="1"/>
          </p:cNvSpPr>
          <p:nvPr>
            <p:ph type="sldNum" sz="quarter" idx="4"/>
          </p:nvPr>
        </p:nvSpPr>
        <p:spPr/>
        <p:txBody>
          <a:bodyPr/>
          <a:lstStyle/>
          <a:p>
            <a:fld id="{7F0AB81B-8AA3-4CFC-ABE7-C10F91AD3A33}" type="slidenum">
              <a:rPr lang="en-US" smtClean="0"/>
              <a:pPr/>
              <a:t>2</a:t>
            </a:fld>
            <a:endParaRPr lang="en-US"/>
          </a:p>
        </p:txBody>
      </p:sp>
      <p:pic>
        <p:nvPicPr>
          <p:cNvPr id="5" name="Image 4">
            <a:extLst>
              <a:ext uri="{FF2B5EF4-FFF2-40B4-BE49-F238E27FC236}">
                <a16:creationId xmlns:a16="http://schemas.microsoft.com/office/drawing/2014/main" id="{AA6C0B70-137D-5669-F36A-DA7C299BD1A7}"/>
              </a:ext>
            </a:extLst>
          </p:cNvPr>
          <p:cNvPicPr>
            <a:picLocks noChangeAspect="1"/>
          </p:cNvPicPr>
          <p:nvPr/>
        </p:nvPicPr>
        <p:blipFill>
          <a:blip r:embed="rId3"/>
          <a:srcRect l="4537" t="16523" r="4533" b="8131"/>
          <a:stretch/>
        </p:blipFill>
        <p:spPr>
          <a:xfrm>
            <a:off x="862012" y="1366816"/>
            <a:ext cx="7067551" cy="3593484"/>
          </a:xfrm>
          <a:prstGeom prst="rect">
            <a:avLst/>
          </a:prstGeom>
        </p:spPr>
      </p:pic>
    </p:spTree>
    <p:extLst>
      <p:ext uri="{BB962C8B-B14F-4D97-AF65-F5344CB8AC3E}">
        <p14:creationId xmlns:p14="http://schemas.microsoft.com/office/powerpoint/2010/main" val="28790220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66;p14">
            <a:extLst>
              <a:ext uri="{FF2B5EF4-FFF2-40B4-BE49-F238E27FC236}">
                <a16:creationId xmlns:a16="http://schemas.microsoft.com/office/drawing/2014/main" id="{1ED7E25C-C8C9-4129-9A18-02F171763945}"/>
              </a:ext>
            </a:extLst>
          </p:cNvPr>
          <p:cNvSpPr/>
          <p:nvPr/>
        </p:nvSpPr>
        <p:spPr>
          <a:xfrm>
            <a:off x="0" y="489616"/>
            <a:ext cx="1724025" cy="769800"/>
          </a:xfrm>
          <a:prstGeom prst="rect">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FR" sz="2200" b="1" dirty="0"/>
              <a:t>MG</a:t>
            </a:r>
          </a:p>
        </p:txBody>
      </p:sp>
      <p:sp>
        <p:nvSpPr>
          <p:cNvPr id="8" name="Google Shape;67;p14">
            <a:extLst>
              <a:ext uri="{FF2B5EF4-FFF2-40B4-BE49-F238E27FC236}">
                <a16:creationId xmlns:a16="http://schemas.microsoft.com/office/drawing/2014/main" id="{516607CE-044D-447D-9476-96B71A4DFBAB}"/>
              </a:ext>
            </a:extLst>
          </p:cNvPr>
          <p:cNvSpPr txBox="1"/>
          <p:nvPr/>
        </p:nvSpPr>
        <p:spPr>
          <a:xfrm>
            <a:off x="209300" y="-89184"/>
            <a:ext cx="11535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4500" b="1" dirty="0">
                <a:latin typeface="Calibri"/>
                <a:ea typeface="Calibri"/>
                <a:cs typeface="Calibri"/>
                <a:sym typeface="Calibri"/>
              </a:rPr>
              <a:t>M3</a:t>
            </a:r>
            <a:endParaRPr sz="4500" b="1" dirty="0">
              <a:latin typeface="Calibri"/>
              <a:ea typeface="Calibri"/>
              <a:cs typeface="Calibri"/>
              <a:sym typeface="Calibri"/>
            </a:endParaRPr>
          </a:p>
        </p:txBody>
      </p:sp>
      <p:sp>
        <p:nvSpPr>
          <p:cNvPr id="2" name="Espace réservé du numéro de diapositive 1">
            <a:extLst>
              <a:ext uri="{FF2B5EF4-FFF2-40B4-BE49-F238E27FC236}">
                <a16:creationId xmlns:a16="http://schemas.microsoft.com/office/drawing/2014/main" id="{E7BD59A8-8EF3-43A9-AB65-FE7A63041CE9}"/>
              </a:ext>
            </a:extLst>
          </p:cNvPr>
          <p:cNvSpPr>
            <a:spLocks noGrp="1"/>
          </p:cNvSpPr>
          <p:nvPr>
            <p:ph type="sldNum" sz="quarter" idx="4"/>
          </p:nvPr>
        </p:nvSpPr>
        <p:spPr/>
        <p:txBody>
          <a:bodyPr/>
          <a:lstStyle/>
          <a:p>
            <a:fld id="{7F0AB81B-8AA3-4CFC-ABE7-C10F91AD3A33}" type="slidenum">
              <a:rPr lang="en-US" smtClean="0"/>
              <a:pPr/>
              <a:t>3</a:t>
            </a:fld>
            <a:endParaRPr lang="en-US"/>
          </a:p>
        </p:txBody>
      </p:sp>
      <p:sp>
        <p:nvSpPr>
          <p:cNvPr id="10" name="Titre 2">
            <a:extLst>
              <a:ext uri="{FF2B5EF4-FFF2-40B4-BE49-F238E27FC236}">
                <a16:creationId xmlns:a16="http://schemas.microsoft.com/office/drawing/2014/main" id="{2481647B-00DF-3E91-5AEA-F72CC34B0E73}"/>
              </a:ext>
            </a:extLst>
          </p:cNvPr>
          <p:cNvSpPr>
            <a:spLocks noGrp="1"/>
          </p:cNvSpPr>
          <p:nvPr>
            <p:ph type="title"/>
          </p:nvPr>
        </p:nvSpPr>
        <p:spPr>
          <a:xfrm>
            <a:off x="2150409" y="506965"/>
            <a:ext cx="6447330" cy="418731"/>
          </a:xfrm>
        </p:spPr>
        <p:txBody>
          <a:bodyPr/>
          <a:lstStyle/>
          <a:p>
            <a:pPr marL="0" indent="0">
              <a:lnSpc>
                <a:spcPct val="90000"/>
              </a:lnSpc>
              <a:buNone/>
            </a:pPr>
            <a:r>
              <a:rPr lang="fr-FR" sz="2800" b="1" dirty="0">
                <a:solidFill>
                  <a:srgbClr val="002060"/>
                </a:solidFill>
                <a:latin typeface="Calibri" panose="020F0502020204030204" pitchFamily="34" charset="0"/>
                <a:cs typeface="Calibri" panose="020F0502020204030204" pitchFamily="34" charset="0"/>
              </a:rPr>
              <a:t>Outil d’aide à la décision médicale partagée</a:t>
            </a:r>
          </a:p>
        </p:txBody>
      </p:sp>
      <p:sp>
        <p:nvSpPr>
          <p:cNvPr id="11" name="Google Shape;57;p13">
            <a:extLst>
              <a:ext uri="{FF2B5EF4-FFF2-40B4-BE49-F238E27FC236}">
                <a16:creationId xmlns:a16="http://schemas.microsoft.com/office/drawing/2014/main" id="{E49A5275-1FFB-EBD0-8DE5-E588F5885C38}"/>
              </a:ext>
            </a:extLst>
          </p:cNvPr>
          <p:cNvSpPr txBox="1"/>
          <p:nvPr/>
        </p:nvSpPr>
        <p:spPr>
          <a:xfrm>
            <a:off x="1943100" y="1188725"/>
            <a:ext cx="7002900" cy="11082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000"/>
              </a:spcBef>
              <a:spcAft>
                <a:spcPts val="0"/>
              </a:spcAft>
              <a:buClr>
                <a:schemeClr val="dk1"/>
              </a:buClr>
              <a:buSzPts val="1100"/>
              <a:buFont typeface="Arial"/>
              <a:buNone/>
            </a:pPr>
            <a:r>
              <a:rPr lang="en-GB" sz="2000" dirty="0">
                <a:solidFill>
                  <a:schemeClr val="dk1"/>
                </a:solidFill>
                <a:latin typeface="Calibri"/>
                <a:ea typeface="Calibri"/>
                <a:cs typeface="Calibri"/>
                <a:sym typeface="Calibri"/>
              </a:rPr>
              <a:t>• </a:t>
            </a:r>
            <a:r>
              <a:rPr lang="en-GB" sz="2000" dirty="0" err="1">
                <a:solidFill>
                  <a:schemeClr val="dk1"/>
                </a:solidFill>
                <a:latin typeface="Calibri"/>
                <a:ea typeface="Calibri"/>
                <a:cs typeface="Calibri"/>
                <a:sym typeface="Calibri"/>
              </a:rPr>
              <a:t>Outils</a:t>
            </a:r>
            <a:r>
              <a:rPr lang="en-GB" sz="2000" dirty="0">
                <a:solidFill>
                  <a:schemeClr val="dk1"/>
                </a:solidFill>
                <a:latin typeface="Calibri"/>
                <a:ea typeface="Calibri"/>
                <a:cs typeface="Calibri"/>
                <a:sym typeface="Calibri"/>
              </a:rPr>
              <a:t> </a:t>
            </a:r>
            <a:r>
              <a:rPr lang="en-GB" sz="2000" dirty="0" err="1">
                <a:solidFill>
                  <a:schemeClr val="dk1"/>
                </a:solidFill>
                <a:latin typeface="Calibri"/>
                <a:ea typeface="Calibri"/>
                <a:cs typeface="Calibri"/>
                <a:sym typeface="Calibri"/>
              </a:rPr>
              <a:t>fondés</a:t>
            </a:r>
            <a:r>
              <a:rPr lang="en-GB" sz="2000" dirty="0">
                <a:solidFill>
                  <a:schemeClr val="dk1"/>
                </a:solidFill>
                <a:latin typeface="Calibri"/>
                <a:ea typeface="Calibri"/>
                <a:cs typeface="Calibri"/>
                <a:sym typeface="Calibri"/>
              </a:rPr>
              <a:t> sur des </a:t>
            </a:r>
            <a:r>
              <a:rPr lang="en-GB" sz="2000" b="1" dirty="0">
                <a:solidFill>
                  <a:srgbClr val="FF0000"/>
                </a:solidFill>
                <a:latin typeface="Calibri"/>
                <a:ea typeface="Calibri"/>
                <a:cs typeface="Calibri"/>
                <a:sym typeface="Calibri"/>
              </a:rPr>
              <a:t>données </a:t>
            </a:r>
            <a:r>
              <a:rPr lang="en-GB" sz="2000" b="1" dirty="0" err="1">
                <a:solidFill>
                  <a:srgbClr val="FF0000"/>
                </a:solidFill>
                <a:latin typeface="Calibri"/>
                <a:ea typeface="Calibri"/>
                <a:cs typeface="Calibri"/>
                <a:sym typeface="Calibri"/>
              </a:rPr>
              <a:t>probantes</a:t>
            </a:r>
            <a:r>
              <a:rPr lang="en-GB" sz="2000" b="1" dirty="0">
                <a:solidFill>
                  <a:schemeClr val="dk1"/>
                </a:solidFill>
                <a:latin typeface="Calibri"/>
                <a:ea typeface="Calibri"/>
                <a:cs typeface="Calibri"/>
                <a:sym typeface="Calibri"/>
              </a:rPr>
              <a:t> </a:t>
            </a:r>
            <a:r>
              <a:rPr lang="en-GB" sz="2000" dirty="0">
                <a:solidFill>
                  <a:schemeClr val="dk1"/>
                </a:solidFill>
                <a:latin typeface="Calibri"/>
                <a:ea typeface="Calibri"/>
                <a:cs typeface="Calibri"/>
                <a:sym typeface="Calibri"/>
              </a:rPr>
              <a:t>et </a:t>
            </a:r>
            <a:r>
              <a:rPr lang="en-GB" sz="2000" dirty="0" err="1">
                <a:solidFill>
                  <a:schemeClr val="dk1"/>
                </a:solidFill>
                <a:latin typeface="Calibri"/>
                <a:ea typeface="Calibri"/>
                <a:cs typeface="Calibri"/>
                <a:sym typeface="Calibri"/>
              </a:rPr>
              <a:t>conçus</a:t>
            </a:r>
            <a:r>
              <a:rPr lang="en-GB" sz="2000" dirty="0">
                <a:solidFill>
                  <a:schemeClr val="dk1"/>
                </a:solidFill>
                <a:latin typeface="Calibri"/>
                <a:ea typeface="Calibri"/>
                <a:cs typeface="Calibri"/>
                <a:sym typeface="Calibri"/>
              </a:rPr>
              <a:t> pour </a:t>
            </a:r>
            <a:r>
              <a:rPr lang="en-GB" sz="2000" b="1" dirty="0">
                <a:solidFill>
                  <a:srgbClr val="FF0000"/>
                </a:solidFill>
                <a:latin typeface="Calibri"/>
                <a:ea typeface="Calibri"/>
                <a:cs typeface="Calibri"/>
                <a:sym typeface="Calibri"/>
              </a:rPr>
              <a:t>aider les patients</a:t>
            </a:r>
            <a:r>
              <a:rPr lang="en-GB" sz="2000" dirty="0">
                <a:solidFill>
                  <a:schemeClr val="dk1"/>
                </a:solidFill>
                <a:latin typeface="Calibri"/>
                <a:ea typeface="Calibri"/>
                <a:cs typeface="Calibri"/>
                <a:sym typeface="Calibri"/>
              </a:rPr>
              <a:t> à faire des choix </a:t>
            </a:r>
            <a:r>
              <a:rPr lang="en-GB" sz="2000" dirty="0" err="1">
                <a:solidFill>
                  <a:schemeClr val="dk1"/>
                </a:solidFill>
                <a:latin typeface="Calibri"/>
                <a:ea typeface="Calibri"/>
                <a:cs typeface="Calibri"/>
                <a:sym typeface="Calibri"/>
              </a:rPr>
              <a:t>spécifiques</a:t>
            </a:r>
            <a:r>
              <a:rPr lang="en-GB" sz="2000" dirty="0">
                <a:solidFill>
                  <a:schemeClr val="dk1"/>
                </a:solidFill>
                <a:latin typeface="Calibri"/>
                <a:ea typeface="Calibri"/>
                <a:cs typeface="Calibri"/>
                <a:sym typeface="Calibri"/>
              </a:rPr>
              <a:t> et </a:t>
            </a:r>
            <a:r>
              <a:rPr lang="en-GB" sz="2000" dirty="0" err="1">
                <a:solidFill>
                  <a:schemeClr val="dk1"/>
                </a:solidFill>
                <a:latin typeface="Calibri"/>
                <a:ea typeface="Calibri"/>
                <a:cs typeface="Calibri"/>
                <a:sym typeface="Calibri"/>
              </a:rPr>
              <a:t>réfléchis</a:t>
            </a:r>
            <a:r>
              <a:rPr lang="en-GB" sz="2000" dirty="0">
                <a:solidFill>
                  <a:schemeClr val="dk1"/>
                </a:solidFill>
                <a:latin typeface="Calibri"/>
                <a:ea typeface="Calibri"/>
                <a:cs typeface="Calibri"/>
                <a:sym typeface="Calibri"/>
              </a:rPr>
              <a:t> </a:t>
            </a:r>
            <a:r>
              <a:rPr lang="en-GB" sz="2000" dirty="0" err="1">
                <a:solidFill>
                  <a:schemeClr val="dk1"/>
                </a:solidFill>
                <a:latin typeface="Calibri"/>
                <a:ea typeface="Calibri"/>
                <a:cs typeface="Calibri"/>
                <a:sym typeface="Calibri"/>
              </a:rPr>
              <a:t>parmi</a:t>
            </a:r>
            <a:r>
              <a:rPr lang="en-GB" sz="2000" dirty="0">
                <a:solidFill>
                  <a:schemeClr val="dk1"/>
                </a:solidFill>
                <a:latin typeface="Calibri"/>
                <a:ea typeface="Calibri"/>
                <a:cs typeface="Calibri"/>
                <a:sym typeface="Calibri"/>
              </a:rPr>
              <a:t> les options de </a:t>
            </a:r>
            <a:r>
              <a:rPr lang="en-GB" sz="2000" dirty="0" err="1">
                <a:solidFill>
                  <a:schemeClr val="dk1"/>
                </a:solidFill>
                <a:latin typeface="Calibri"/>
                <a:ea typeface="Calibri"/>
                <a:cs typeface="Calibri"/>
                <a:sym typeface="Calibri"/>
              </a:rPr>
              <a:t>soins</a:t>
            </a:r>
            <a:r>
              <a:rPr lang="en-GB" sz="2000" dirty="0">
                <a:solidFill>
                  <a:schemeClr val="dk1"/>
                </a:solidFill>
                <a:latin typeface="Calibri"/>
                <a:ea typeface="Calibri"/>
                <a:cs typeface="Calibri"/>
                <a:sym typeface="Calibri"/>
              </a:rPr>
              <a:t> de santé.</a:t>
            </a:r>
            <a:endParaRPr sz="1100" dirty="0"/>
          </a:p>
        </p:txBody>
      </p:sp>
      <p:pic>
        <p:nvPicPr>
          <p:cNvPr id="12" name="Google Shape;58;p13">
            <a:extLst>
              <a:ext uri="{FF2B5EF4-FFF2-40B4-BE49-F238E27FC236}">
                <a16:creationId xmlns:a16="http://schemas.microsoft.com/office/drawing/2014/main" id="{2AE31525-DB82-F2BA-D30D-6BE0CD506216}"/>
              </a:ext>
            </a:extLst>
          </p:cNvPr>
          <p:cNvPicPr preferRelativeResize="0"/>
          <p:nvPr/>
        </p:nvPicPr>
        <p:blipFill>
          <a:blip r:embed="rId3">
            <a:alphaModFix/>
          </a:blip>
          <a:stretch>
            <a:fillRect/>
          </a:stretch>
        </p:blipFill>
        <p:spPr>
          <a:xfrm>
            <a:off x="3932274" y="2456012"/>
            <a:ext cx="2574150" cy="1348750"/>
          </a:xfrm>
          <a:prstGeom prst="rect">
            <a:avLst/>
          </a:prstGeom>
          <a:noFill/>
          <a:ln>
            <a:noFill/>
          </a:ln>
        </p:spPr>
      </p:pic>
      <p:sp>
        <p:nvSpPr>
          <p:cNvPr id="13" name="Google Shape;59;p13">
            <a:extLst>
              <a:ext uri="{FF2B5EF4-FFF2-40B4-BE49-F238E27FC236}">
                <a16:creationId xmlns:a16="http://schemas.microsoft.com/office/drawing/2014/main" id="{CF94181E-DD4F-92EE-302A-031316B6558D}"/>
              </a:ext>
            </a:extLst>
          </p:cNvPr>
          <p:cNvSpPr txBox="1"/>
          <p:nvPr/>
        </p:nvSpPr>
        <p:spPr>
          <a:xfrm>
            <a:off x="1973575" y="4053850"/>
            <a:ext cx="6873300" cy="8313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000"/>
              </a:spcBef>
              <a:spcAft>
                <a:spcPts val="0"/>
              </a:spcAft>
              <a:buNone/>
            </a:pPr>
            <a:r>
              <a:rPr lang="en-GB" sz="2100" dirty="0">
                <a:solidFill>
                  <a:schemeClr val="dk1"/>
                </a:solidFill>
                <a:latin typeface="Calibri"/>
                <a:ea typeface="Calibri"/>
                <a:cs typeface="Calibri"/>
                <a:sym typeface="Calibri"/>
              </a:rPr>
              <a:t>• Les aides à la </a:t>
            </a:r>
            <a:r>
              <a:rPr lang="en-GB" sz="2100" dirty="0" err="1">
                <a:solidFill>
                  <a:schemeClr val="dk1"/>
                </a:solidFill>
                <a:latin typeface="Calibri"/>
                <a:ea typeface="Calibri"/>
                <a:cs typeface="Calibri"/>
                <a:sym typeface="Calibri"/>
              </a:rPr>
              <a:t>décision</a:t>
            </a:r>
            <a:r>
              <a:rPr lang="en-GB" sz="2100" dirty="0">
                <a:solidFill>
                  <a:schemeClr val="dk1"/>
                </a:solidFill>
                <a:latin typeface="Calibri"/>
                <a:ea typeface="Calibri"/>
                <a:cs typeface="Calibri"/>
                <a:sym typeface="Calibri"/>
              </a:rPr>
              <a:t> pour les patients </a:t>
            </a:r>
            <a:r>
              <a:rPr lang="en-GB" sz="2100" dirty="0" err="1">
                <a:solidFill>
                  <a:schemeClr val="dk1"/>
                </a:solidFill>
                <a:latin typeface="Calibri"/>
                <a:ea typeface="Calibri"/>
                <a:cs typeface="Calibri"/>
                <a:sym typeface="Calibri"/>
              </a:rPr>
              <a:t>complètent</a:t>
            </a:r>
            <a:r>
              <a:rPr lang="en-GB" sz="2100" dirty="0">
                <a:solidFill>
                  <a:schemeClr val="dk1"/>
                </a:solidFill>
                <a:latin typeface="Calibri"/>
                <a:ea typeface="Calibri"/>
                <a:cs typeface="Calibri"/>
                <a:sym typeface="Calibri"/>
              </a:rPr>
              <a:t> (et non </a:t>
            </a:r>
            <a:r>
              <a:rPr lang="en-GB" sz="2100" dirty="0" err="1">
                <a:solidFill>
                  <a:schemeClr val="dk1"/>
                </a:solidFill>
                <a:latin typeface="Calibri"/>
                <a:ea typeface="Calibri"/>
                <a:cs typeface="Calibri"/>
                <a:sym typeface="Calibri"/>
              </a:rPr>
              <a:t>remplacent</a:t>
            </a:r>
            <a:r>
              <a:rPr lang="en-GB" sz="2100" dirty="0">
                <a:solidFill>
                  <a:schemeClr val="dk1"/>
                </a:solidFill>
                <a:latin typeface="Calibri"/>
                <a:ea typeface="Calibri"/>
                <a:cs typeface="Calibri"/>
                <a:sym typeface="Calibri"/>
              </a:rPr>
              <a:t>) les conseils des </a:t>
            </a:r>
            <a:r>
              <a:rPr lang="en-GB" sz="2100" dirty="0" err="1">
                <a:solidFill>
                  <a:schemeClr val="dk1"/>
                </a:solidFill>
                <a:latin typeface="Calibri"/>
                <a:ea typeface="Calibri"/>
                <a:cs typeface="Calibri"/>
                <a:sym typeface="Calibri"/>
              </a:rPr>
              <a:t>cliniciens</a:t>
            </a:r>
            <a:r>
              <a:rPr lang="en-GB" sz="2100" dirty="0">
                <a:solidFill>
                  <a:schemeClr val="dk1"/>
                </a:solidFill>
                <a:latin typeface="Calibri"/>
                <a:ea typeface="Calibri"/>
                <a:cs typeface="Calibri"/>
                <a:sym typeface="Calibri"/>
              </a:rPr>
              <a:t> sur les options.</a:t>
            </a:r>
            <a:endParaRPr sz="1200" dirty="0"/>
          </a:p>
        </p:txBody>
      </p:sp>
    </p:spTree>
    <p:extLst>
      <p:ext uri="{BB962C8B-B14F-4D97-AF65-F5344CB8AC3E}">
        <p14:creationId xmlns:p14="http://schemas.microsoft.com/office/powerpoint/2010/main" val="273736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66;p14">
            <a:extLst>
              <a:ext uri="{FF2B5EF4-FFF2-40B4-BE49-F238E27FC236}">
                <a16:creationId xmlns:a16="http://schemas.microsoft.com/office/drawing/2014/main" id="{1ED7E25C-C8C9-4129-9A18-02F171763945}"/>
              </a:ext>
            </a:extLst>
          </p:cNvPr>
          <p:cNvSpPr/>
          <p:nvPr/>
        </p:nvSpPr>
        <p:spPr>
          <a:xfrm>
            <a:off x="0" y="489616"/>
            <a:ext cx="1724025" cy="769800"/>
          </a:xfrm>
          <a:prstGeom prst="rect">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FR" sz="2200" b="1" dirty="0"/>
              <a:t>MG</a:t>
            </a:r>
          </a:p>
        </p:txBody>
      </p:sp>
      <p:sp>
        <p:nvSpPr>
          <p:cNvPr id="8" name="Google Shape;67;p14">
            <a:extLst>
              <a:ext uri="{FF2B5EF4-FFF2-40B4-BE49-F238E27FC236}">
                <a16:creationId xmlns:a16="http://schemas.microsoft.com/office/drawing/2014/main" id="{516607CE-044D-447D-9476-96B71A4DFBAB}"/>
              </a:ext>
            </a:extLst>
          </p:cNvPr>
          <p:cNvSpPr txBox="1"/>
          <p:nvPr/>
        </p:nvSpPr>
        <p:spPr>
          <a:xfrm>
            <a:off x="209300" y="-89184"/>
            <a:ext cx="11535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4500" b="1" dirty="0">
                <a:latin typeface="Calibri"/>
                <a:ea typeface="Calibri"/>
                <a:cs typeface="Calibri"/>
                <a:sym typeface="Calibri"/>
              </a:rPr>
              <a:t>M3</a:t>
            </a:r>
            <a:endParaRPr sz="4500" b="1" dirty="0">
              <a:latin typeface="Calibri"/>
              <a:ea typeface="Calibri"/>
              <a:cs typeface="Calibri"/>
              <a:sym typeface="Calibri"/>
            </a:endParaRPr>
          </a:p>
        </p:txBody>
      </p:sp>
      <p:sp>
        <p:nvSpPr>
          <p:cNvPr id="2" name="Espace réservé du numéro de diapositive 1">
            <a:extLst>
              <a:ext uri="{FF2B5EF4-FFF2-40B4-BE49-F238E27FC236}">
                <a16:creationId xmlns:a16="http://schemas.microsoft.com/office/drawing/2014/main" id="{E7BD59A8-8EF3-43A9-AB65-FE7A63041CE9}"/>
              </a:ext>
            </a:extLst>
          </p:cNvPr>
          <p:cNvSpPr>
            <a:spLocks noGrp="1"/>
          </p:cNvSpPr>
          <p:nvPr>
            <p:ph type="sldNum" sz="quarter" idx="4"/>
          </p:nvPr>
        </p:nvSpPr>
        <p:spPr/>
        <p:txBody>
          <a:bodyPr/>
          <a:lstStyle/>
          <a:p>
            <a:fld id="{7F0AB81B-8AA3-4CFC-ABE7-C10F91AD3A33}" type="slidenum">
              <a:rPr lang="en-US" smtClean="0"/>
              <a:pPr/>
              <a:t>4</a:t>
            </a:fld>
            <a:endParaRPr lang="en-US"/>
          </a:p>
        </p:txBody>
      </p:sp>
      <p:pic>
        <p:nvPicPr>
          <p:cNvPr id="9" name="Image 8" descr="Une image contenant texte, logiciel, Page web, Site web&#10;&#10;Description générée automatiquement">
            <a:extLst>
              <a:ext uri="{FF2B5EF4-FFF2-40B4-BE49-F238E27FC236}">
                <a16:creationId xmlns:a16="http://schemas.microsoft.com/office/drawing/2014/main" id="{FDF30F49-47F9-5B01-F64F-00844AAE4616}"/>
              </a:ext>
            </a:extLst>
          </p:cNvPr>
          <p:cNvPicPr>
            <a:picLocks noChangeAspect="1"/>
          </p:cNvPicPr>
          <p:nvPr/>
        </p:nvPicPr>
        <p:blipFill>
          <a:blip r:embed="rId3"/>
          <a:srcRect l="12633" t="21158" r="13846" b="8132"/>
          <a:stretch/>
        </p:blipFill>
        <p:spPr>
          <a:xfrm>
            <a:off x="2258150" y="1264129"/>
            <a:ext cx="5714275" cy="3372406"/>
          </a:xfrm>
          <a:prstGeom prst="rect">
            <a:avLst/>
          </a:prstGeom>
        </p:spPr>
      </p:pic>
      <p:sp>
        <p:nvSpPr>
          <p:cNvPr id="12" name="Titre 2">
            <a:extLst>
              <a:ext uri="{FF2B5EF4-FFF2-40B4-BE49-F238E27FC236}">
                <a16:creationId xmlns:a16="http://schemas.microsoft.com/office/drawing/2014/main" id="{DEF5BE75-E7C7-A0A7-E036-C5CCE0A61AD8}"/>
              </a:ext>
            </a:extLst>
          </p:cNvPr>
          <p:cNvSpPr>
            <a:spLocks noGrp="1"/>
          </p:cNvSpPr>
          <p:nvPr>
            <p:ph type="title"/>
          </p:nvPr>
        </p:nvSpPr>
        <p:spPr>
          <a:xfrm>
            <a:off x="2150409" y="506965"/>
            <a:ext cx="6447330" cy="418731"/>
          </a:xfrm>
        </p:spPr>
        <p:txBody>
          <a:bodyPr/>
          <a:lstStyle/>
          <a:p>
            <a:pPr marL="0" indent="0">
              <a:lnSpc>
                <a:spcPct val="90000"/>
              </a:lnSpc>
              <a:buNone/>
            </a:pPr>
            <a:r>
              <a:rPr lang="fr-FR" sz="2800" b="1" dirty="0">
                <a:solidFill>
                  <a:srgbClr val="002060"/>
                </a:solidFill>
                <a:latin typeface="Calibri" panose="020F0502020204030204" pitchFamily="34" charset="0"/>
                <a:cs typeface="Calibri" panose="020F0502020204030204" pitchFamily="34" charset="0"/>
              </a:rPr>
              <a:t>Outil d’aide à la décision médicale partagée</a:t>
            </a:r>
          </a:p>
        </p:txBody>
      </p:sp>
    </p:spTree>
    <p:extLst>
      <p:ext uri="{BB962C8B-B14F-4D97-AF65-F5344CB8AC3E}">
        <p14:creationId xmlns:p14="http://schemas.microsoft.com/office/powerpoint/2010/main" val="4958701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74339-2BA0-AE31-1969-AD130A8F8B98}"/>
            </a:ext>
          </a:extLst>
        </p:cNvPr>
        <p:cNvGrpSpPr/>
        <p:nvPr/>
      </p:nvGrpSpPr>
      <p:grpSpPr>
        <a:xfrm>
          <a:off x="0" y="0"/>
          <a:ext cx="0" cy="0"/>
          <a:chOff x="0" y="0"/>
          <a:chExt cx="0" cy="0"/>
        </a:xfrm>
      </p:grpSpPr>
      <p:sp>
        <p:nvSpPr>
          <p:cNvPr id="7" name="Google Shape;66;p14">
            <a:extLst>
              <a:ext uri="{FF2B5EF4-FFF2-40B4-BE49-F238E27FC236}">
                <a16:creationId xmlns:a16="http://schemas.microsoft.com/office/drawing/2014/main" id="{E30D250A-1C38-1E4E-C74B-3FE7F769AE5C}"/>
              </a:ext>
            </a:extLst>
          </p:cNvPr>
          <p:cNvSpPr/>
          <p:nvPr/>
        </p:nvSpPr>
        <p:spPr>
          <a:xfrm>
            <a:off x="0" y="489616"/>
            <a:ext cx="1724025" cy="769800"/>
          </a:xfrm>
          <a:prstGeom prst="rect">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FR" sz="2200" b="1" dirty="0"/>
              <a:t>MG</a:t>
            </a:r>
          </a:p>
        </p:txBody>
      </p:sp>
      <p:sp>
        <p:nvSpPr>
          <p:cNvPr id="8" name="Google Shape;67;p14">
            <a:extLst>
              <a:ext uri="{FF2B5EF4-FFF2-40B4-BE49-F238E27FC236}">
                <a16:creationId xmlns:a16="http://schemas.microsoft.com/office/drawing/2014/main" id="{F9CE96CE-9C8A-6BB0-04A1-83AE48537E3C}"/>
              </a:ext>
            </a:extLst>
          </p:cNvPr>
          <p:cNvSpPr txBox="1"/>
          <p:nvPr/>
        </p:nvSpPr>
        <p:spPr>
          <a:xfrm>
            <a:off x="209300" y="-89184"/>
            <a:ext cx="11535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4500" b="1" dirty="0">
                <a:latin typeface="Calibri"/>
                <a:ea typeface="Calibri"/>
                <a:cs typeface="Calibri"/>
                <a:sym typeface="Calibri"/>
              </a:rPr>
              <a:t>M3</a:t>
            </a:r>
            <a:endParaRPr sz="4500" b="1" dirty="0">
              <a:latin typeface="Calibri"/>
              <a:ea typeface="Calibri"/>
              <a:cs typeface="Calibri"/>
              <a:sym typeface="Calibri"/>
            </a:endParaRPr>
          </a:p>
        </p:txBody>
      </p:sp>
      <p:sp>
        <p:nvSpPr>
          <p:cNvPr id="2" name="Espace réservé du numéro de diapositive 1">
            <a:extLst>
              <a:ext uri="{FF2B5EF4-FFF2-40B4-BE49-F238E27FC236}">
                <a16:creationId xmlns:a16="http://schemas.microsoft.com/office/drawing/2014/main" id="{30EA1E83-3D08-6797-0966-E9C4D18E1035}"/>
              </a:ext>
            </a:extLst>
          </p:cNvPr>
          <p:cNvSpPr>
            <a:spLocks noGrp="1"/>
          </p:cNvSpPr>
          <p:nvPr>
            <p:ph type="sldNum" sz="quarter" idx="4"/>
          </p:nvPr>
        </p:nvSpPr>
        <p:spPr/>
        <p:txBody>
          <a:bodyPr/>
          <a:lstStyle/>
          <a:p>
            <a:fld id="{7F0AB81B-8AA3-4CFC-ABE7-C10F91AD3A33}" type="slidenum">
              <a:rPr lang="en-US" smtClean="0"/>
              <a:pPr/>
              <a:t>5</a:t>
            </a:fld>
            <a:endParaRPr lang="en-US"/>
          </a:p>
        </p:txBody>
      </p:sp>
      <p:sp>
        <p:nvSpPr>
          <p:cNvPr id="12" name="Titre 2">
            <a:extLst>
              <a:ext uri="{FF2B5EF4-FFF2-40B4-BE49-F238E27FC236}">
                <a16:creationId xmlns:a16="http://schemas.microsoft.com/office/drawing/2014/main" id="{0AA03F0D-813B-01BC-3DA1-583D81669C9A}"/>
              </a:ext>
            </a:extLst>
          </p:cNvPr>
          <p:cNvSpPr>
            <a:spLocks noGrp="1"/>
          </p:cNvSpPr>
          <p:nvPr>
            <p:ph type="title"/>
          </p:nvPr>
        </p:nvSpPr>
        <p:spPr>
          <a:xfrm>
            <a:off x="2150409" y="506965"/>
            <a:ext cx="6447330" cy="418731"/>
          </a:xfrm>
        </p:spPr>
        <p:txBody>
          <a:bodyPr/>
          <a:lstStyle/>
          <a:p>
            <a:pPr marL="0" indent="0">
              <a:lnSpc>
                <a:spcPct val="90000"/>
              </a:lnSpc>
              <a:buNone/>
            </a:pPr>
            <a:r>
              <a:rPr lang="fr-FR" sz="2800" b="1" dirty="0">
                <a:solidFill>
                  <a:srgbClr val="002060"/>
                </a:solidFill>
                <a:latin typeface="Calibri" panose="020F0502020204030204" pitchFamily="34" charset="0"/>
                <a:cs typeface="Calibri" panose="020F0502020204030204" pitchFamily="34" charset="0"/>
              </a:rPr>
              <a:t>Outil d’aide à la décision médicale partagée</a:t>
            </a:r>
          </a:p>
        </p:txBody>
      </p:sp>
      <p:pic>
        <p:nvPicPr>
          <p:cNvPr id="4" name="Image 3" descr="Une image contenant texte, logiciel, Page web, Icône d’ordinateur&#10;&#10;Description générée automatiquement">
            <a:extLst>
              <a:ext uri="{FF2B5EF4-FFF2-40B4-BE49-F238E27FC236}">
                <a16:creationId xmlns:a16="http://schemas.microsoft.com/office/drawing/2014/main" id="{83EB65ED-3D7F-6844-7AAC-E0B1AFF1BA18}"/>
              </a:ext>
            </a:extLst>
          </p:cNvPr>
          <p:cNvPicPr>
            <a:picLocks noChangeAspect="1"/>
          </p:cNvPicPr>
          <p:nvPr/>
        </p:nvPicPr>
        <p:blipFill>
          <a:blip r:embed="rId3"/>
          <a:srcRect l="13358" t="24565" r="13358" b="18517"/>
          <a:stretch/>
        </p:blipFill>
        <p:spPr>
          <a:xfrm>
            <a:off x="1200150" y="1495803"/>
            <a:ext cx="7077511" cy="3373060"/>
          </a:xfrm>
          <a:prstGeom prst="rect">
            <a:avLst/>
          </a:prstGeom>
        </p:spPr>
      </p:pic>
    </p:spTree>
    <p:extLst>
      <p:ext uri="{BB962C8B-B14F-4D97-AF65-F5344CB8AC3E}">
        <p14:creationId xmlns:p14="http://schemas.microsoft.com/office/powerpoint/2010/main" val="4834286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63ECC7-EBC0-4958-6687-37435AE10B99}"/>
            </a:ext>
          </a:extLst>
        </p:cNvPr>
        <p:cNvGrpSpPr/>
        <p:nvPr/>
      </p:nvGrpSpPr>
      <p:grpSpPr>
        <a:xfrm>
          <a:off x="0" y="0"/>
          <a:ext cx="0" cy="0"/>
          <a:chOff x="0" y="0"/>
          <a:chExt cx="0" cy="0"/>
        </a:xfrm>
      </p:grpSpPr>
      <p:sp>
        <p:nvSpPr>
          <p:cNvPr id="7" name="Google Shape;66;p14">
            <a:extLst>
              <a:ext uri="{FF2B5EF4-FFF2-40B4-BE49-F238E27FC236}">
                <a16:creationId xmlns:a16="http://schemas.microsoft.com/office/drawing/2014/main" id="{7AD38936-B83D-D515-6430-AD274540AB7A}"/>
              </a:ext>
            </a:extLst>
          </p:cNvPr>
          <p:cNvSpPr/>
          <p:nvPr/>
        </p:nvSpPr>
        <p:spPr>
          <a:xfrm>
            <a:off x="0" y="489616"/>
            <a:ext cx="1724025" cy="769800"/>
          </a:xfrm>
          <a:prstGeom prst="rect">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FR" sz="2200" b="1" dirty="0"/>
              <a:t>MG</a:t>
            </a:r>
          </a:p>
        </p:txBody>
      </p:sp>
      <p:sp>
        <p:nvSpPr>
          <p:cNvPr id="8" name="Google Shape;67;p14">
            <a:extLst>
              <a:ext uri="{FF2B5EF4-FFF2-40B4-BE49-F238E27FC236}">
                <a16:creationId xmlns:a16="http://schemas.microsoft.com/office/drawing/2014/main" id="{E85E5100-8690-7759-7637-D3D13F915C76}"/>
              </a:ext>
            </a:extLst>
          </p:cNvPr>
          <p:cNvSpPr txBox="1"/>
          <p:nvPr/>
        </p:nvSpPr>
        <p:spPr>
          <a:xfrm>
            <a:off x="209300" y="-89184"/>
            <a:ext cx="11535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4500" b="1" dirty="0">
                <a:latin typeface="Calibri"/>
                <a:ea typeface="Calibri"/>
                <a:cs typeface="Calibri"/>
                <a:sym typeface="Calibri"/>
              </a:rPr>
              <a:t>M3</a:t>
            </a:r>
            <a:endParaRPr sz="4500" b="1" dirty="0">
              <a:latin typeface="Calibri"/>
              <a:ea typeface="Calibri"/>
              <a:cs typeface="Calibri"/>
              <a:sym typeface="Calibri"/>
            </a:endParaRPr>
          </a:p>
        </p:txBody>
      </p:sp>
      <p:sp>
        <p:nvSpPr>
          <p:cNvPr id="2" name="Espace réservé du numéro de diapositive 1">
            <a:extLst>
              <a:ext uri="{FF2B5EF4-FFF2-40B4-BE49-F238E27FC236}">
                <a16:creationId xmlns:a16="http://schemas.microsoft.com/office/drawing/2014/main" id="{A9840850-7128-E468-A381-534644B4DF0E}"/>
              </a:ext>
            </a:extLst>
          </p:cNvPr>
          <p:cNvSpPr>
            <a:spLocks noGrp="1"/>
          </p:cNvSpPr>
          <p:nvPr>
            <p:ph type="sldNum" sz="quarter" idx="4"/>
          </p:nvPr>
        </p:nvSpPr>
        <p:spPr/>
        <p:txBody>
          <a:bodyPr/>
          <a:lstStyle/>
          <a:p>
            <a:fld id="{7F0AB81B-8AA3-4CFC-ABE7-C10F91AD3A33}" type="slidenum">
              <a:rPr lang="en-US" smtClean="0"/>
              <a:pPr/>
              <a:t>6</a:t>
            </a:fld>
            <a:endParaRPr lang="en-US"/>
          </a:p>
        </p:txBody>
      </p:sp>
      <p:sp>
        <p:nvSpPr>
          <p:cNvPr id="12" name="Titre 2">
            <a:extLst>
              <a:ext uri="{FF2B5EF4-FFF2-40B4-BE49-F238E27FC236}">
                <a16:creationId xmlns:a16="http://schemas.microsoft.com/office/drawing/2014/main" id="{FA355262-714D-626B-B63E-BB3AED7ACFAB}"/>
              </a:ext>
            </a:extLst>
          </p:cNvPr>
          <p:cNvSpPr>
            <a:spLocks noGrp="1"/>
          </p:cNvSpPr>
          <p:nvPr>
            <p:ph type="title"/>
          </p:nvPr>
        </p:nvSpPr>
        <p:spPr>
          <a:xfrm>
            <a:off x="2150409" y="506965"/>
            <a:ext cx="6447330" cy="418731"/>
          </a:xfrm>
        </p:spPr>
        <p:txBody>
          <a:bodyPr/>
          <a:lstStyle/>
          <a:p>
            <a:pPr marL="0" indent="0">
              <a:lnSpc>
                <a:spcPct val="90000"/>
              </a:lnSpc>
              <a:buNone/>
            </a:pPr>
            <a:r>
              <a:rPr lang="fr-FR" sz="2800" b="1" dirty="0">
                <a:solidFill>
                  <a:srgbClr val="002060"/>
                </a:solidFill>
                <a:latin typeface="Calibri" panose="020F0502020204030204" pitchFamily="34" charset="0"/>
                <a:cs typeface="Calibri" panose="020F0502020204030204" pitchFamily="34" charset="0"/>
              </a:rPr>
              <a:t>Outil d’aide à la décision médicale partagée</a:t>
            </a:r>
          </a:p>
        </p:txBody>
      </p:sp>
      <p:pic>
        <p:nvPicPr>
          <p:cNvPr id="4" name="Image 3" descr="Une image contenant texte, capture d’écran, logiciel, ordinateur&#10;&#10;Description générée automatiquement">
            <a:extLst>
              <a:ext uri="{FF2B5EF4-FFF2-40B4-BE49-F238E27FC236}">
                <a16:creationId xmlns:a16="http://schemas.microsoft.com/office/drawing/2014/main" id="{2109DD2A-8DDF-0782-BAC0-DD62852BF2B1}"/>
              </a:ext>
            </a:extLst>
          </p:cNvPr>
          <p:cNvPicPr>
            <a:picLocks noChangeAspect="1"/>
          </p:cNvPicPr>
          <p:nvPr/>
        </p:nvPicPr>
        <p:blipFill>
          <a:blip r:embed="rId3"/>
          <a:srcRect l="23776" t="28659" r="19729" b="16719"/>
          <a:stretch/>
        </p:blipFill>
        <p:spPr>
          <a:xfrm>
            <a:off x="2150409" y="1343026"/>
            <a:ext cx="5686077" cy="3373438"/>
          </a:xfrm>
          <a:prstGeom prst="rect">
            <a:avLst/>
          </a:prstGeom>
        </p:spPr>
      </p:pic>
    </p:spTree>
    <p:extLst>
      <p:ext uri="{BB962C8B-B14F-4D97-AF65-F5344CB8AC3E}">
        <p14:creationId xmlns:p14="http://schemas.microsoft.com/office/powerpoint/2010/main" val="41789101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701CCD-22CE-5663-D0BA-216A1564BA51}"/>
            </a:ext>
          </a:extLst>
        </p:cNvPr>
        <p:cNvGrpSpPr/>
        <p:nvPr/>
      </p:nvGrpSpPr>
      <p:grpSpPr>
        <a:xfrm>
          <a:off x="0" y="0"/>
          <a:ext cx="0" cy="0"/>
          <a:chOff x="0" y="0"/>
          <a:chExt cx="0" cy="0"/>
        </a:xfrm>
      </p:grpSpPr>
      <p:sp>
        <p:nvSpPr>
          <p:cNvPr id="7" name="Google Shape;66;p14">
            <a:extLst>
              <a:ext uri="{FF2B5EF4-FFF2-40B4-BE49-F238E27FC236}">
                <a16:creationId xmlns:a16="http://schemas.microsoft.com/office/drawing/2014/main" id="{9D368A38-996F-56B5-45F5-9C07EFC93942}"/>
              </a:ext>
            </a:extLst>
          </p:cNvPr>
          <p:cNvSpPr/>
          <p:nvPr/>
        </p:nvSpPr>
        <p:spPr>
          <a:xfrm>
            <a:off x="0" y="489616"/>
            <a:ext cx="1724025" cy="769800"/>
          </a:xfrm>
          <a:prstGeom prst="rect">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FR" sz="2200" b="1" dirty="0"/>
              <a:t>MG</a:t>
            </a:r>
          </a:p>
        </p:txBody>
      </p:sp>
      <p:sp>
        <p:nvSpPr>
          <p:cNvPr id="8" name="Google Shape;67;p14">
            <a:extLst>
              <a:ext uri="{FF2B5EF4-FFF2-40B4-BE49-F238E27FC236}">
                <a16:creationId xmlns:a16="http://schemas.microsoft.com/office/drawing/2014/main" id="{3E8A0591-8917-77BB-4DB5-742E37175FDC}"/>
              </a:ext>
            </a:extLst>
          </p:cNvPr>
          <p:cNvSpPr txBox="1"/>
          <p:nvPr/>
        </p:nvSpPr>
        <p:spPr>
          <a:xfrm>
            <a:off x="209300" y="-89184"/>
            <a:ext cx="11535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4500" b="1" dirty="0">
                <a:latin typeface="Calibri"/>
                <a:ea typeface="Calibri"/>
                <a:cs typeface="Calibri"/>
                <a:sym typeface="Calibri"/>
              </a:rPr>
              <a:t>M3</a:t>
            </a:r>
            <a:endParaRPr sz="4500" b="1" dirty="0">
              <a:latin typeface="Calibri"/>
              <a:ea typeface="Calibri"/>
              <a:cs typeface="Calibri"/>
              <a:sym typeface="Calibri"/>
            </a:endParaRPr>
          </a:p>
        </p:txBody>
      </p:sp>
      <p:sp>
        <p:nvSpPr>
          <p:cNvPr id="2" name="Espace réservé du numéro de diapositive 1">
            <a:extLst>
              <a:ext uri="{FF2B5EF4-FFF2-40B4-BE49-F238E27FC236}">
                <a16:creationId xmlns:a16="http://schemas.microsoft.com/office/drawing/2014/main" id="{E7E779EC-F575-6C30-76BE-FF3B6B7997A4}"/>
              </a:ext>
            </a:extLst>
          </p:cNvPr>
          <p:cNvSpPr>
            <a:spLocks noGrp="1"/>
          </p:cNvSpPr>
          <p:nvPr>
            <p:ph type="sldNum" sz="quarter" idx="4"/>
          </p:nvPr>
        </p:nvSpPr>
        <p:spPr/>
        <p:txBody>
          <a:bodyPr/>
          <a:lstStyle/>
          <a:p>
            <a:fld id="{7F0AB81B-8AA3-4CFC-ABE7-C10F91AD3A33}" type="slidenum">
              <a:rPr lang="en-US" smtClean="0"/>
              <a:pPr/>
              <a:t>7</a:t>
            </a:fld>
            <a:endParaRPr lang="en-US"/>
          </a:p>
        </p:txBody>
      </p:sp>
      <p:sp>
        <p:nvSpPr>
          <p:cNvPr id="12" name="Titre 2">
            <a:extLst>
              <a:ext uri="{FF2B5EF4-FFF2-40B4-BE49-F238E27FC236}">
                <a16:creationId xmlns:a16="http://schemas.microsoft.com/office/drawing/2014/main" id="{CDF362AC-D965-C973-C672-131306C93EE0}"/>
              </a:ext>
            </a:extLst>
          </p:cNvPr>
          <p:cNvSpPr>
            <a:spLocks noGrp="1"/>
          </p:cNvSpPr>
          <p:nvPr>
            <p:ph type="title"/>
          </p:nvPr>
        </p:nvSpPr>
        <p:spPr>
          <a:xfrm>
            <a:off x="2150409" y="506965"/>
            <a:ext cx="6447330" cy="418731"/>
          </a:xfrm>
        </p:spPr>
        <p:txBody>
          <a:bodyPr/>
          <a:lstStyle/>
          <a:p>
            <a:pPr marL="0" indent="0">
              <a:lnSpc>
                <a:spcPct val="90000"/>
              </a:lnSpc>
              <a:buNone/>
            </a:pPr>
            <a:r>
              <a:rPr lang="fr-FR" sz="2800" b="1" dirty="0">
                <a:solidFill>
                  <a:srgbClr val="002060"/>
                </a:solidFill>
                <a:latin typeface="Calibri" panose="020F0502020204030204" pitchFamily="34" charset="0"/>
                <a:cs typeface="Calibri" panose="020F0502020204030204" pitchFamily="34" charset="0"/>
              </a:rPr>
              <a:t>Outil d’aide à la décision médicale partagée</a:t>
            </a:r>
          </a:p>
        </p:txBody>
      </p:sp>
      <p:pic>
        <p:nvPicPr>
          <p:cNvPr id="5" name="Image 4" descr="Une image contenant texte, logiciel, Page web, Site web&#10;&#10;Description générée automatiquement">
            <a:extLst>
              <a:ext uri="{FF2B5EF4-FFF2-40B4-BE49-F238E27FC236}">
                <a16:creationId xmlns:a16="http://schemas.microsoft.com/office/drawing/2014/main" id="{4C0BFB64-4FE7-2D80-64B2-74E6C315F26D}"/>
              </a:ext>
            </a:extLst>
          </p:cNvPr>
          <p:cNvPicPr>
            <a:picLocks noChangeAspect="1"/>
          </p:cNvPicPr>
          <p:nvPr/>
        </p:nvPicPr>
        <p:blipFill>
          <a:blip r:embed="rId3"/>
          <a:srcRect l="22788" t="25918" r="18388" b="13413"/>
          <a:stretch/>
        </p:blipFill>
        <p:spPr>
          <a:xfrm>
            <a:off x="0" y="1259416"/>
            <a:ext cx="4674667" cy="2958434"/>
          </a:xfrm>
          <a:prstGeom prst="rect">
            <a:avLst/>
          </a:prstGeom>
        </p:spPr>
      </p:pic>
      <p:pic>
        <p:nvPicPr>
          <p:cNvPr id="9" name="Image 8" descr="Une image contenant texte, logiciel, Icône d’ordinateur, Page web&#10;&#10;Description générée automatiquement">
            <a:extLst>
              <a:ext uri="{FF2B5EF4-FFF2-40B4-BE49-F238E27FC236}">
                <a16:creationId xmlns:a16="http://schemas.microsoft.com/office/drawing/2014/main" id="{B541A437-35DB-EFF4-EF0B-03675A814BC0}"/>
              </a:ext>
            </a:extLst>
          </p:cNvPr>
          <p:cNvPicPr>
            <a:picLocks noChangeAspect="1"/>
          </p:cNvPicPr>
          <p:nvPr/>
        </p:nvPicPr>
        <p:blipFill>
          <a:blip r:embed="rId4"/>
          <a:srcRect l="19608" t="22967" r="14950" b="8131"/>
          <a:stretch/>
        </p:blipFill>
        <p:spPr>
          <a:xfrm>
            <a:off x="4281216" y="1910429"/>
            <a:ext cx="4579141" cy="2958434"/>
          </a:xfrm>
          <a:prstGeom prst="rect">
            <a:avLst/>
          </a:prstGeom>
        </p:spPr>
      </p:pic>
    </p:spTree>
    <p:extLst>
      <p:ext uri="{BB962C8B-B14F-4D97-AF65-F5344CB8AC3E}">
        <p14:creationId xmlns:p14="http://schemas.microsoft.com/office/powerpoint/2010/main" val="6681172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8E8366-3B5E-374D-2D8E-D0FB1BB2C7C5}"/>
            </a:ext>
          </a:extLst>
        </p:cNvPr>
        <p:cNvGrpSpPr/>
        <p:nvPr/>
      </p:nvGrpSpPr>
      <p:grpSpPr>
        <a:xfrm>
          <a:off x="0" y="0"/>
          <a:ext cx="0" cy="0"/>
          <a:chOff x="0" y="0"/>
          <a:chExt cx="0" cy="0"/>
        </a:xfrm>
      </p:grpSpPr>
      <p:sp>
        <p:nvSpPr>
          <p:cNvPr id="7" name="Google Shape;66;p14">
            <a:extLst>
              <a:ext uri="{FF2B5EF4-FFF2-40B4-BE49-F238E27FC236}">
                <a16:creationId xmlns:a16="http://schemas.microsoft.com/office/drawing/2014/main" id="{A83F9CCC-07AA-7969-9834-AF6F1791CFE1}"/>
              </a:ext>
            </a:extLst>
          </p:cNvPr>
          <p:cNvSpPr/>
          <p:nvPr/>
        </p:nvSpPr>
        <p:spPr>
          <a:xfrm>
            <a:off x="0" y="489616"/>
            <a:ext cx="1724025" cy="769800"/>
          </a:xfrm>
          <a:prstGeom prst="rect">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FR" sz="2200" b="1" dirty="0"/>
              <a:t>MG</a:t>
            </a:r>
          </a:p>
        </p:txBody>
      </p:sp>
      <p:sp>
        <p:nvSpPr>
          <p:cNvPr id="8" name="Google Shape;67;p14">
            <a:extLst>
              <a:ext uri="{FF2B5EF4-FFF2-40B4-BE49-F238E27FC236}">
                <a16:creationId xmlns:a16="http://schemas.microsoft.com/office/drawing/2014/main" id="{B7A13025-F246-4313-7615-B6BB3776CF3D}"/>
              </a:ext>
            </a:extLst>
          </p:cNvPr>
          <p:cNvSpPr txBox="1"/>
          <p:nvPr/>
        </p:nvSpPr>
        <p:spPr>
          <a:xfrm>
            <a:off x="209300" y="-89184"/>
            <a:ext cx="11535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4500" b="1" dirty="0">
                <a:latin typeface="Calibri"/>
                <a:ea typeface="Calibri"/>
                <a:cs typeface="Calibri"/>
                <a:sym typeface="Calibri"/>
              </a:rPr>
              <a:t>M3</a:t>
            </a:r>
            <a:endParaRPr sz="4500" b="1" dirty="0">
              <a:latin typeface="Calibri"/>
              <a:ea typeface="Calibri"/>
              <a:cs typeface="Calibri"/>
              <a:sym typeface="Calibri"/>
            </a:endParaRPr>
          </a:p>
        </p:txBody>
      </p:sp>
      <p:sp>
        <p:nvSpPr>
          <p:cNvPr id="2" name="Espace réservé du numéro de diapositive 1">
            <a:extLst>
              <a:ext uri="{FF2B5EF4-FFF2-40B4-BE49-F238E27FC236}">
                <a16:creationId xmlns:a16="http://schemas.microsoft.com/office/drawing/2014/main" id="{35A74AA8-AC9E-F231-1442-841D80790034}"/>
              </a:ext>
            </a:extLst>
          </p:cNvPr>
          <p:cNvSpPr>
            <a:spLocks noGrp="1"/>
          </p:cNvSpPr>
          <p:nvPr>
            <p:ph type="sldNum" sz="quarter" idx="4"/>
          </p:nvPr>
        </p:nvSpPr>
        <p:spPr/>
        <p:txBody>
          <a:bodyPr/>
          <a:lstStyle/>
          <a:p>
            <a:fld id="{7F0AB81B-8AA3-4CFC-ABE7-C10F91AD3A33}" type="slidenum">
              <a:rPr lang="en-US" smtClean="0"/>
              <a:pPr/>
              <a:t>8</a:t>
            </a:fld>
            <a:endParaRPr lang="en-US"/>
          </a:p>
        </p:txBody>
      </p:sp>
      <p:sp>
        <p:nvSpPr>
          <p:cNvPr id="12" name="Titre 2">
            <a:extLst>
              <a:ext uri="{FF2B5EF4-FFF2-40B4-BE49-F238E27FC236}">
                <a16:creationId xmlns:a16="http://schemas.microsoft.com/office/drawing/2014/main" id="{9F0A6238-EB45-B406-1322-F6A0E41879EB}"/>
              </a:ext>
            </a:extLst>
          </p:cNvPr>
          <p:cNvSpPr>
            <a:spLocks noGrp="1"/>
          </p:cNvSpPr>
          <p:nvPr>
            <p:ph type="title"/>
          </p:nvPr>
        </p:nvSpPr>
        <p:spPr>
          <a:xfrm>
            <a:off x="2150409" y="506965"/>
            <a:ext cx="6447330" cy="418731"/>
          </a:xfrm>
        </p:spPr>
        <p:txBody>
          <a:bodyPr/>
          <a:lstStyle/>
          <a:p>
            <a:pPr marL="0" indent="0">
              <a:lnSpc>
                <a:spcPct val="90000"/>
              </a:lnSpc>
              <a:buNone/>
            </a:pPr>
            <a:r>
              <a:rPr lang="fr-FR" sz="2800" b="1" dirty="0">
                <a:solidFill>
                  <a:srgbClr val="002060"/>
                </a:solidFill>
                <a:latin typeface="Calibri" panose="020F0502020204030204" pitchFamily="34" charset="0"/>
                <a:cs typeface="Calibri" panose="020F0502020204030204" pitchFamily="34" charset="0"/>
              </a:rPr>
              <a:t>Outil d’aide à la décision médicale partagée</a:t>
            </a:r>
          </a:p>
        </p:txBody>
      </p:sp>
      <p:pic>
        <p:nvPicPr>
          <p:cNvPr id="3" name="Picture 2">
            <a:extLst>
              <a:ext uri="{FF2B5EF4-FFF2-40B4-BE49-F238E27FC236}">
                <a16:creationId xmlns:a16="http://schemas.microsoft.com/office/drawing/2014/main" id="{AFAC26F1-24E3-98CB-2DE3-C323CEF7B2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8483" y="1349068"/>
            <a:ext cx="6241117" cy="3519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01463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2CF7C6E0-6117-4E83-92A2-7FB625C10CB2}"/>
              </a:ext>
            </a:extLst>
          </p:cNvPr>
          <p:cNvSpPr>
            <a:spLocks noGrp="1"/>
          </p:cNvSpPr>
          <p:nvPr>
            <p:ph type="title"/>
          </p:nvPr>
        </p:nvSpPr>
        <p:spPr>
          <a:xfrm>
            <a:off x="2150409" y="506965"/>
            <a:ext cx="6447330" cy="418731"/>
          </a:xfrm>
        </p:spPr>
        <p:txBody>
          <a:bodyPr/>
          <a:lstStyle/>
          <a:p>
            <a:pPr marL="0" indent="0">
              <a:lnSpc>
                <a:spcPct val="90000"/>
              </a:lnSpc>
              <a:buNone/>
            </a:pPr>
            <a:r>
              <a:rPr lang="fr-FR" sz="2800" b="1" dirty="0">
                <a:solidFill>
                  <a:srgbClr val="002060"/>
                </a:solidFill>
                <a:latin typeface="Calibri" panose="020F0502020204030204" pitchFamily="34" charset="0"/>
                <a:cs typeface="Calibri" panose="020F0502020204030204" pitchFamily="34" charset="0"/>
              </a:rPr>
              <a:t>Formation à l’entretien motivationnel</a:t>
            </a:r>
          </a:p>
        </p:txBody>
      </p:sp>
      <p:sp>
        <p:nvSpPr>
          <p:cNvPr id="7" name="Google Shape;66;p14">
            <a:extLst>
              <a:ext uri="{FF2B5EF4-FFF2-40B4-BE49-F238E27FC236}">
                <a16:creationId xmlns:a16="http://schemas.microsoft.com/office/drawing/2014/main" id="{1ED7E25C-C8C9-4129-9A18-02F171763945}"/>
              </a:ext>
            </a:extLst>
          </p:cNvPr>
          <p:cNvSpPr/>
          <p:nvPr/>
        </p:nvSpPr>
        <p:spPr>
          <a:xfrm>
            <a:off x="0" y="489616"/>
            <a:ext cx="1724025" cy="769800"/>
          </a:xfrm>
          <a:prstGeom prst="rect">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FR" sz="2200" b="1" dirty="0"/>
              <a:t>MG</a:t>
            </a:r>
          </a:p>
        </p:txBody>
      </p:sp>
      <p:sp>
        <p:nvSpPr>
          <p:cNvPr id="8" name="Google Shape;67;p14">
            <a:extLst>
              <a:ext uri="{FF2B5EF4-FFF2-40B4-BE49-F238E27FC236}">
                <a16:creationId xmlns:a16="http://schemas.microsoft.com/office/drawing/2014/main" id="{516607CE-044D-447D-9476-96B71A4DFBAB}"/>
              </a:ext>
            </a:extLst>
          </p:cNvPr>
          <p:cNvSpPr txBox="1"/>
          <p:nvPr/>
        </p:nvSpPr>
        <p:spPr>
          <a:xfrm>
            <a:off x="209300" y="-89184"/>
            <a:ext cx="11535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4500" b="1" dirty="0">
                <a:latin typeface="Calibri"/>
                <a:ea typeface="Calibri"/>
                <a:cs typeface="Calibri"/>
                <a:sym typeface="Calibri"/>
              </a:rPr>
              <a:t>M3</a:t>
            </a:r>
            <a:endParaRPr sz="4500" b="1" dirty="0">
              <a:latin typeface="Calibri"/>
              <a:ea typeface="Calibri"/>
              <a:cs typeface="Calibri"/>
              <a:sym typeface="Calibri"/>
            </a:endParaRPr>
          </a:p>
        </p:txBody>
      </p:sp>
      <p:sp>
        <p:nvSpPr>
          <p:cNvPr id="2" name="Espace réservé du numéro de diapositive 1">
            <a:extLst>
              <a:ext uri="{FF2B5EF4-FFF2-40B4-BE49-F238E27FC236}">
                <a16:creationId xmlns:a16="http://schemas.microsoft.com/office/drawing/2014/main" id="{E7BD59A8-8EF3-43A9-AB65-FE7A63041CE9}"/>
              </a:ext>
            </a:extLst>
          </p:cNvPr>
          <p:cNvSpPr>
            <a:spLocks noGrp="1"/>
          </p:cNvSpPr>
          <p:nvPr>
            <p:ph type="sldNum" sz="quarter" idx="4"/>
          </p:nvPr>
        </p:nvSpPr>
        <p:spPr/>
        <p:txBody>
          <a:bodyPr/>
          <a:lstStyle/>
          <a:p>
            <a:fld id="{7F0AB81B-8AA3-4CFC-ABE7-C10F91AD3A33}" type="slidenum">
              <a:rPr lang="en-US" smtClean="0"/>
              <a:pPr/>
              <a:t>9</a:t>
            </a:fld>
            <a:endParaRPr lang="en-US"/>
          </a:p>
        </p:txBody>
      </p:sp>
      <p:sp>
        <p:nvSpPr>
          <p:cNvPr id="4" name="Google Shape;86;p15">
            <a:extLst>
              <a:ext uri="{FF2B5EF4-FFF2-40B4-BE49-F238E27FC236}">
                <a16:creationId xmlns:a16="http://schemas.microsoft.com/office/drawing/2014/main" id="{8598092C-0800-3BBC-C468-304FB201376E}"/>
              </a:ext>
            </a:extLst>
          </p:cNvPr>
          <p:cNvSpPr txBox="1"/>
          <p:nvPr/>
        </p:nvSpPr>
        <p:spPr>
          <a:xfrm>
            <a:off x="209299" y="1545442"/>
            <a:ext cx="8596497" cy="3225468"/>
          </a:xfrm>
          <a:prstGeom prst="rect">
            <a:avLst/>
          </a:prstGeom>
          <a:noFill/>
          <a:ln>
            <a:noFill/>
          </a:ln>
        </p:spPr>
        <p:txBody>
          <a:bodyPr spcFirstLastPara="1" wrap="square" lIns="91425" tIns="91425" rIns="91425" bIns="91425" anchor="t" anchorCtr="0">
            <a:spAutoFit/>
          </a:bodyPr>
          <a:lstStyle/>
          <a:p>
            <a:pPr marL="457200" lvl="0" indent="-349250">
              <a:lnSpc>
                <a:spcPct val="90000"/>
              </a:lnSpc>
              <a:spcBef>
                <a:spcPts val="1000"/>
              </a:spcBef>
              <a:buClr>
                <a:schemeClr val="dk1"/>
              </a:buClr>
              <a:buSzPts val="1900"/>
              <a:buFont typeface="Calibri"/>
              <a:buChar char="●"/>
            </a:pPr>
            <a:r>
              <a:rPr lang="en-GB" sz="2400" dirty="0">
                <a:solidFill>
                  <a:schemeClr val="dk1"/>
                </a:solidFill>
                <a:latin typeface="Calibri"/>
                <a:ea typeface="Calibri"/>
                <a:cs typeface="Calibri"/>
                <a:sym typeface="Calibri"/>
              </a:rPr>
              <a:t>4 </a:t>
            </a:r>
            <a:r>
              <a:rPr lang="en-GB" sz="2400" dirty="0" err="1">
                <a:solidFill>
                  <a:schemeClr val="dk1"/>
                </a:solidFill>
                <a:latin typeface="Calibri"/>
                <a:ea typeface="Calibri"/>
                <a:cs typeface="Calibri"/>
                <a:sym typeface="Calibri"/>
              </a:rPr>
              <a:t>vidéos</a:t>
            </a:r>
            <a:endParaRPr lang="en-GB" sz="2400" dirty="0">
              <a:solidFill>
                <a:schemeClr val="dk1"/>
              </a:solidFill>
              <a:latin typeface="Calibri"/>
              <a:ea typeface="Calibri"/>
              <a:cs typeface="Calibri"/>
              <a:sym typeface="Calibri"/>
            </a:endParaRPr>
          </a:p>
          <a:p>
            <a:pPr marL="457200" lvl="0" indent="-349250">
              <a:lnSpc>
                <a:spcPct val="90000"/>
              </a:lnSpc>
              <a:spcBef>
                <a:spcPts val="1000"/>
              </a:spcBef>
              <a:buClr>
                <a:schemeClr val="dk1"/>
              </a:buClr>
              <a:buSzPts val="1900"/>
              <a:buFont typeface="Calibri"/>
              <a:buChar char="●"/>
            </a:pPr>
            <a:endParaRPr lang="en-GB" sz="2400" dirty="0">
              <a:solidFill>
                <a:schemeClr val="dk1"/>
              </a:solidFill>
              <a:latin typeface="Calibri"/>
              <a:ea typeface="Calibri"/>
              <a:cs typeface="Calibri"/>
              <a:sym typeface="Calibri"/>
            </a:endParaRPr>
          </a:p>
          <a:p>
            <a:pPr marL="457200" lvl="0" indent="-349250">
              <a:lnSpc>
                <a:spcPct val="90000"/>
              </a:lnSpc>
              <a:spcBef>
                <a:spcPts val="1000"/>
              </a:spcBef>
              <a:buClr>
                <a:schemeClr val="dk1"/>
              </a:buClr>
              <a:buSzPts val="1900"/>
              <a:buFont typeface="Calibri"/>
              <a:buChar char="●"/>
            </a:pPr>
            <a:r>
              <a:rPr lang="en-GB" sz="2400" dirty="0" err="1">
                <a:solidFill>
                  <a:schemeClr val="dk1"/>
                </a:solidFill>
                <a:latin typeface="Calibri"/>
                <a:ea typeface="Calibri"/>
                <a:cs typeface="Calibri"/>
                <a:sym typeface="Calibri"/>
              </a:rPr>
              <a:t>Dont</a:t>
            </a:r>
            <a:r>
              <a:rPr lang="en-GB" sz="2400" dirty="0">
                <a:solidFill>
                  <a:schemeClr val="dk1"/>
                </a:solidFill>
                <a:latin typeface="Calibri"/>
                <a:ea typeface="Calibri"/>
                <a:cs typeface="Calibri"/>
                <a:sym typeface="Calibri"/>
              </a:rPr>
              <a:t> </a:t>
            </a:r>
            <a:r>
              <a:rPr lang="en-GB" sz="2400" dirty="0" err="1">
                <a:solidFill>
                  <a:schemeClr val="dk1"/>
                </a:solidFill>
                <a:latin typeface="Calibri"/>
                <a:ea typeface="Calibri"/>
                <a:cs typeface="Calibri"/>
                <a:sym typeface="Calibri"/>
              </a:rPr>
              <a:t>une</a:t>
            </a:r>
            <a:r>
              <a:rPr lang="en-GB" sz="2400" dirty="0">
                <a:solidFill>
                  <a:schemeClr val="dk1"/>
                </a:solidFill>
                <a:latin typeface="Calibri"/>
                <a:ea typeface="Calibri"/>
                <a:cs typeface="Calibri"/>
                <a:sym typeface="Calibri"/>
              </a:rPr>
              <a:t> video avec des jeux de </a:t>
            </a:r>
            <a:r>
              <a:rPr lang="en-GB" sz="2400" dirty="0" err="1">
                <a:solidFill>
                  <a:schemeClr val="dk1"/>
                </a:solidFill>
                <a:latin typeface="Calibri"/>
                <a:ea typeface="Calibri"/>
                <a:cs typeface="Calibri"/>
                <a:sym typeface="Calibri"/>
              </a:rPr>
              <a:t>rôles</a:t>
            </a:r>
            <a:endParaRPr lang="en-GB" sz="2400" dirty="0">
              <a:solidFill>
                <a:schemeClr val="dk1"/>
              </a:solidFill>
              <a:latin typeface="Calibri"/>
              <a:ea typeface="Calibri"/>
              <a:cs typeface="Calibri"/>
              <a:sym typeface="Calibri"/>
            </a:endParaRPr>
          </a:p>
          <a:p>
            <a:pPr marL="457200" lvl="0" indent="-349250">
              <a:lnSpc>
                <a:spcPct val="90000"/>
              </a:lnSpc>
              <a:spcBef>
                <a:spcPts val="1000"/>
              </a:spcBef>
              <a:buClr>
                <a:schemeClr val="dk1"/>
              </a:buClr>
              <a:buSzPts val="1900"/>
              <a:buFont typeface="Calibri"/>
              <a:buChar char="●"/>
            </a:pPr>
            <a:endParaRPr lang="en-GB" sz="2400" dirty="0">
              <a:solidFill>
                <a:schemeClr val="dk1"/>
              </a:solidFill>
              <a:latin typeface="Calibri"/>
              <a:ea typeface="Calibri"/>
              <a:cs typeface="Calibri"/>
              <a:sym typeface="Calibri"/>
            </a:endParaRPr>
          </a:p>
          <a:p>
            <a:pPr marL="457200" lvl="0" indent="-349250">
              <a:lnSpc>
                <a:spcPct val="90000"/>
              </a:lnSpc>
              <a:spcBef>
                <a:spcPts val="1000"/>
              </a:spcBef>
              <a:buClr>
                <a:schemeClr val="dk1"/>
              </a:buClr>
              <a:buSzPts val="1900"/>
              <a:buFont typeface="Calibri"/>
              <a:buChar char="●"/>
            </a:pPr>
            <a:r>
              <a:rPr lang="en-GB" sz="2400" dirty="0">
                <a:solidFill>
                  <a:schemeClr val="dk1"/>
                </a:solidFill>
                <a:latin typeface="Calibri"/>
                <a:ea typeface="Calibri"/>
                <a:cs typeface="Calibri"/>
                <a:sym typeface="Calibri"/>
              </a:rPr>
              <a:t>Idée : </a:t>
            </a:r>
            <a:r>
              <a:rPr lang="en-GB" sz="2400" dirty="0" err="1">
                <a:solidFill>
                  <a:schemeClr val="dk1"/>
                </a:solidFill>
                <a:latin typeface="Calibri"/>
                <a:ea typeface="Calibri"/>
                <a:cs typeface="Calibri"/>
                <a:sym typeface="Calibri"/>
              </a:rPr>
              <a:t>associée</a:t>
            </a:r>
            <a:r>
              <a:rPr lang="en-GB" sz="2400" dirty="0">
                <a:solidFill>
                  <a:schemeClr val="dk1"/>
                </a:solidFill>
                <a:latin typeface="Calibri"/>
                <a:ea typeface="Calibri"/>
                <a:cs typeface="Calibri"/>
                <a:sym typeface="Calibri"/>
              </a:rPr>
              <a:t> les techniques </a:t>
            </a:r>
            <a:r>
              <a:rPr lang="en-GB" sz="2400" dirty="0" err="1">
                <a:solidFill>
                  <a:schemeClr val="dk1"/>
                </a:solidFill>
                <a:latin typeface="Calibri"/>
                <a:ea typeface="Calibri"/>
                <a:cs typeface="Calibri"/>
                <a:sym typeface="Calibri"/>
              </a:rPr>
              <a:t>d’entretien</a:t>
            </a:r>
            <a:r>
              <a:rPr lang="en-GB" sz="2400" dirty="0">
                <a:solidFill>
                  <a:schemeClr val="dk1"/>
                </a:solidFill>
                <a:latin typeface="Calibri"/>
                <a:ea typeface="Calibri"/>
                <a:cs typeface="Calibri"/>
                <a:sym typeface="Calibri"/>
              </a:rPr>
              <a:t> </a:t>
            </a:r>
            <a:r>
              <a:rPr lang="en-GB" sz="2400" dirty="0" err="1">
                <a:solidFill>
                  <a:schemeClr val="dk1"/>
                </a:solidFill>
                <a:latin typeface="Calibri"/>
                <a:ea typeface="Calibri"/>
                <a:cs typeface="Calibri"/>
                <a:sym typeface="Calibri"/>
              </a:rPr>
              <a:t>motivationnel</a:t>
            </a:r>
            <a:r>
              <a:rPr lang="en-GB" sz="2400" dirty="0">
                <a:solidFill>
                  <a:schemeClr val="dk1"/>
                </a:solidFill>
                <a:latin typeface="Calibri"/>
                <a:ea typeface="Calibri"/>
                <a:cs typeface="Calibri"/>
                <a:sym typeface="Calibri"/>
              </a:rPr>
              <a:t> avec </a:t>
            </a:r>
            <a:r>
              <a:rPr lang="en-GB" sz="2400" dirty="0" err="1">
                <a:solidFill>
                  <a:schemeClr val="dk1"/>
                </a:solidFill>
                <a:latin typeface="Calibri"/>
                <a:ea typeface="Calibri"/>
                <a:cs typeface="Calibri"/>
                <a:sym typeface="Calibri"/>
              </a:rPr>
              <a:t>l’outil</a:t>
            </a:r>
            <a:r>
              <a:rPr lang="en-GB" sz="2400" dirty="0">
                <a:solidFill>
                  <a:schemeClr val="dk1"/>
                </a:solidFill>
                <a:latin typeface="Calibri"/>
                <a:ea typeface="Calibri"/>
                <a:cs typeface="Calibri"/>
                <a:sym typeface="Calibri"/>
              </a:rPr>
              <a:t> </a:t>
            </a:r>
            <a:r>
              <a:rPr lang="en-GB" sz="2400" dirty="0" err="1">
                <a:solidFill>
                  <a:schemeClr val="dk1"/>
                </a:solidFill>
                <a:latin typeface="Calibri"/>
                <a:ea typeface="Calibri"/>
                <a:cs typeface="Calibri"/>
                <a:sym typeface="Calibri"/>
              </a:rPr>
              <a:t>d’aide</a:t>
            </a:r>
            <a:r>
              <a:rPr lang="en-GB" sz="2400" dirty="0">
                <a:solidFill>
                  <a:schemeClr val="dk1"/>
                </a:solidFill>
                <a:latin typeface="Calibri"/>
                <a:ea typeface="Calibri"/>
                <a:cs typeface="Calibri"/>
                <a:sym typeface="Calibri"/>
              </a:rPr>
              <a:t> à la decision.</a:t>
            </a:r>
          </a:p>
          <a:p>
            <a:pPr marL="101600" lvl="0" rtl="0">
              <a:lnSpc>
                <a:spcPct val="90000"/>
              </a:lnSpc>
              <a:spcBef>
                <a:spcPts val="1000"/>
              </a:spcBef>
              <a:spcAft>
                <a:spcPts val="0"/>
              </a:spcAft>
              <a:buClr>
                <a:schemeClr val="dk1"/>
              </a:buClr>
              <a:buSzPts val="2000"/>
            </a:pPr>
            <a:endParaRPr lang="en-GB" sz="20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26930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3159</TotalTime>
  <Words>1008</Words>
  <Application>Microsoft Macintosh PowerPoint</Application>
  <PresentationFormat>Affichage à l'écran (16:9)</PresentationFormat>
  <Paragraphs>97</Paragraphs>
  <Slides>10</Slides>
  <Notes>10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10</vt:i4>
      </vt:variant>
    </vt:vector>
  </HeadingPairs>
  <TitlesOfParts>
    <vt:vector size="15" baseType="lpstr">
      <vt:lpstr>Arial</vt:lpstr>
      <vt:lpstr>Calibri</vt:lpstr>
      <vt:lpstr>P~|À˛</vt:lpstr>
      <vt:lpstr>Times New Roman</vt:lpstr>
      <vt:lpstr>Simple Light</vt:lpstr>
      <vt:lpstr>Présentation PowerPoint</vt:lpstr>
      <vt:lpstr>Outil d’aide à la décision médicale partagée</vt:lpstr>
      <vt:lpstr>Outil d’aide à la décision médicale partagée</vt:lpstr>
      <vt:lpstr>Outil d’aide à la décision médicale partagée</vt:lpstr>
      <vt:lpstr>Outil d’aide à la décision médicale partagée</vt:lpstr>
      <vt:lpstr>Outil d’aide à la décision médicale partagée</vt:lpstr>
      <vt:lpstr>Outil d’aide à la décision médicale partagée</vt:lpstr>
      <vt:lpstr>Outil d’aide à la décision médicale partagée</vt:lpstr>
      <vt:lpstr>Formation à l’entretien motivationnel</vt:lpstr>
      <vt:lpstr>Merci pour votre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Aurelie Bocquier</dc:creator>
  <cp:lastModifiedBy>Bruel Sébastien</cp:lastModifiedBy>
  <cp:revision>332</cp:revision>
  <dcterms:modified xsi:type="dcterms:W3CDTF">2024-12-05T10:25:53Z</dcterms:modified>
</cp:coreProperties>
</file>