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988" r:id="rId3"/>
    <p:sldId id="1011" r:id="rId4"/>
    <p:sldId id="1030" r:id="rId5"/>
    <p:sldId id="1031" r:id="rId6"/>
    <p:sldId id="1033" r:id="rId7"/>
    <p:sldId id="1034" r:id="rId8"/>
    <p:sldId id="1035" r:id="rId9"/>
    <p:sldId id="1036" r:id="rId10"/>
    <p:sldId id="1037" r:id="rId11"/>
    <p:sldId id="1038" r:id="rId12"/>
    <p:sldId id="104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LLY Nathalie" initials="TN" lastIdx="1" clrIdx="0">
    <p:extLst>
      <p:ext uri="{19B8F6BF-5375-455C-9EA6-DF929625EA0E}">
        <p15:presenceInfo xmlns:p15="http://schemas.microsoft.com/office/powerpoint/2012/main" userId="S-1-5-21-2141010622-1332239004-1031210941-31295" providerId="AD"/>
      </p:ext>
    </p:extLst>
  </p:cmAuthor>
  <p:cmAuthor id="2" name="Aurelie Bocquier" initials="AB" lastIdx="1" clrIdx="1">
    <p:extLst>
      <p:ext uri="{19B8F6BF-5375-455C-9EA6-DF929625EA0E}">
        <p15:presenceInfo xmlns:p15="http://schemas.microsoft.com/office/powerpoint/2012/main" userId="S-1-5-21-2016635700-1495810237-3208286788-521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0" autoAdjust="0"/>
    <p:restoredTop sz="69745" autoAdjust="0"/>
  </p:normalViewPr>
  <p:slideViewPr>
    <p:cSldViewPr snapToGrid="0">
      <p:cViewPr varScale="1">
        <p:scale>
          <a:sx n="100" d="100"/>
          <a:sy n="100" d="100"/>
        </p:scale>
        <p:origin x="16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DE5E4-0EB7-4DF7-8985-BFEA0268807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31FE337-6E9B-4DCD-91DB-A8F7F90AAA3B}">
      <dgm:prSet phldrT="[Texte]"/>
      <dgm:spPr/>
      <dgm:t>
        <a:bodyPr/>
        <a:lstStyle/>
        <a:p>
          <a:r>
            <a:rPr lang="fr-FR" dirty="0"/>
            <a:t>Stratégies de mise en œuvre </a:t>
          </a:r>
        </a:p>
      </dgm:t>
    </dgm:pt>
    <dgm:pt modelId="{A95210A8-F880-4BB8-9925-EC4C680FFDF2}" type="parTrans" cxnId="{617B5B4F-F70F-403F-97EC-9E8FDB926DA3}">
      <dgm:prSet/>
      <dgm:spPr/>
      <dgm:t>
        <a:bodyPr/>
        <a:lstStyle/>
        <a:p>
          <a:endParaRPr lang="fr-FR"/>
        </a:p>
      </dgm:t>
    </dgm:pt>
    <dgm:pt modelId="{3612CE77-3144-44AE-A75A-63A4E56F3B49}" type="sibTrans" cxnId="{617B5B4F-F70F-403F-97EC-9E8FDB926DA3}">
      <dgm:prSet/>
      <dgm:spPr/>
      <dgm:t>
        <a:bodyPr/>
        <a:lstStyle/>
        <a:p>
          <a:endParaRPr lang="fr-FR"/>
        </a:p>
      </dgm:t>
    </dgm:pt>
    <dgm:pt modelId="{E9BE0346-DD13-46AE-9A6D-2CD1F2EE02FC}">
      <dgm:prSet phldrT="[Texte]"/>
      <dgm:spPr/>
      <dgm:t>
        <a:bodyPr/>
        <a:lstStyle/>
        <a:p>
          <a:r>
            <a:rPr lang="fr-FR" dirty="0"/>
            <a:t> Présence d’un chef de projet</a:t>
          </a:r>
        </a:p>
      </dgm:t>
    </dgm:pt>
    <dgm:pt modelId="{EB902A8E-C868-4300-B21D-3BF82ACFBB3B}" type="parTrans" cxnId="{E307A516-7E86-4E4E-8B4D-2166D339D635}">
      <dgm:prSet/>
      <dgm:spPr/>
      <dgm:t>
        <a:bodyPr/>
        <a:lstStyle/>
        <a:p>
          <a:endParaRPr lang="fr-FR"/>
        </a:p>
      </dgm:t>
    </dgm:pt>
    <dgm:pt modelId="{65CE2904-58BB-4D90-A1EE-5F7E6EBDF2DA}" type="sibTrans" cxnId="{E307A516-7E86-4E4E-8B4D-2166D339D635}">
      <dgm:prSet/>
      <dgm:spPr/>
      <dgm:t>
        <a:bodyPr/>
        <a:lstStyle/>
        <a:p>
          <a:endParaRPr lang="fr-FR"/>
        </a:p>
      </dgm:t>
    </dgm:pt>
    <dgm:pt modelId="{BADE0FC4-122C-4D43-B47B-D116166D34E9}">
      <dgm:prSet phldrT="[Texte]"/>
      <dgm:spPr/>
      <dgm:t>
        <a:bodyPr/>
        <a:lstStyle/>
        <a:p>
          <a:r>
            <a:rPr lang="fr-FR" dirty="0"/>
            <a:t> Adaptations possibles de l’intervention…</a:t>
          </a:r>
        </a:p>
      </dgm:t>
    </dgm:pt>
    <dgm:pt modelId="{CD8CE93C-AE87-427C-B341-4924342033EE}" type="parTrans" cxnId="{B980725D-2019-43B5-8CDF-DDBF47940F14}">
      <dgm:prSet/>
      <dgm:spPr/>
      <dgm:t>
        <a:bodyPr/>
        <a:lstStyle/>
        <a:p>
          <a:endParaRPr lang="fr-FR"/>
        </a:p>
      </dgm:t>
    </dgm:pt>
    <dgm:pt modelId="{727857D9-7871-4335-A5EB-5EB851C8DB7F}" type="sibTrans" cxnId="{B980725D-2019-43B5-8CDF-DDBF47940F14}">
      <dgm:prSet/>
      <dgm:spPr/>
      <dgm:t>
        <a:bodyPr/>
        <a:lstStyle/>
        <a:p>
          <a:endParaRPr lang="fr-FR"/>
        </a:p>
      </dgm:t>
    </dgm:pt>
    <dgm:pt modelId="{7FEE296B-3ADB-41E5-BF5E-60329E7063BC}">
      <dgm:prSet phldrT="[Texte]"/>
      <dgm:spPr/>
      <dgm:t>
        <a:bodyPr/>
        <a:lstStyle/>
        <a:p>
          <a:r>
            <a:rPr lang="fr-FR" dirty="0"/>
            <a:t>Contexte externe</a:t>
          </a:r>
        </a:p>
      </dgm:t>
    </dgm:pt>
    <dgm:pt modelId="{6E528E7D-C385-40B0-B009-F1481DC64BC7}" type="parTrans" cxnId="{4BFEE548-F6ED-4812-AD83-DEC68218F6DF}">
      <dgm:prSet/>
      <dgm:spPr/>
      <dgm:t>
        <a:bodyPr/>
        <a:lstStyle/>
        <a:p>
          <a:endParaRPr lang="fr-FR"/>
        </a:p>
      </dgm:t>
    </dgm:pt>
    <dgm:pt modelId="{E1C5EDAF-895B-46AC-9263-3E8E59CA8EB8}" type="sibTrans" cxnId="{4BFEE548-F6ED-4812-AD83-DEC68218F6DF}">
      <dgm:prSet/>
      <dgm:spPr/>
      <dgm:t>
        <a:bodyPr/>
        <a:lstStyle/>
        <a:p>
          <a:endParaRPr lang="fr-FR"/>
        </a:p>
      </dgm:t>
    </dgm:pt>
    <dgm:pt modelId="{9345F12C-9C8A-4BDF-9C96-D11219DFB00E}">
      <dgm:prSet phldrT="[Texte]"/>
      <dgm:spPr/>
      <dgm:t>
        <a:bodyPr/>
        <a:lstStyle/>
        <a:p>
          <a:r>
            <a:rPr lang="fr-FR" dirty="0"/>
            <a:t>Contexte réglementaire</a:t>
          </a:r>
        </a:p>
      </dgm:t>
    </dgm:pt>
    <dgm:pt modelId="{1C393E04-43CD-4B5C-AE14-2B31F0710C8C}" type="parTrans" cxnId="{7A7C0C72-987D-4B02-A492-B08482A5188F}">
      <dgm:prSet/>
      <dgm:spPr/>
      <dgm:t>
        <a:bodyPr/>
        <a:lstStyle/>
        <a:p>
          <a:endParaRPr lang="fr-FR"/>
        </a:p>
      </dgm:t>
    </dgm:pt>
    <dgm:pt modelId="{CE3FF329-D24C-4F71-A6F5-AE93E3D67E84}" type="sibTrans" cxnId="{7A7C0C72-987D-4B02-A492-B08482A5188F}">
      <dgm:prSet/>
      <dgm:spPr/>
      <dgm:t>
        <a:bodyPr/>
        <a:lstStyle/>
        <a:p>
          <a:endParaRPr lang="fr-FR"/>
        </a:p>
      </dgm:t>
    </dgm:pt>
    <dgm:pt modelId="{26CEF78E-906B-4765-AD50-A63D0B3F6D31}">
      <dgm:prSet phldrT="[Texte]"/>
      <dgm:spPr/>
      <dgm:t>
        <a:bodyPr/>
        <a:lstStyle/>
        <a:p>
          <a:r>
            <a:rPr lang="fr-FR" dirty="0"/>
            <a:t>Evènements externes (ex. pandémie)…</a:t>
          </a:r>
        </a:p>
      </dgm:t>
    </dgm:pt>
    <dgm:pt modelId="{00E53B0A-792A-4515-A6B5-8CF1435ED0A8}" type="parTrans" cxnId="{94955BEB-F206-4F6F-B2E2-D2AE32CE2F79}">
      <dgm:prSet/>
      <dgm:spPr/>
      <dgm:t>
        <a:bodyPr/>
        <a:lstStyle/>
        <a:p>
          <a:endParaRPr lang="fr-FR"/>
        </a:p>
      </dgm:t>
    </dgm:pt>
    <dgm:pt modelId="{565F4C81-5DA4-48D1-8E19-B55CCC05B4CC}" type="sibTrans" cxnId="{94955BEB-F206-4F6F-B2E2-D2AE32CE2F79}">
      <dgm:prSet/>
      <dgm:spPr/>
      <dgm:t>
        <a:bodyPr/>
        <a:lstStyle/>
        <a:p>
          <a:endParaRPr lang="fr-FR"/>
        </a:p>
      </dgm:t>
    </dgm:pt>
    <dgm:pt modelId="{E7DC63F3-FCD7-4554-85B1-F9FAEEA7CF45}">
      <dgm:prSet phldrT="[Texte]"/>
      <dgm:spPr/>
      <dgm:t>
        <a:bodyPr/>
        <a:lstStyle/>
        <a:p>
          <a:r>
            <a:rPr lang="fr-FR" dirty="0"/>
            <a:t>Contexte interne (collège)</a:t>
          </a:r>
        </a:p>
      </dgm:t>
    </dgm:pt>
    <dgm:pt modelId="{96593907-E7FB-4106-9FC5-129E1CC17888}" type="parTrans" cxnId="{5011DA5A-C0EC-4367-BF90-CA398DF4DD3B}">
      <dgm:prSet/>
      <dgm:spPr/>
      <dgm:t>
        <a:bodyPr/>
        <a:lstStyle/>
        <a:p>
          <a:endParaRPr lang="fr-FR"/>
        </a:p>
      </dgm:t>
    </dgm:pt>
    <dgm:pt modelId="{B14DC951-601B-4994-B19D-F90B2638304C}" type="sibTrans" cxnId="{5011DA5A-C0EC-4367-BF90-CA398DF4DD3B}">
      <dgm:prSet/>
      <dgm:spPr/>
      <dgm:t>
        <a:bodyPr/>
        <a:lstStyle/>
        <a:p>
          <a:endParaRPr lang="fr-FR"/>
        </a:p>
      </dgm:t>
    </dgm:pt>
    <dgm:pt modelId="{F6CF5AC6-F1FA-42AD-B21A-54E7CB60DEA7}">
      <dgm:prSet phldrT="[Texte]"/>
      <dgm:spPr/>
      <dgm:t>
        <a:bodyPr/>
        <a:lstStyle/>
        <a:p>
          <a:r>
            <a:rPr lang="fr-FR" dirty="0"/>
            <a:t> Communication</a:t>
          </a:r>
        </a:p>
      </dgm:t>
    </dgm:pt>
    <dgm:pt modelId="{99AC8B0F-B393-4497-A231-0E6E103F312A}" type="parTrans" cxnId="{712EB290-D6C0-4B7C-9E22-D844AF8752EB}">
      <dgm:prSet/>
      <dgm:spPr/>
      <dgm:t>
        <a:bodyPr/>
        <a:lstStyle/>
        <a:p>
          <a:endParaRPr lang="fr-FR"/>
        </a:p>
      </dgm:t>
    </dgm:pt>
    <dgm:pt modelId="{652AFF88-449E-4EC8-85A9-F906BF65E53D}" type="sibTrans" cxnId="{712EB290-D6C0-4B7C-9E22-D844AF8752EB}">
      <dgm:prSet/>
      <dgm:spPr/>
      <dgm:t>
        <a:bodyPr/>
        <a:lstStyle/>
        <a:p>
          <a:endParaRPr lang="fr-FR"/>
        </a:p>
      </dgm:t>
    </dgm:pt>
    <dgm:pt modelId="{787AB5FB-6D4A-41D6-B2DA-4115E5C79045}">
      <dgm:prSet phldrT="[Texte]"/>
      <dgm:spPr/>
      <dgm:t>
        <a:bodyPr/>
        <a:lstStyle/>
        <a:p>
          <a:r>
            <a:rPr lang="fr-FR" dirty="0"/>
            <a:t> Ressources…</a:t>
          </a:r>
        </a:p>
      </dgm:t>
    </dgm:pt>
    <dgm:pt modelId="{3900CB5F-F416-434E-B089-32A3D5183E9B}" type="parTrans" cxnId="{69783C4A-3E4E-4D79-A7D0-57FB2A69826C}">
      <dgm:prSet/>
      <dgm:spPr/>
      <dgm:t>
        <a:bodyPr/>
        <a:lstStyle/>
        <a:p>
          <a:endParaRPr lang="fr-FR"/>
        </a:p>
      </dgm:t>
    </dgm:pt>
    <dgm:pt modelId="{515048FD-D15D-4212-97F3-62291905FE35}" type="sibTrans" cxnId="{69783C4A-3E4E-4D79-A7D0-57FB2A69826C}">
      <dgm:prSet/>
      <dgm:spPr/>
      <dgm:t>
        <a:bodyPr/>
        <a:lstStyle/>
        <a:p>
          <a:endParaRPr lang="fr-FR"/>
        </a:p>
      </dgm:t>
    </dgm:pt>
    <dgm:pt modelId="{82C4F51E-3FC1-4C2F-85C2-5174D8B2BEB4}">
      <dgm:prSet phldrT="[Texte]"/>
      <dgm:spPr/>
      <dgm:t>
        <a:bodyPr/>
        <a:lstStyle/>
        <a:p>
          <a:r>
            <a:rPr lang="fr-FR" dirty="0"/>
            <a:t>Intervention</a:t>
          </a:r>
        </a:p>
      </dgm:t>
    </dgm:pt>
    <dgm:pt modelId="{F1B686BC-6F2D-4BD2-B88C-CE625FAA2A84}" type="parTrans" cxnId="{BF1AB2FD-2D46-4719-8E2C-005B42F1E7A6}">
      <dgm:prSet/>
      <dgm:spPr/>
      <dgm:t>
        <a:bodyPr/>
        <a:lstStyle/>
        <a:p>
          <a:endParaRPr lang="fr-FR"/>
        </a:p>
      </dgm:t>
    </dgm:pt>
    <dgm:pt modelId="{54A1FDC1-E6D6-4AB1-B694-42A35F40F208}" type="sibTrans" cxnId="{BF1AB2FD-2D46-4719-8E2C-005B42F1E7A6}">
      <dgm:prSet/>
      <dgm:spPr/>
      <dgm:t>
        <a:bodyPr/>
        <a:lstStyle/>
        <a:p>
          <a:endParaRPr lang="fr-FR"/>
        </a:p>
      </dgm:t>
    </dgm:pt>
    <dgm:pt modelId="{20D7483B-A7D0-4D1B-B736-579F0BD63BA9}">
      <dgm:prSet phldrT="[Texte]"/>
      <dgm:spPr/>
      <dgm:t>
        <a:bodyPr/>
        <a:lstStyle/>
        <a:p>
          <a:r>
            <a:rPr lang="fr-FR" dirty="0"/>
            <a:t>Individus, acteurs</a:t>
          </a:r>
        </a:p>
      </dgm:t>
    </dgm:pt>
    <dgm:pt modelId="{EB12495C-585B-4DCA-9FA5-BBD1A1B27478}" type="parTrans" cxnId="{72BCA241-CA6C-4E18-A85D-3A98BD4E25D0}">
      <dgm:prSet/>
      <dgm:spPr/>
      <dgm:t>
        <a:bodyPr/>
        <a:lstStyle/>
        <a:p>
          <a:endParaRPr lang="fr-FR"/>
        </a:p>
      </dgm:t>
    </dgm:pt>
    <dgm:pt modelId="{6B2E4664-581A-488E-8B66-B185F2A8C118}" type="sibTrans" cxnId="{72BCA241-CA6C-4E18-A85D-3A98BD4E25D0}">
      <dgm:prSet/>
      <dgm:spPr/>
      <dgm:t>
        <a:bodyPr/>
        <a:lstStyle/>
        <a:p>
          <a:endParaRPr lang="fr-FR"/>
        </a:p>
      </dgm:t>
    </dgm:pt>
    <dgm:pt modelId="{CED08B5F-2FAC-437A-81E4-1A9DC36F3572}">
      <dgm:prSet phldrT="[Texte]"/>
      <dgm:spPr/>
      <dgm:t>
        <a:bodyPr/>
        <a:lstStyle/>
        <a:p>
          <a:r>
            <a:rPr lang="fr-FR" dirty="0"/>
            <a:t>Contenu</a:t>
          </a:r>
        </a:p>
      </dgm:t>
    </dgm:pt>
    <dgm:pt modelId="{C5C49A2A-35EA-448B-A101-ECE5B5E1CC64}" type="parTrans" cxnId="{D376BE6E-7466-4C57-A0B0-C347610037E9}">
      <dgm:prSet/>
      <dgm:spPr/>
      <dgm:t>
        <a:bodyPr/>
        <a:lstStyle/>
        <a:p>
          <a:endParaRPr lang="fr-FR"/>
        </a:p>
      </dgm:t>
    </dgm:pt>
    <dgm:pt modelId="{52EF1E65-BA71-4510-ACE9-C3858E52335E}" type="sibTrans" cxnId="{D376BE6E-7466-4C57-A0B0-C347610037E9}">
      <dgm:prSet/>
      <dgm:spPr/>
      <dgm:t>
        <a:bodyPr/>
        <a:lstStyle/>
        <a:p>
          <a:endParaRPr lang="fr-FR"/>
        </a:p>
      </dgm:t>
    </dgm:pt>
    <dgm:pt modelId="{908472AD-0F25-490A-8CE0-9DF355950E0D}">
      <dgm:prSet phldrT="[Texte]"/>
      <dgm:spPr/>
      <dgm:t>
        <a:bodyPr/>
        <a:lstStyle/>
        <a:p>
          <a:r>
            <a:rPr lang="fr-FR" dirty="0"/>
            <a:t>Design…</a:t>
          </a:r>
        </a:p>
      </dgm:t>
    </dgm:pt>
    <dgm:pt modelId="{DCAA8D02-CA44-4AF4-A948-CD5C2677D80A}" type="parTrans" cxnId="{5F58A2D5-4D4A-4842-BBD6-7AC8AF0B51F6}">
      <dgm:prSet/>
      <dgm:spPr/>
      <dgm:t>
        <a:bodyPr/>
        <a:lstStyle/>
        <a:p>
          <a:endParaRPr lang="fr-FR"/>
        </a:p>
      </dgm:t>
    </dgm:pt>
    <dgm:pt modelId="{A7CD9799-F378-4F61-8AC0-F13765D4317D}" type="sibTrans" cxnId="{5F58A2D5-4D4A-4842-BBD6-7AC8AF0B51F6}">
      <dgm:prSet/>
      <dgm:spPr/>
      <dgm:t>
        <a:bodyPr/>
        <a:lstStyle/>
        <a:p>
          <a:endParaRPr lang="fr-FR"/>
        </a:p>
      </dgm:t>
    </dgm:pt>
    <dgm:pt modelId="{F8E6D64C-2813-42EF-8953-0AEEF6DFD4F7}">
      <dgm:prSet phldrT="[Texte]"/>
      <dgm:spPr/>
      <dgm:t>
        <a:bodyPr/>
        <a:lstStyle/>
        <a:p>
          <a:r>
            <a:rPr lang="fr-FR" dirty="0"/>
            <a:t>Décideurs</a:t>
          </a:r>
        </a:p>
      </dgm:t>
    </dgm:pt>
    <dgm:pt modelId="{1D848811-0B02-4A0E-A35D-4F10A1A99D7A}" type="parTrans" cxnId="{7DB1BDBB-B11B-4879-BDF5-6B2970D0FABD}">
      <dgm:prSet/>
      <dgm:spPr/>
      <dgm:t>
        <a:bodyPr/>
        <a:lstStyle/>
        <a:p>
          <a:endParaRPr lang="fr-FR"/>
        </a:p>
      </dgm:t>
    </dgm:pt>
    <dgm:pt modelId="{01CF4D33-E812-4FCE-A447-987EA66B6087}" type="sibTrans" cxnId="{7DB1BDBB-B11B-4879-BDF5-6B2970D0FABD}">
      <dgm:prSet/>
      <dgm:spPr/>
      <dgm:t>
        <a:bodyPr/>
        <a:lstStyle/>
        <a:p>
          <a:endParaRPr lang="fr-FR"/>
        </a:p>
      </dgm:t>
    </dgm:pt>
    <dgm:pt modelId="{CA5C1394-769A-4B14-B4DE-1CFDE2C1331C}">
      <dgm:prSet phldrT="[Texte]"/>
      <dgm:spPr/>
      <dgm:t>
        <a:bodyPr/>
        <a:lstStyle/>
        <a:p>
          <a:r>
            <a:rPr lang="fr-FR" dirty="0"/>
            <a:t>Intervenants</a:t>
          </a:r>
        </a:p>
      </dgm:t>
    </dgm:pt>
    <dgm:pt modelId="{E6B84102-6DC9-41F3-A6F3-9EE191FE4E7B}" type="parTrans" cxnId="{1DB7531D-A2C2-495C-AC03-9F8CAE7FFB0F}">
      <dgm:prSet/>
      <dgm:spPr/>
      <dgm:t>
        <a:bodyPr/>
        <a:lstStyle/>
        <a:p>
          <a:endParaRPr lang="fr-FR"/>
        </a:p>
      </dgm:t>
    </dgm:pt>
    <dgm:pt modelId="{70FB88D2-6E20-4382-A34E-A005F62F932F}" type="sibTrans" cxnId="{1DB7531D-A2C2-495C-AC03-9F8CAE7FFB0F}">
      <dgm:prSet/>
      <dgm:spPr/>
      <dgm:t>
        <a:bodyPr/>
        <a:lstStyle/>
        <a:p>
          <a:endParaRPr lang="fr-FR"/>
        </a:p>
      </dgm:t>
    </dgm:pt>
    <dgm:pt modelId="{0DD8F6AE-3BEB-4EE0-AD30-845A9C10D5B2}">
      <dgm:prSet phldrT="[Texte]"/>
      <dgm:spPr/>
      <dgm:t>
        <a:bodyPr/>
        <a:lstStyle/>
        <a:p>
          <a:r>
            <a:rPr lang="fr-FR" dirty="0"/>
            <a:t>Elèves, parents…</a:t>
          </a:r>
        </a:p>
      </dgm:t>
    </dgm:pt>
    <dgm:pt modelId="{2DB51922-6F24-4F8F-B0D0-BB97CA22B9E6}" type="parTrans" cxnId="{754E3F47-BA35-45DC-BC8C-183DAFA9FE0B}">
      <dgm:prSet/>
      <dgm:spPr/>
      <dgm:t>
        <a:bodyPr/>
        <a:lstStyle/>
        <a:p>
          <a:endParaRPr lang="fr-FR"/>
        </a:p>
      </dgm:t>
    </dgm:pt>
    <dgm:pt modelId="{F0D758FD-9290-456B-AEA6-2A862EC748C9}" type="sibTrans" cxnId="{754E3F47-BA35-45DC-BC8C-183DAFA9FE0B}">
      <dgm:prSet/>
      <dgm:spPr/>
      <dgm:t>
        <a:bodyPr/>
        <a:lstStyle/>
        <a:p>
          <a:endParaRPr lang="fr-FR"/>
        </a:p>
      </dgm:t>
    </dgm:pt>
    <dgm:pt modelId="{A0D3A8E4-9829-4DA7-9552-D88EB3422769}" type="pres">
      <dgm:prSet presAssocID="{12BDE5E4-0EB7-4DF7-8985-BFEA0268807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8D1BCA9-CD88-4B0D-888C-B8C0B94AA6C0}" type="pres">
      <dgm:prSet presAssocID="{E31FE337-6E9B-4DCD-91DB-A8F7F90AAA3B}" presName="circle1" presStyleLbl="node1" presStyleIdx="0" presStyleCnt="5" custLinFactNeighborY="347"/>
      <dgm:spPr>
        <a:pattFill prst="pct25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solidFill>
            <a:schemeClr val="accent5"/>
          </a:solidFill>
        </a:ln>
      </dgm:spPr>
    </dgm:pt>
    <dgm:pt modelId="{15239158-DB2E-47A5-A250-1B6952343A5A}" type="pres">
      <dgm:prSet presAssocID="{E31FE337-6E9B-4DCD-91DB-A8F7F90AAA3B}" presName="space" presStyleCnt="0"/>
      <dgm:spPr/>
    </dgm:pt>
    <dgm:pt modelId="{6FE4D80E-FB9D-46B8-B895-B7ED2AC7BE32}" type="pres">
      <dgm:prSet presAssocID="{E31FE337-6E9B-4DCD-91DB-A8F7F90AAA3B}" presName="rect1" presStyleLbl="alignAcc1" presStyleIdx="0" presStyleCnt="5"/>
      <dgm:spPr/>
    </dgm:pt>
    <dgm:pt modelId="{05150CDE-90E8-4153-90BC-AADD02D586D7}" type="pres">
      <dgm:prSet presAssocID="{7FEE296B-3ADB-41E5-BF5E-60329E7063BC}" presName="vertSpace2" presStyleLbl="node1" presStyleIdx="0" presStyleCnt="5"/>
      <dgm:spPr/>
    </dgm:pt>
    <dgm:pt modelId="{C0E2E206-91BB-4193-BBBE-AAEF68865612}" type="pres">
      <dgm:prSet presAssocID="{7FEE296B-3ADB-41E5-BF5E-60329E7063BC}" presName="circle2" presStyleLbl="node1" presStyleIdx="1" presStyleCnt="5"/>
      <dgm:spPr/>
    </dgm:pt>
    <dgm:pt modelId="{C22C86CF-F7BA-4C76-B26F-9BD2E7706DA5}" type="pres">
      <dgm:prSet presAssocID="{7FEE296B-3ADB-41E5-BF5E-60329E7063BC}" presName="rect2" presStyleLbl="alignAcc1" presStyleIdx="1" presStyleCnt="5"/>
      <dgm:spPr/>
    </dgm:pt>
    <dgm:pt modelId="{A53C96D9-764D-4CAD-943E-DB29361B4A90}" type="pres">
      <dgm:prSet presAssocID="{E7DC63F3-FCD7-4554-85B1-F9FAEEA7CF45}" presName="vertSpace3" presStyleLbl="node1" presStyleIdx="1" presStyleCnt="5"/>
      <dgm:spPr/>
    </dgm:pt>
    <dgm:pt modelId="{CCBBE34C-A06E-479B-8B42-E39146435341}" type="pres">
      <dgm:prSet presAssocID="{E7DC63F3-FCD7-4554-85B1-F9FAEEA7CF45}" presName="circle3" presStyleLbl="node1" presStyleIdx="2" presStyleCnt="5"/>
      <dgm:spPr/>
    </dgm:pt>
    <dgm:pt modelId="{DD8591C1-49E5-4EED-BB52-2C77FBCD363C}" type="pres">
      <dgm:prSet presAssocID="{E7DC63F3-FCD7-4554-85B1-F9FAEEA7CF45}" presName="rect3" presStyleLbl="alignAcc1" presStyleIdx="2" presStyleCnt="5"/>
      <dgm:spPr/>
    </dgm:pt>
    <dgm:pt modelId="{CC77A4A3-3F99-4B6E-8CDB-197E97A9C8D8}" type="pres">
      <dgm:prSet presAssocID="{20D7483B-A7D0-4D1B-B736-579F0BD63BA9}" presName="vertSpace4" presStyleLbl="node1" presStyleIdx="2" presStyleCnt="5"/>
      <dgm:spPr/>
    </dgm:pt>
    <dgm:pt modelId="{439265F6-30D0-4820-BCD0-9F6AC189A3CB}" type="pres">
      <dgm:prSet presAssocID="{20D7483B-A7D0-4D1B-B736-579F0BD63BA9}" presName="circle4" presStyleLbl="node1" presStyleIdx="3" presStyleCnt="5"/>
      <dgm:spPr/>
    </dgm:pt>
    <dgm:pt modelId="{B4BF60C0-CDE2-4770-BF1A-1E82B046E2E7}" type="pres">
      <dgm:prSet presAssocID="{20D7483B-A7D0-4D1B-B736-579F0BD63BA9}" presName="rect4" presStyleLbl="alignAcc1" presStyleIdx="3" presStyleCnt="5"/>
      <dgm:spPr/>
    </dgm:pt>
    <dgm:pt modelId="{CE9F2F92-2BA0-4D3D-83C1-3B0DE59C28DD}" type="pres">
      <dgm:prSet presAssocID="{82C4F51E-3FC1-4C2F-85C2-5174D8B2BEB4}" presName="vertSpace5" presStyleLbl="node1" presStyleIdx="3" presStyleCnt="5"/>
      <dgm:spPr/>
    </dgm:pt>
    <dgm:pt modelId="{F0B47C49-4FA4-42BE-A511-265E17A65169}" type="pres">
      <dgm:prSet presAssocID="{82C4F51E-3FC1-4C2F-85C2-5174D8B2BEB4}" presName="circle5" presStyleLbl="node1" presStyleIdx="4" presStyleCnt="5"/>
      <dgm:spPr/>
    </dgm:pt>
    <dgm:pt modelId="{D83D0D31-16DE-43F2-A5B4-37E3B85AF294}" type="pres">
      <dgm:prSet presAssocID="{82C4F51E-3FC1-4C2F-85C2-5174D8B2BEB4}" presName="rect5" presStyleLbl="alignAcc1" presStyleIdx="4" presStyleCnt="5"/>
      <dgm:spPr/>
    </dgm:pt>
    <dgm:pt modelId="{292CB9B7-9F9A-40D8-A10A-7F13C83FF5FA}" type="pres">
      <dgm:prSet presAssocID="{E31FE337-6E9B-4DCD-91DB-A8F7F90AAA3B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52ADAB14-1E34-4C96-85FD-94F3244E8A9A}" type="pres">
      <dgm:prSet presAssocID="{E31FE337-6E9B-4DCD-91DB-A8F7F90AAA3B}" presName="rect1ChTx" presStyleLbl="alignAcc1" presStyleIdx="4" presStyleCnt="5">
        <dgm:presLayoutVars>
          <dgm:bulletEnabled val="1"/>
        </dgm:presLayoutVars>
      </dgm:prSet>
      <dgm:spPr/>
    </dgm:pt>
    <dgm:pt modelId="{7B3D9130-AABA-4AE4-B915-5D15ACF26A40}" type="pres">
      <dgm:prSet presAssocID="{7FEE296B-3ADB-41E5-BF5E-60329E7063BC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FBA40833-85E2-44BD-9406-623ABA9683FE}" type="pres">
      <dgm:prSet presAssocID="{7FEE296B-3ADB-41E5-BF5E-60329E7063BC}" presName="rect2ChTx" presStyleLbl="alignAcc1" presStyleIdx="4" presStyleCnt="5">
        <dgm:presLayoutVars>
          <dgm:bulletEnabled val="1"/>
        </dgm:presLayoutVars>
      </dgm:prSet>
      <dgm:spPr/>
    </dgm:pt>
    <dgm:pt modelId="{97AC7CF2-AFAA-439F-B08F-F3A8EB85D15E}" type="pres">
      <dgm:prSet presAssocID="{E7DC63F3-FCD7-4554-85B1-F9FAEEA7CF45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2FC45DE2-CD9E-4F4E-857F-A4F109BE5793}" type="pres">
      <dgm:prSet presAssocID="{E7DC63F3-FCD7-4554-85B1-F9FAEEA7CF45}" presName="rect3ChTx" presStyleLbl="alignAcc1" presStyleIdx="4" presStyleCnt="5">
        <dgm:presLayoutVars>
          <dgm:bulletEnabled val="1"/>
        </dgm:presLayoutVars>
      </dgm:prSet>
      <dgm:spPr/>
    </dgm:pt>
    <dgm:pt modelId="{D38D6938-D848-43BA-976A-FB859A16CEF0}" type="pres">
      <dgm:prSet presAssocID="{20D7483B-A7D0-4D1B-B736-579F0BD63BA9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67E25D5F-A53B-4D53-9340-C72B1A95DA83}" type="pres">
      <dgm:prSet presAssocID="{20D7483B-A7D0-4D1B-B736-579F0BD63BA9}" presName="rect4ChTx" presStyleLbl="alignAcc1" presStyleIdx="4" presStyleCnt="5">
        <dgm:presLayoutVars>
          <dgm:bulletEnabled val="1"/>
        </dgm:presLayoutVars>
      </dgm:prSet>
      <dgm:spPr/>
    </dgm:pt>
    <dgm:pt modelId="{08BB6E07-4EC7-4BF9-A7A6-F6E14B2DDB40}" type="pres">
      <dgm:prSet presAssocID="{82C4F51E-3FC1-4C2F-85C2-5174D8B2BEB4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22848F23-6F06-4963-AE21-9B0C6A7FC03C}" type="pres">
      <dgm:prSet presAssocID="{82C4F51E-3FC1-4C2F-85C2-5174D8B2BEB4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93C5020A-3F27-4552-A83C-E7A6CAE216F7}" type="presOf" srcId="{908472AD-0F25-490A-8CE0-9DF355950E0D}" destId="{22848F23-6F06-4963-AE21-9B0C6A7FC03C}" srcOrd="0" destOrd="1" presId="urn:microsoft.com/office/officeart/2005/8/layout/target3"/>
    <dgm:cxn modelId="{E307A516-7E86-4E4E-8B4D-2166D339D635}" srcId="{E31FE337-6E9B-4DCD-91DB-A8F7F90AAA3B}" destId="{E9BE0346-DD13-46AE-9A6D-2CD1F2EE02FC}" srcOrd="0" destOrd="0" parTransId="{EB902A8E-C868-4300-B21D-3BF82ACFBB3B}" sibTransId="{65CE2904-58BB-4D90-A1EE-5F7E6EBDF2DA}"/>
    <dgm:cxn modelId="{1DB7531D-A2C2-495C-AC03-9F8CAE7FFB0F}" srcId="{20D7483B-A7D0-4D1B-B736-579F0BD63BA9}" destId="{CA5C1394-769A-4B14-B4DE-1CFDE2C1331C}" srcOrd="1" destOrd="0" parTransId="{E6B84102-6DC9-41F3-A6F3-9EE191FE4E7B}" sibTransId="{70FB88D2-6E20-4382-A34E-A005F62F932F}"/>
    <dgm:cxn modelId="{1A06512C-DE38-4A67-95B6-AB18B43A9E17}" type="presOf" srcId="{20D7483B-A7D0-4D1B-B736-579F0BD63BA9}" destId="{B4BF60C0-CDE2-4770-BF1A-1E82B046E2E7}" srcOrd="0" destOrd="0" presId="urn:microsoft.com/office/officeart/2005/8/layout/target3"/>
    <dgm:cxn modelId="{B980725D-2019-43B5-8CDF-DDBF47940F14}" srcId="{E31FE337-6E9B-4DCD-91DB-A8F7F90AAA3B}" destId="{BADE0FC4-122C-4D43-B47B-D116166D34E9}" srcOrd="1" destOrd="0" parTransId="{CD8CE93C-AE87-427C-B341-4924342033EE}" sibTransId="{727857D9-7871-4335-A5EB-5EB851C8DB7F}"/>
    <dgm:cxn modelId="{72BCA241-CA6C-4E18-A85D-3A98BD4E25D0}" srcId="{12BDE5E4-0EB7-4DF7-8985-BFEA02688073}" destId="{20D7483B-A7D0-4D1B-B736-579F0BD63BA9}" srcOrd="3" destOrd="0" parTransId="{EB12495C-585B-4DCA-9FA5-BBD1A1B27478}" sibTransId="{6B2E4664-581A-488E-8B66-B185F2A8C118}"/>
    <dgm:cxn modelId="{754E3F47-BA35-45DC-BC8C-183DAFA9FE0B}" srcId="{20D7483B-A7D0-4D1B-B736-579F0BD63BA9}" destId="{0DD8F6AE-3BEB-4EE0-AD30-845A9C10D5B2}" srcOrd="2" destOrd="0" parTransId="{2DB51922-6F24-4F8F-B0D0-BB97CA22B9E6}" sibTransId="{F0D758FD-9290-456B-AEA6-2A862EC748C9}"/>
    <dgm:cxn modelId="{E5438B47-8611-4031-ADCD-CF9992788CD7}" type="presOf" srcId="{9345F12C-9C8A-4BDF-9C96-D11219DFB00E}" destId="{FBA40833-85E2-44BD-9406-623ABA9683FE}" srcOrd="0" destOrd="0" presId="urn:microsoft.com/office/officeart/2005/8/layout/target3"/>
    <dgm:cxn modelId="{4BFEE548-F6ED-4812-AD83-DEC68218F6DF}" srcId="{12BDE5E4-0EB7-4DF7-8985-BFEA02688073}" destId="{7FEE296B-3ADB-41E5-BF5E-60329E7063BC}" srcOrd="1" destOrd="0" parTransId="{6E528E7D-C385-40B0-B009-F1481DC64BC7}" sibTransId="{E1C5EDAF-895B-46AC-9263-3E8E59CA8EB8}"/>
    <dgm:cxn modelId="{69783C4A-3E4E-4D79-A7D0-57FB2A69826C}" srcId="{E7DC63F3-FCD7-4554-85B1-F9FAEEA7CF45}" destId="{787AB5FB-6D4A-41D6-B2DA-4115E5C79045}" srcOrd="1" destOrd="0" parTransId="{3900CB5F-F416-434E-B089-32A3D5183E9B}" sibTransId="{515048FD-D15D-4212-97F3-62291905FE35}"/>
    <dgm:cxn modelId="{D5D0E44B-D5C7-4B9A-9116-D2917A42F2E4}" type="presOf" srcId="{20D7483B-A7D0-4D1B-B736-579F0BD63BA9}" destId="{D38D6938-D848-43BA-976A-FB859A16CEF0}" srcOrd="1" destOrd="0" presId="urn:microsoft.com/office/officeart/2005/8/layout/target3"/>
    <dgm:cxn modelId="{D376BE6E-7466-4C57-A0B0-C347610037E9}" srcId="{82C4F51E-3FC1-4C2F-85C2-5174D8B2BEB4}" destId="{CED08B5F-2FAC-437A-81E4-1A9DC36F3572}" srcOrd="0" destOrd="0" parTransId="{C5C49A2A-35EA-448B-A101-ECE5B5E1CC64}" sibTransId="{52EF1E65-BA71-4510-ACE9-C3858E52335E}"/>
    <dgm:cxn modelId="{617B5B4F-F70F-403F-97EC-9E8FDB926DA3}" srcId="{12BDE5E4-0EB7-4DF7-8985-BFEA02688073}" destId="{E31FE337-6E9B-4DCD-91DB-A8F7F90AAA3B}" srcOrd="0" destOrd="0" parTransId="{A95210A8-F880-4BB8-9925-EC4C680FFDF2}" sibTransId="{3612CE77-3144-44AE-A75A-63A4E56F3B49}"/>
    <dgm:cxn modelId="{021C0650-CA6B-4D62-86B1-F1B2DB8AD02C}" type="presOf" srcId="{26CEF78E-906B-4765-AD50-A63D0B3F6D31}" destId="{FBA40833-85E2-44BD-9406-623ABA9683FE}" srcOrd="0" destOrd="1" presId="urn:microsoft.com/office/officeart/2005/8/layout/target3"/>
    <dgm:cxn modelId="{7A7C0C72-987D-4B02-A492-B08482A5188F}" srcId="{7FEE296B-3ADB-41E5-BF5E-60329E7063BC}" destId="{9345F12C-9C8A-4BDF-9C96-D11219DFB00E}" srcOrd="0" destOrd="0" parTransId="{1C393E04-43CD-4B5C-AE14-2B31F0710C8C}" sibTransId="{CE3FF329-D24C-4F71-A6F5-AE93E3D67E84}"/>
    <dgm:cxn modelId="{F457A172-94B3-4BAE-A3D6-38220474E753}" type="presOf" srcId="{F8E6D64C-2813-42EF-8953-0AEEF6DFD4F7}" destId="{67E25D5F-A53B-4D53-9340-C72B1A95DA83}" srcOrd="0" destOrd="0" presId="urn:microsoft.com/office/officeart/2005/8/layout/target3"/>
    <dgm:cxn modelId="{28AB6574-0915-4797-8B7F-EAB1BC5F05E1}" type="presOf" srcId="{12BDE5E4-0EB7-4DF7-8985-BFEA02688073}" destId="{A0D3A8E4-9829-4DA7-9552-D88EB3422769}" srcOrd="0" destOrd="0" presId="urn:microsoft.com/office/officeart/2005/8/layout/target3"/>
    <dgm:cxn modelId="{67D43A58-45BA-4B85-9EEB-F4F015578932}" type="presOf" srcId="{7FEE296B-3ADB-41E5-BF5E-60329E7063BC}" destId="{7B3D9130-AABA-4AE4-B915-5D15ACF26A40}" srcOrd="1" destOrd="0" presId="urn:microsoft.com/office/officeart/2005/8/layout/target3"/>
    <dgm:cxn modelId="{5011DA5A-C0EC-4367-BF90-CA398DF4DD3B}" srcId="{12BDE5E4-0EB7-4DF7-8985-BFEA02688073}" destId="{E7DC63F3-FCD7-4554-85B1-F9FAEEA7CF45}" srcOrd="2" destOrd="0" parTransId="{96593907-E7FB-4106-9FC5-129E1CC17888}" sibTransId="{B14DC951-601B-4994-B19D-F90B2638304C}"/>
    <dgm:cxn modelId="{B29E6085-1186-4DA2-9BAA-3B85359B18BB}" type="presOf" srcId="{CED08B5F-2FAC-437A-81E4-1A9DC36F3572}" destId="{22848F23-6F06-4963-AE21-9B0C6A7FC03C}" srcOrd="0" destOrd="0" presId="urn:microsoft.com/office/officeart/2005/8/layout/target3"/>
    <dgm:cxn modelId="{409D7C8C-4BB0-4168-B5DD-4D3AC62C9CDA}" type="presOf" srcId="{CA5C1394-769A-4B14-B4DE-1CFDE2C1331C}" destId="{67E25D5F-A53B-4D53-9340-C72B1A95DA83}" srcOrd="0" destOrd="1" presId="urn:microsoft.com/office/officeart/2005/8/layout/target3"/>
    <dgm:cxn modelId="{712EB290-D6C0-4B7C-9E22-D844AF8752EB}" srcId="{E7DC63F3-FCD7-4554-85B1-F9FAEEA7CF45}" destId="{F6CF5AC6-F1FA-42AD-B21A-54E7CB60DEA7}" srcOrd="0" destOrd="0" parTransId="{99AC8B0F-B393-4497-A231-0E6E103F312A}" sibTransId="{652AFF88-449E-4EC8-85A9-F906BF65E53D}"/>
    <dgm:cxn modelId="{5A8CD1A2-8797-470B-B5F8-12AB4D5B6DB1}" type="presOf" srcId="{E7DC63F3-FCD7-4554-85B1-F9FAEEA7CF45}" destId="{DD8591C1-49E5-4EED-BB52-2C77FBCD363C}" srcOrd="0" destOrd="0" presId="urn:microsoft.com/office/officeart/2005/8/layout/target3"/>
    <dgm:cxn modelId="{3CC75AB4-4BEE-43B8-A23C-DD94042287AD}" type="presOf" srcId="{BADE0FC4-122C-4D43-B47B-D116166D34E9}" destId="{52ADAB14-1E34-4C96-85FD-94F3244E8A9A}" srcOrd="0" destOrd="1" presId="urn:microsoft.com/office/officeart/2005/8/layout/target3"/>
    <dgm:cxn modelId="{5EE76EB7-5BF0-471D-AC47-E6B233137B1B}" type="presOf" srcId="{E31FE337-6E9B-4DCD-91DB-A8F7F90AAA3B}" destId="{6FE4D80E-FB9D-46B8-B895-B7ED2AC7BE32}" srcOrd="0" destOrd="0" presId="urn:microsoft.com/office/officeart/2005/8/layout/target3"/>
    <dgm:cxn modelId="{8DE89DB7-0A17-41E4-BE1C-A729C62420B7}" type="presOf" srcId="{787AB5FB-6D4A-41D6-B2DA-4115E5C79045}" destId="{2FC45DE2-CD9E-4F4E-857F-A4F109BE5793}" srcOrd="0" destOrd="1" presId="urn:microsoft.com/office/officeart/2005/8/layout/target3"/>
    <dgm:cxn modelId="{0DE2DEB7-95F2-46BC-BC83-7D9FCD93120B}" type="presOf" srcId="{0DD8F6AE-3BEB-4EE0-AD30-845A9C10D5B2}" destId="{67E25D5F-A53B-4D53-9340-C72B1A95DA83}" srcOrd="0" destOrd="2" presId="urn:microsoft.com/office/officeart/2005/8/layout/target3"/>
    <dgm:cxn modelId="{779D76B9-36F4-4F1C-A837-5633A1D458BB}" type="presOf" srcId="{E31FE337-6E9B-4DCD-91DB-A8F7F90AAA3B}" destId="{292CB9B7-9F9A-40D8-A10A-7F13C83FF5FA}" srcOrd="1" destOrd="0" presId="urn:microsoft.com/office/officeart/2005/8/layout/target3"/>
    <dgm:cxn modelId="{7DB1BDBB-B11B-4879-BDF5-6B2970D0FABD}" srcId="{20D7483B-A7D0-4D1B-B736-579F0BD63BA9}" destId="{F8E6D64C-2813-42EF-8953-0AEEF6DFD4F7}" srcOrd="0" destOrd="0" parTransId="{1D848811-0B02-4A0E-A35D-4F10A1A99D7A}" sibTransId="{01CF4D33-E812-4FCE-A447-987EA66B6087}"/>
    <dgm:cxn modelId="{555D70CA-71C1-41DC-A17A-12F3BD967C26}" type="presOf" srcId="{82C4F51E-3FC1-4C2F-85C2-5174D8B2BEB4}" destId="{08BB6E07-4EC7-4BF9-A7A6-F6E14B2DDB40}" srcOrd="1" destOrd="0" presId="urn:microsoft.com/office/officeart/2005/8/layout/target3"/>
    <dgm:cxn modelId="{19C152CE-8BAB-4AB6-A18F-7F6F5215915F}" type="presOf" srcId="{E7DC63F3-FCD7-4554-85B1-F9FAEEA7CF45}" destId="{97AC7CF2-AFAA-439F-B08F-F3A8EB85D15E}" srcOrd="1" destOrd="0" presId="urn:microsoft.com/office/officeart/2005/8/layout/target3"/>
    <dgm:cxn modelId="{5F58A2D5-4D4A-4842-BBD6-7AC8AF0B51F6}" srcId="{82C4F51E-3FC1-4C2F-85C2-5174D8B2BEB4}" destId="{908472AD-0F25-490A-8CE0-9DF355950E0D}" srcOrd="1" destOrd="0" parTransId="{DCAA8D02-CA44-4AF4-A948-CD5C2677D80A}" sibTransId="{A7CD9799-F378-4F61-8AC0-F13765D4317D}"/>
    <dgm:cxn modelId="{96214CD7-41BC-4701-92F7-B0EC89F0ADB3}" type="presOf" srcId="{F6CF5AC6-F1FA-42AD-B21A-54E7CB60DEA7}" destId="{2FC45DE2-CD9E-4F4E-857F-A4F109BE5793}" srcOrd="0" destOrd="0" presId="urn:microsoft.com/office/officeart/2005/8/layout/target3"/>
    <dgm:cxn modelId="{94955BEB-F206-4F6F-B2E2-D2AE32CE2F79}" srcId="{7FEE296B-3ADB-41E5-BF5E-60329E7063BC}" destId="{26CEF78E-906B-4765-AD50-A63D0B3F6D31}" srcOrd="1" destOrd="0" parTransId="{00E53B0A-792A-4515-A6B5-8CF1435ED0A8}" sibTransId="{565F4C81-5DA4-48D1-8E19-B55CCC05B4CC}"/>
    <dgm:cxn modelId="{9974F9ED-0FB7-4398-8F1F-78F2F0776BA6}" type="presOf" srcId="{E9BE0346-DD13-46AE-9A6D-2CD1F2EE02FC}" destId="{52ADAB14-1E34-4C96-85FD-94F3244E8A9A}" srcOrd="0" destOrd="0" presId="urn:microsoft.com/office/officeart/2005/8/layout/target3"/>
    <dgm:cxn modelId="{EF6206F3-13B9-4437-99F1-8C9BFD751CF7}" type="presOf" srcId="{82C4F51E-3FC1-4C2F-85C2-5174D8B2BEB4}" destId="{D83D0D31-16DE-43F2-A5B4-37E3B85AF294}" srcOrd="0" destOrd="0" presId="urn:microsoft.com/office/officeart/2005/8/layout/target3"/>
    <dgm:cxn modelId="{8DE7DCF6-EAEA-4113-8143-0F96B7CB17AB}" type="presOf" srcId="{7FEE296B-3ADB-41E5-BF5E-60329E7063BC}" destId="{C22C86CF-F7BA-4C76-B26F-9BD2E7706DA5}" srcOrd="0" destOrd="0" presId="urn:microsoft.com/office/officeart/2005/8/layout/target3"/>
    <dgm:cxn modelId="{BF1AB2FD-2D46-4719-8E2C-005B42F1E7A6}" srcId="{12BDE5E4-0EB7-4DF7-8985-BFEA02688073}" destId="{82C4F51E-3FC1-4C2F-85C2-5174D8B2BEB4}" srcOrd="4" destOrd="0" parTransId="{F1B686BC-6F2D-4BD2-B88C-CE625FAA2A84}" sibTransId="{54A1FDC1-E6D6-4AB1-B694-42A35F40F208}"/>
    <dgm:cxn modelId="{A6793109-A959-4C1A-89E6-9F7D75A5ED62}" type="presParOf" srcId="{A0D3A8E4-9829-4DA7-9552-D88EB3422769}" destId="{A8D1BCA9-CD88-4B0D-888C-B8C0B94AA6C0}" srcOrd="0" destOrd="0" presId="urn:microsoft.com/office/officeart/2005/8/layout/target3"/>
    <dgm:cxn modelId="{F0DCF2B6-238A-4E1F-969C-37EEA79FE4D3}" type="presParOf" srcId="{A0D3A8E4-9829-4DA7-9552-D88EB3422769}" destId="{15239158-DB2E-47A5-A250-1B6952343A5A}" srcOrd="1" destOrd="0" presId="urn:microsoft.com/office/officeart/2005/8/layout/target3"/>
    <dgm:cxn modelId="{799A7196-6600-49B3-968A-0B68D4F87771}" type="presParOf" srcId="{A0D3A8E4-9829-4DA7-9552-D88EB3422769}" destId="{6FE4D80E-FB9D-46B8-B895-B7ED2AC7BE32}" srcOrd="2" destOrd="0" presId="urn:microsoft.com/office/officeart/2005/8/layout/target3"/>
    <dgm:cxn modelId="{253D66BE-53D4-4725-943B-2C917CA30890}" type="presParOf" srcId="{A0D3A8E4-9829-4DA7-9552-D88EB3422769}" destId="{05150CDE-90E8-4153-90BC-AADD02D586D7}" srcOrd="3" destOrd="0" presId="urn:microsoft.com/office/officeart/2005/8/layout/target3"/>
    <dgm:cxn modelId="{80D056D9-684D-4F02-BA58-FD4E9E957A66}" type="presParOf" srcId="{A0D3A8E4-9829-4DA7-9552-D88EB3422769}" destId="{C0E2E206-91BB-4193-BBBE-AAEF68865612}" srcOrd="4" destOrd="0" presId="urn:microsoft.com/office/officeart/2005/8/layout/target3"/>
    <dgm:cxn modelId="{E135E3FC-1B60-4066-A948-E5D0702EFCE2}" type="presParOf" srcId="{A0D3A8E4-9829-4DA7-9552-D88EB3422769}" destId="{C22C86CF-F7BA-4C76-B26F-9BD2E7706DA5}" srcOrd="5" destOrd="0" presId="urn:microsoft.com/office/officeart/2005/8/layout/target3"/>
    <dgm:cxn modelId="{ADE65D44-6EB9-499D-B6EC-9440B79E2551}" type="presParOf" srcId="{A0D3A8E4-9829-4DA7-9552-D88EB3422769}" destId="{A53C96D9-764D-4CAD-943E-DB29361B4A90}" srcOrd="6" destOrd="0" presId="urn:microsoft.com/office/officeart/2005/8/layout/target3"/>
    <dgm:cxn modelId="{D5A9C2D0-B4A8-4233-A508-8E3A5ECF577C}" type="presParOf" srcId="{A0D3A8E4-9829-4DA7-9552-D88EB3422769}" destId="{CCBBE34C-A06E-479B-8B42-E39146435341}" srcOrd="7" destOrd="0" presId="urn:microsoft.com/office/officeart/2005/8/layout/target3"/>
    <dgm:cxn modelId="{EEC8869A-970E-4C2F-BE80-96E1F9993F5D}" type="presParOf" srcId="{A0D3A8E4-9829-4DA7-9552-D88EB3422769}" destId="{DD8591C1-49E5-4EED-BB52-2C77FBCD363C}" srcOrd="8" destOrd="0" presId="urn:microsoft.com/office/officeart/2005/8/layout/target3"/>
    <dgm:cxn modelId="{A994C2A1-DFA6-46EE-9BC9-DD0FF04A6C91}" type="presParOf" srcId="{A0D3A8E4-9829-4DA7-9552-D88EB3422769}" destId="{CC77A4A3-3F99-4B6E-8CDB-197E97A9C8D8}" srcOrd="9" destOrd="0" presId="urn:microsoft.com/office/officeart/2005/8/layout/target3"/>
    <dgm:cxn modelId="{5D46F630-E217-4A81-B8F6-4873348216A5}" type="presParOf" srcId="{A0D3A8E4-9829-4DA7-9552-D88EB3422769}" destId="{439265F6-30D0-4820-BCD0-9F6AC189A3CB}" srcOrd="10" destOrd="0" presId="urn:microsoft.com/office/officeart/2005/8/layout/target3"/>
    <dgm:cxn modelId="{3D7F6268-D13D-4B72-96D8-00E2806739A9}" type="presParOf" srcId="{A0D3A8E4-9829-4DA7-9552-D88EB3422769}" destId="{B4BF60C0-CDE2-4770-BF1A-1E82B046E2E7}" srcOrd="11" destOrd="0" presId="urn:microsoft.com/office/officeart/2005/8/layout/target3"/>
    <dgm:cxn modelId="{AE91571E-0BA3-4842-B221-BB160CDA596D}" type="presParOf" srcId="{A0D3A8E4-9829-4DA7-9552-D88EB3422769}" destId="{CE9F2F92-2BA0-4D3D-83C1-3B0DE59C28DD}" srcOrd="12" destOrd="0" presId="urn:microsoft.com/office/officeart/2005/8/layout/target3"/>
    <dgm:cxn modelId="{BFB7821E-DACA-46F2-B652-AE9C59691250}" type="presParOf" srcId="{A0D3A8E4-9829-4DA7-9552-D88EB3422769}" destId="{F0B47C49-4FA4-42BE-A511-265E17A65169}" srcOrd="13" destOrd="0" presId="urn:microsoft.com/office/officeart/2005/8/layout/target3"/>
    <dgm:cxn modelId="{95BE3C5A-8331-4E32-9E86-C1FA097F15F5}" type="presParOf" srcId="{A0D3A8E4-9829-4DA7-9552-D88EB3422769}" destId="{D83D0D31-16DE-43F2-A5B4-37E3B85AF294}" srcOrd="14" destOrd="0" presId="urn:microsoft.com/office/officeart/2005/8/layout/target3"/>
    <dgm:cxn modelId="{672DA826-E090-419A-87B3-27206288714B}" type="presParOf" srcId="{A0D3A8E4-9829-4DA7-9552-D88EB3422769}" destId="{292CB9B7-9F9A-40D8-A10A-7F13C83FF5FA}" srcOrd="15" destOrd="0" presId="urn:microsoft.com/office/officeart/2005/8/layout/target3"/>
    <dgm:cxn modelId="{CB7836F8-4AED-49EB-945E-FFA84BF11768}" type="presParOf" srcId="{A0D3A8E4-9829-4DA7-9552-D88EB3422769}" destId="{52ADAB14-1E34-4C96-85FD-94F3244E8A9A}" srcOrd="16" destOrd="0" presId="urn:microsoft.com/office/officeart/2005/8/layout/target3"/>
    <dgm:cxn modelId="{F3685083-38F6-49A6-9935-9D8DF436BE63}" type="presParOf" srcId="{A0D3A8E4-9829-4DA7-9552-D88EB3422769}" destId="{7B3D9130-AABA-4AE4-B915-5D15ACF26A40}" srcOrd="17" destOrd="0" presId="urn:microsoft.com/office/officeart/2005/8/layout/target3"/>
    <dgm:cxn modelId="{D6F35763-FCEB-4FB2-8B40-72058015A44F}" type="presParOf" srcId="{A0D3A8E4-9829-4DA7-9552-D88EB3422769}" destId="{FBA40833-85E2-44BD-9406-623ABA9683FE}" srcOrd="18" destOrd="0" presId="urn:microsoft.com/office/officeart/2005/8/layout/target3"/>
    <dgm:cxn modelId="{A609B49B-377C-47B2-8DF1-2709CB083CDD}" type="presParOf" srcId="{A0D3A8E4-9829-4DA7-9552-D88EB3422769}" destId="{97AC7CF2-AFAA-439F-B08F-F3A8EB85D15E}" srcOrd="19" destOrd="0" presId="urn:microsoft.com/office/officeart/2005/8/layout/target3"/>
    <dgm:cxn modelId="{021A71C7-96E5-492A-B290-6DF2FFB1C609}" type="presParOf" srcId="{A0D3A8E4-9829-4DA7-9552-D88EB3422769}" destId="{2FC45DE2-CD9E-4F4E-857F-A4F109BE5793}" srcOrd="20" destOrd="0" presId="urn:microsoft.com/office/officeart/2005/8/layout/target3"/>
    <dgm:cxn modelId="{AA03EE81-BE39-4351-8A25-8F5E7B253185}" type="presParOf" srcId="{A0D3A8E4-9829-4DA7-9552-D88EB3422769}" destId="{D38D6938-D848-43BA-976A-FB859A16CEF0}" srcOrd="21" destOrd="0" presId="urn:microsoft.com/office/officeart/2005/8/layout/target3"/>
    <dgm:cxn modelId="{4E2E9181-54B9-40A9-BC5A-DD8B8D9153EC}" type="presParOf" srcId="{A0D3A8E4-9829-4DA7-9552-D88EB3422769}" destId="{67E25D5F-A53B-4D53-9340-C72B1A95DA83}" srcOrd="22" destOrd="0" presId="urn:microsoft.com/office/officeart/2005/8/layout/target3"/>
    <dgm:cxn modelId="{9FEE316D-3C12-47C6-834E-29319D278831}" type="presParOf" srcId="{A0D3A8E4-9829-4DA7-9552-D88EB3422769}" destId="{08BB6E07-4EC7-4BF9-A7A6-F6E14B2DDB40}" srcOrd="23" destOrd="0" presId="urn:microsoft.com/office/officeart/2005/8/layout/target3"/>
    <dgm:cxn modelId="{2449100B-348F-4D72-A846-181AF2591CBC}" type="presParOf" srcId="{A0D3A8E4-9829-4DA7-9552-D88EB3422769}" destId="{22848F23-6F06-4963-AE21-9B0C6A7FC03C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1BCA9-CD88-4B0D-888C-B8C0B94AA6C0}">
      <dsp:nvSpPr>
        <dsp:cNvPr id="0" name=""/>
        <dsp:cNvSpPr/>
      </dsp:nvSpPr>
      <dsp:spPr>
        <a:xfrm>
          <a:off x="0" y="215891"/>
          <a:ext cx="3657600" cy="3657600"/>
        </a:xfrm>
        <a:prstGeom prst="pie">
          <a:avLst>
            <a:gd name="adj1" fmla="val 5400000"/>
            <a:gd name="adj2" fmla="val 16200000"/>
          </a:avLst>
        </a:prstGeom>
        <a:pattFill prst="pct25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4D80E-FB9D-46B8-B895-B7ED2AC7BE32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Stratégies de mise en œuvre </a:t>
          </a:r>
        </a:p>
      </dsp:txBody>
      <dsp:txXfrm>
        <a:off x="1828800" y="203199"/>
        <a:ext cx="2133600" cy="585216"/>
      </dsp:txXfrm>
    </dsp:sp>
    <dsp:sp modelId="{C0E2E206-91BB-4193-BBBE-AAEF68865612}">
      <dsp:nvSpPr>
        <dsp:cNvPr id="0" name=""/>
        <dsp:cNvSpPr/>
      </dsp:nvSpPr>
      <dsp:spPr>
        <a:xfrm>
          <a:off x="384047" y="788415"/>
          <a:ext cx="2889504" cy="288950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805699"/>
            <a:satOff val="0"/>
            <a:lumOff val="7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C86CF-F7BA-4C76-B26F-9BD2E7706DA5}">
      <dsp:nvSpPr>
        <dsp:cNvPr id="0" name=""/>
        <dsp:cNvSpPr/>
      </dsp:nvSpPr>
      <dsp:spPr>
        <a:xfrm>
          <a:off x="1828800" y="788415"/>
          <a:ext cx="4267200" cy="2889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05699"/>
              <a:satOff val="0"/>
              <a:lumOff val="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Contexte externe</a:t>
          </a:r>
        </a:p>
      </dsp:txBody>
      <dsp:txXfrm>
        <a:off x="1828800" y="788415"/>
        <a:ext cx="2133600" cy="585216"/>
      </dsp:txXfrm>
    </dsp:sp>
    <dsp:sp modelId="{CCBBE34C-A06E-479B-8B42-E39146435341}">
      <dsp:nvSpPr>
        <dsp:cNvPr id="0" name=""/>
        <dsp:cNvSpPr/>
      </dsp:nvSpPr>
      <dsp:spPr>
        <a:xfrm>
          <a:off x="768096" y="1373631"/>
          <a:ext cx="2121408" cy="21214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591C1-49E5-4EED-BB52-2C77FBCD363C}">
      <dsp:nvSpPr>
        <dsp:cNvPr id="0" name=""/>
        <dsp:cNvSpPr/>
      </dsp:nvSpPr>
      <dsp:spPr>
        <a:xfrm>
          <a:off x="1828800" y="1373631"/>
          <a:ext cx="4267200" cy="2121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Contexte interne (collège)</a:t>
          </a:r>
        </a:p>
      </dsp:txBody>
      <dsp:txXfrm>
        <a:off x="1828800" y="1373631"/>
        <a:ext cx="2133600" cy="585216"/>
      </dsp:txXfrm>
    </dsp:sp>
    <dsp:sp modelId="{439265F6-30D0-4820-BCD0-9F6AC189A3CB}">
      <dsp:nvSpPr>
        <dsp:cNvPr id="0" name=""/>
        <dsp:cNvSpPr/>
      </dsp:nvSpPr>
      <dsp:spPr>
        <a:xfrm>
          <a:off x="1152144" y="1958848"/>
          <a:ext cx="1353312" cy="135331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5417097"/>
            <a:satOff val="0"/>
            <a:lumOff val="2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F60C0-CDE2-4770-BF1A-1E82B046E2E7}">
      <dsp:nvSpPr>
        <dsp:cNvPr id="0" name=""/>
        <dsp:cNvSpPr/>
      </dsp:nvSpPr>
      <dsp:spPr>
        <a:xfrm>
          <a:off x="1828800" y="1958848"/>
          <a:ext cx="4267200" cy="1353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417097"/>
              <a:satOff val="0"/>
              <a:lumOff val="2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Individus, acteurs</a:t>
          </a:r>
        </a:p>
      </dsp:txBody>
      <dsp:txXfrm>
        <a:off x="1828800" y="1958848"/>
        <a:ext cx="2133600" cy="585216"/>
      </dsp:txXfrm>
    </dsp:sp>
    <dsp:sp modelId="{F0B47C49-4FA4-42BE-A511-265E17A65169}">
      <dsp:nvSpPr>
        <dsp:cNvPr id="0" name=""/>
        <dsp:cNvSpPr/>
      </dsp:nvSpPr>
      <dsp:spPr>
        <a:xfrm>
          <a:off x="1536192" y="2544064"/>
          <a:ext cx="585216" cy="5852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D0D31-16DE-43F2-A5B4-37E3B85AF294}">
      <dsp:nvSpPr>
        <dsp:cNvPr id="0" name=""/>
        <dsp:cNvSpPr/>
      </dsp:nvSpPr>
      <dsp:spPr>
        <a:xfrm>
          <a:off x="1828800" y="2544064"/>
          <a:ext cx="4267200" cy="585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Intervention</a:t>
          </a:r>
        </a:p>
      </dsp:txBody>
      <dsp:txXfrm>
        <a:off x="1828800" y="2544064"/>
        <a:ext cx="2133600" cy="585216"/>
      </dsp:txXfrm>
    </dsp:sp>
    <dsp:sp modelId="{52ADAB14-1E34-4C96-85FD-94F3244E8A9A}">
      <dsp:nvSpPr>
        <dsp:cNvPr id="0" name=""/>
        <dsp:cNvSpPr/>
      </dsp:nvSpPr>
      <dsp:spPr>
        <a:xfrm>
          <a:off x="3962400" y="203199"/>
          <a:ext cx="2133600" cy="585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 Présence d’un chef de projet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 Adaptations possibles de l’intervention…</a:t>
          </a:r>
        </a:p>
      </dsp:txBody>
      <dsp:txXfrm>
        <a:off x="3962400" y="203199"/>
        <a:ext cx="2133600" cy="585216"/>
      </dsp:txXfrm>
    </dsp:sp>
    <dsp:sp modelId="{FBA40833-85E2-44BD-9406-623ABA9683FE}">
      <dsp:nvSpPr>
        <dsp:cNvPr id="0" name=""/>
        <dsp:cNvSpPr/>
      </dsp:nvSpPr>
      <dsp:spPr>
        <a:xfrm>
          <a:off x="3962400" y="788415"/>
          <a:ext cx="2133600" cy="585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Contexte réglementaire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Evènements externes (ex. pandémie)…</a:t>
          </a:r>
        </a:p>
      </dsp:txBody>
      <dsp:txXfrm>
        <a:off x="3962400" y="788415"/>
        <a:ext cx="2133600" cy="585216"/>
      </dsp:txXfrm>
    </dsp:sp>
    <dsp:sp modelId="{2FC45DE2-CD9E-4F4E-857F-A4F109BE5793}">
      <dsp:nvSpPr>
        <dsp:cNvPr id="0" name=""/>
        <dsp:cNvSpPr/>
      </dsp:nvSpPr>
      <dsp:spPr>
        <a:xfrm>
          <a:off x="3962400" y="1373631"/>
          <a:ext cx="2133600" cy="585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 Communication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 Ressources…</a:t>
          </a:r>
        </a:p>
      </dsp:txBody>
      <dsp:txXfrm>
        <a:off x="3962400" y="1373631"/>
        <a:ext cx="2133600" cy="585216"/>
      </dsp:txXfrm>
    </dsp:sp>
    <dsp:sp modelId="{67E25D5F-A53B-4D53-9340-C72B1A95DA83}">
      <dsp:nvSpPr>
        <dsp:cNvPr id="0" name=""/>
        <dsp:cNvSpPr/>
      </dsp:nvSpPr>
      <dsp:spPr>
        <a:xfrm>
          <a:off x="3962400" y="1958848"/>
          <a:ext cx="2133600" cy="585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Décideurs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Intervenants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Elèves, parents…</a:t>
          </a:r>
        </a:p>
      </dsp:txBody>
      <dsp:txXfrm>
        <a:off x="3962400" y="1958848"/>
        <a:ext cx="2133600" cy="585216"/>
      </dsp:txXfrm>
    </dsp:sp>
    <dsp:sp modelId="{22848F23-6F06-4963-AE21-9B0C6A7FC03C}">
      <dsp:nvSpPr>
        <dsp:cNvPr id="0" name=""/>
        <dsp:cNvSpPr/>
      </dsp:nvSpPr>
      <dsp:spPr>
        <a:xfrm>
          <a:off x="3962400" y="2544064"/>
          <a:ext cx="2133600" cy="5852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Contenu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Design…</a:t>
          </a:r>
        </a:p>
      </dsp:txBody>
      <dsp:txXfrm>
        <a:off x="3962400" y="2544064"/>
        <a:ext cx="2133600" cy="58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30d5bea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30d5bea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30d5bea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30d5bea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5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122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59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FR" dirty="0"/>
              <a:t>Xx évènement externe de grande ampleur type pandémie de </a:t>
            </a:r>
            <a:r>
              <a:rPr lang="fr-FR" dirty="0" err="1"/>
              <a:t>covid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73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17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0096C84F-5177-4E70-9500-36B6A2145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5433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B81B-8AA3-4CFC-ABE7-C10F91AD3A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D841A822-49A7-4D64-86E0-BF7E1761F990}"/>
              </a:ext>
            </a:extLst>
          </p:cNvPr>
          <p:cNvSpPr txBox="1">
            <a:spLocks/>
          </p:cNvSpPr>
          <p:nvPr userDrawn="1"/>
        </p:nvSpPr>
        <p:spPr>
          <a:xfrm>
            <a:off x="0" y="4868863"/>
            <a:ext cx="5433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F0AB81B-8AA3-4CFC-ABE7-C10F91AD3A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240858BC-7953-4C90-A898-E8ABB034DA46}"/>
              </a:ext>
            </a:extLst>
          </p:cNvPr>
          <p:cNvSpPr txBox="1">
            <a:spLocks/>
          </p:cNvSpPr>
          <p:nvPr userDrawn="1"/>
        </p:nvSpPr>
        <p:spPr>
          <a:xfrm>
            <a:off x="0" y="4868863"/>
            <a:ext cx="5433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F0AB81B-8AA3-4CFC-ABE7-C10F91AD3A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F8C43DB-BAA2-4A68-A5FE-143F2EB67082}"/>
              </a:ext>
            </a:extLst>
          </p:cNvPr>
          <p:cNvSpPr txBox="1">
            <a:spLocks/>
          </p:cNvSpPr>
          <p:nvPr userDrawn="1"/>
        </p:nvSpPr>
        <p:spPr>
          <a:xfrm>
            <a:off x="0" y="4868863"/>
            <a:ext cx="5433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F0AB81B-8AA3-4CFC-ABE7-C10F91AD3A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F3B7FDD3-842B-4849-BCDC-5714906372A2}"/>
              </a:ext>
            </a:extLst>
          </p:cNvPr>
          <p:cNvSpPr txBox="1">
            <a:spLocks/>
          </p:cNvSpPr>
          <p:nvPr userDrawn="1"/>
        </p:nvSpPr>
        <p:spPr>
          <a:xfrm>
            <a:off x="0" y="4868863"/>
            <a:ext cx="5433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F0AB81B-8AA3-4CFC-ABE7-C10F91AD3A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36DF62-5799-4EF4-82CE-AF0DD4E61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5433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B81B-8AA3-4CFC-ABE7-C10F91AD3A3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9300" y="-97600"/>
            <a:ext cx="1153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>
                <a:latin typeface="Calibri"/>
                <a:ea typeface="Calibri"/>
                <a:cs typeface="Calibri"/>
                <a:sym typeface="Calibri"/>
              </a:rPr>
              <a:t>4.1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32975" y="328800"/>
            <a:ext cx="724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DÉFINITION OUTIL D’AIDE À LA DÉCISION PARTAGÉE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73575" y="4053850"/>
            <a:ext cx="687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Les aides à la décision pour les patients complètent (et non remplacent) les conseils des cliniciens sur les options.</a:t>
            </a:r>
            <a:endParaRPr sz="120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74877"/>
          <a:stretch/>
        </p:blipFill>
        <p:spPr>
          <a:xfrm>
            <a:off x="-5825" y="25125"/>
            <a:ext cx="9144000" cy="12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48525" y="1946200"/>
            <a:ext cx="7677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27225" y="1162426"/>
            <a:ext cx="7778822" cy="1670122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3600" b="1" dirty="0">
                <a:latin typeface="Calibri"/>
                <a:ea typeface="Calibri"/>
                <a:cs typeface="Calibri"/>
                <a:sym typeface="Calibri"/>
              </a:rPr>
              <a:t>MOOC – Module 2</a:t>
            </a:r>
          </a:p>
          <a:p>
            <a:pPr lvl="0" algn="ctr"/>
            <a:r>
              <a:rPr lang="fr-FR" sz="3600" b="1" dirty="0">
                <a:latin typeface="Calibri"/>
                <a:ea typeface="Calibri"/>
                <a:cs typeface="Calibri"/>
                <a:sym typeface="Calibri"/>
              </a:rPr>
              <a:t>Les interventions en collège : recommandations</a:t>
            </a: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t="69853" b="5024"/>
          <a:stretch/>
        </p:blipFill>
        <p:spPr>
          <a:xfrm>
            <a:off x="-5825" y="3833350"/>
            <a:ext cx="9144000" cy="12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868680" y="3205404"/>
            <a:ext cx="7637366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A. Gagneux-Brunon, AS.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Banaszuk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Bocquier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BD85325-9B66-ED46-BA11-57E985F747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748" y="261108"/>
            <a:ext cx="1128755" cy="590426"/>
          </a:xfrm>
          <a:prstGeom prst="rect">
            <a:avLst/>
          </a:prstGeom>
        </p:spPr>
      </p:pic>
      <p:pic>
        <p:nvPicPr>
          <p:cNvPr id="17" name="Image 16" descr="Logo-Plan-cancer-2014-2019_larg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185" y="4117714"/>
            <a:ext cx="1006359" cy="5954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AF11A95-AB6D-41AC-B56F-BA22DA6F6C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85" t="27814" r="34552" b="14921"/>
          <a:stretch/>
        </p:blipFill>
        <p:spPr>
          <a:xfrm>
            <a:off x="5788083" y="377486"/>
            <a:ext cx="950521" cy="42779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3C2E6-090A-4825-886C-B1876E5CD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0AB81B-8AA3-4CFC-ABE7-C10F91AD3A3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E0261D7-65A3-4D91-A58C-8446D66DDD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b="15820"/>
          <a:stretch/>
        </p:blipFill>
        <p:spPr bwMode="auto">
          <a:xfrm>
            <a:off x="3863410" y="273739"/>
            <a:ext cx="1465295" cy="51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1AD4566-6E24-44FD-B59C-DA69ABD29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99009"/>
              </p:ext>
            </p:extLst>
          </p:nvPr>
        </p:nvGraphicFramePr>
        <p:xfrm>
          <a:off x="191645" y="1115554"/>
          <a:ext cx="8760709" cy="3973787"/>
        </p:xfrm>
        <a:graphic>
          <a:graphicData uri="http://schemas.openxmlformats.org/drawingml/2006/table">
            <a:tbl>
              <a:tblPr firstRow="1" bandRow="1"/>
              <a:tblGrid>
                <a:gridCol w="3436941">
                  <a:extLst>
                    <a:ext uri="{9D8B030D-6E8A-4147-A177-3AD203B41FA5}">
                      <a16:colId xmlns:a16="http://schemas.microsoft.com/office/drawing/2014/main" val="3651525364"/>
                    </a:ext>
                  </a:extLst>
                </a:gridCol>
                <a:gridCol w="1588906">
                  <a:extLst>
                    <a:ext uri="{9D8B030D-6E8A-4147-A177-3AD203B41FA5}">
                      <a16:colId xmlns:a16="http://schemas.microsoft.com/office/drawing/2014/main" val="1285430343"/>
                    </a:ext>
                  </a:extLst>
                </a:gridCol>
                <a:gridCol w="3734862">
                  <a:extLst>
                    <a:ext uri="{9D8B030D-6E8A-4147-A177-3AD203B41FA5}">
                      <a16:colId xmlns:a16="http://schemas.microsoft.com/office/drawing/2014/main" val="2754753147"/>
                    </a:ext>
                  </a:extLst>
                </a:gridCol>
              </a:tblGrid>
              <a:tr h="5905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Leviers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Contexte externe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Freins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9252"/>
                  </a:ext>
                </a:extLst>
              </a:tr>
              <a:tr h="5181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Intervention en accord avec le programme scolaire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ça rentre tout à fait dans le programme Éducation Nationale, c'est un programme Éducation à la vie, à la sexualité…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Contexte réglementaire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Pas obligatoire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comme y a pas d'obligation à un moment aussi il faut qu'on cible aussi les informations importantes des autres »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05860"/>
                  </a:ext>
                </a:extLst>
              </a:tr>
              <a:tr h="518160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Covid-19 : expérience des collèges pour organiser l’intervention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on sort quand même de 2 ans de pandémie où des tests salivaires, des prélèvements nasopharyngés, des vaccinations COVID, on a fait dans les établissements scolaires donc on était super rodé, c'était, c'était pas compliqué du tout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Evénements critiques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Covid-19 : surcharge de travail des professionnels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on était quand même dans un contexte où il y avait aussi la COVID, donc on était très pris sur d'autres choses »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16301"/>
                  </a:ext>
                </a:extLst>
              </a:tr>
              <a:tr h="747846">
                <a:tc vMerge="1">
                  <a:txBody>
                    <a:bodyPr/>
                    <a:lstStyle/>
                    <a:p>
                      <a:endParaRPr lang="fr-FR" sz="2200" dirty="0">
                        <a:latin typeface="Barlow Condensed" panose="020B060402020202020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2200" dirty="0">
                        <a:latin typeface="Barlow Condense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Covid-19 : confusion entre vaccins pour les parents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nous avons eu une confusion chez certaines familles sur le fait de vacciner leurs enfants sur le COVID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96476"/>
                  </a:ext>
                </a:extLst>
              </a:tr>
            </a:tbl>
          </a:graphicData>
        </a:graphic>
      </p:graphicFrame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3344EB41-01C3-4607-B7B7-7A58C0B36CDD}"/>
              </a:ext>
            </a:extLst>
          </p:cNvPr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5" name="Google Shape;68;p14">
            <a:extLst>
              <a:ext uri="{FF2B5EF4-FFF2-40B4-BE49-F238E27FC236}">
                <a16:creationId xmlns:a16="http://schemas.microsoft.com/office/drawing/2014/main" id="{B584920E-B27B-4638-AFBC-6C58653884B7}"/>
              </a:ext>
            </a:extLst>
          </p:cNvPr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 contexte externe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E8A9C-7A6C-477E-B122-C11C2701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78" y="62506"/>
            <a:ext cx="1620000" cy="10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1AD4566-6E24-44FD-B59C-DA69ABD29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16944"/>
              </p:ext>
            </p:extLst>
          </p:nvPr>
        </p:nvGraphicFramePr>
        <p:xfrm>
          <a:off x="120366" y="1319742"/>
          <a:ext cx="8712200" cy="3627120"/>
        </p:xfrm>
        <a:graphic>
          <a:graphicData uri="http://schemas.openxmlformats.org/drawingml/2006/table">
            <a:tbl>
              <a:tblPr firstRow="1" bandRow="1"/>
              <a:tblGrid>
                <a:gridCol w="7058357">
                  <a:extLst>
                    <a:ext uri="{9D8B030D-6E8A-4147-A177-3AD203B41FA5}">
                      <a16:colId xmlns:a16="http://schemas.microsoft.com/office/drawing/2014/main" val="3651525364"/>
                    </a:ext>
                  </a:extLst>
                </a:gridCol>
                <a:gridCol w="1653843">
                  <a:extLst>
                    <a:ext uri="{9D8B030D-6E8A-4147-A177-3AD203B41FA5}">
                      <a16:colId xmlns:a16="http://schemas.microsoft.com/office/drawing/2014/main" val="1285430343"/>
                    </a:ext>
                  </a:extLst>
                </a:gridCol>
              </a:tblGrid>
              <a:tr h="5591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Leviers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Stratégie de mise en œuvre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9252"/>
                  </a:ext>
                </a:extLst>
              </a:tr>
              <a:tr h="9123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Planifier les échanges entre les collèges et les équipes mobiles de vaccination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Oui, heureusement qu'il y a eu cet échange avec </a:t>
                      </a:r>
                      <a:r>
                        <a:rPr lang="fr-FR" sz="1200" i="0" dirty="0">
                          <a:latin typeface="+mj-lt"/>
                        </a:rPr>
                        <a:t>[…] l</a:t>
                      </a:r>
                      <a:r>
                        <a:rPr lang="fr-FR" sz="1200" i="1" dirty="0">
                          <a:latin typeface="+mj-lt"/>
                        </a:rPr>
                        <a:t>e Centre de de vaccination parce que au début, j'ai je m'étais pas préparée comme ça dans ma tête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Planifier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16301"/>
                  </a:ext>
                </a:extLst>
              </a:tr>
              <a:tr h="67690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+mj-lt"/>
                        </a:rPr>
                        <a:t>Chef de projet : disponibilité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le support était là, le soutien si on a eu les questions, le chef de projet était entièrement disponible pour nous et donc elle aussi était là le jour de journée de vaccination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Faire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27916"/>
                  </a:ext>
                </a:extLst>
              </a:tr>
              <a:tr h="500317">
                <a:tc>
                  <a:txBody>
                    <a:bodyPr/>
                    <a:lstStyle/>
                    <a:p>
                      <a:r>
                        <a:rPr lang="fr-FR" sz="16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Guide</a:t>
                      </a:r>
                      <a:r>
                        <a:rPr lang="fr-FR" sz="1600" dirty="0">
                          <a:latin typeface="+mj-lt"/>
                        </a:rPr>
                        <a:t> pratique et formation pour aider à la mise en œuvre 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c'était super bien d'avoir les choses déjà écrites que j'ai besoin juste recopier en fait, et envoyer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56419"/>
                  </a:ext>
                </a:extLst>
              </a:tr>
              <a:tr h="8821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Adaptations de l’intervention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i="1" dirty="0">
                          <a:latin typeface="+mj-lt"/>
                        </a:rPr>
                        <a:t>« moi je trouve que c'était assez complet </a:t>
                      </a:r>
                      <a:r>
                        <a:rPr lang="fr-FR" sz="1200" i="0" dirty="0">
                          <a:latin typeface="+mj-lt"/>
                        </a:rPr>
                        <a:t>[guide d’animation des séances d’éduction] </a:t>
                      </a:r>
                      <a:r>
                        <a:rPr lang="fr-FR" sz="1200" i="1" dirty="0">
                          <a:latin typeface="+mj-lt"/>
                        </a:rPr>
                        <a:t>et ça nous laissait quand même libres soit de choisir quelque chose où on se sentait bien à l'aise, soit de tout utiliser si c'était plus facile pour nous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Adapter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58106"/>
                  </a:ext>
                </a:extLst>
              </a:tr>
            </a:tbl>
          </a:graphicData>
        </a:graphic>
      </p:graphicFrame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57B918BD-8D5C-4427-A052-3FC403F87087}"/>
              </a:ext>
            </a:extLst>
          </p:cNvPr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7" name="Google Shape;68;p14">
            <a:extLst>
              <a:ext uri="{FF2B5EF4-FFF2-40B4-BE49-F238E27FC236}">
                <a16:creationId xmlns:a16="http://schemas.microsoft.com/office/drawing/2014/main" id="{E24362D4-CF07-47EC-95EA-9DDB8AD3D39A}"/>
              </a:ext>
            </a:extLst>
          </p:cNvPr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 stratégies de mise en œuvre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578328-1267-432A-A614-BE9785CA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100" y="107030"/>
            <a:ext cx="1620000" cy="10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134940" y="163427"/>
            <a:ext cx="705424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Une diversité d’éléments à prendre en compte pour faciliter la mise en œuvre des interventions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8D1536-1414-4215-AE19-D6A2C266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478" y="4091940"/>
            <a:ext cx="1095522" cy="10515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7F4B589-B3AB-4D20-89F4-89EB14B2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423" y="1239246"/>
            <a:ext cx="4721177" cy="3136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3C9E9-6657-4C27-9B7E-57294119CA71}"/>
              </a:ext>
            </a:extLst>
          </p:cNvPr>
          <p:cNvSpPr/>
          <p:nvPr/>
        </p:nvSpPr>
        <p:spPr>
          <a:xfrm>
            <a:off x="631560" y="4528245"/>
            <a:ext cx="7054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Merci d’avoir visionné cette vidéo !</a:t>
            </a:r>
          </a:p>
        </p:txBody>
      </p:sp>
    </p:spTree>
    <p:extLst>
      <p:ext uri="{BB962C8B-B14F-4D97-AF65-F5344CB8AC3E}">
        <p14:creationId xmlns:p14="http://schemas.microsoft.com/office/powerpoint/2010/main" val="5355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09300" y="-97600"/>
            <a:ext cx="1153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>
                <a:latin typeface="Calibri"/>
                <a:ea typeface="Calibri"/>
                <a:cs typeface="Calibri"/>
                <a:sym typeface="Calibri"/>
              </a:rPr>
              <a:t>4.1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32975" y="328800"/>
            <a:ext cx="724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DÉFINITION OUTIL D’AIDE À LA DÉCISION PARTAGÉE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973575" y="4053850"/>
            <a:ext cx="687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Les aides à la décision pour les patients complètent (et non remplacent) les conseils des cliniciens sur les options.</a:t>
            </a:r>
            <a:endParaRPr sz="120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74877"/>
          <a:stretch/>
        </p:blipFill>
        <p:spPr>
          <a:xfrm>
            <a:off x="0" y="-42206"/>
            <a:ext cx="9144000" cy="1292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48525" y="1946200"/>
            <a:ext cx="7677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45366" y="2037574"/>
            <a:ext cx="8792308" cy="1224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Freins et leviers à l’implémentation de chaque intervention</a:t>
            </a:r>
          </a:p>
        </p:txBody>
      </p:sp>
      <p:sp>
        <p:nvSpPr>
          <p:cNvPr id="60" name="Google Shape;60;p13"/>
          <p:cNvSpPr txBox="1"/>
          <p:nvPr/>
        </p:nvSpPr>
        <p:spPr>
          <a:xfrm>
            <a:off x="2688960" y="771409"/>
            <a:ext cx="599309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 dirty="0">
                <a:latin typeface="Calibri"/>
                <a:ea typeface="Calibri"/>
                <a:cs typeface="Calibri"/>
                <a:sym typeface="Calibri"/>
              </a:rPr>
              <a:t>VIDEO 2</a:t>
            </a:r>
            <a:endParaRPr sz="8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t="69853" b="5024"/>
          <a:stretch/>
        </p:blipFill>
        <p:spPr>
          <a:xfrm>
            <a:off x="-5825" y="3833350"/>
            <a:ext cx="9144000" cy="129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IReSP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572935" y="190363"/>
            <a:ext cx="1413548" cy="638227"/>
          </a:xfrm>
          <a:prstGeom prst="rect">
            <a:avLst/>
          </a:prstGeom>
        </p:spPr>
      </p:pic>
      <p:pic>
        <p:nvPicPr>
          <p:cNvPr id="15" name="Image 14" descr="LOGO-aviesan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6307" y="380472"/>
            <a:ext cx="1184387" cy="4000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BD85325-9B66-ED46-BA11-57E985F747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25" y="4407934"/>
            <a:ext cx="1128755" cy="590426"/>
          </a:xfrm>
          <a:prstGeom prst="rect">
            <a:avLst/>
          </a:prstGeom>
        </p:spPr>
      </p:pic>
      <p:pic>
        <p:nvPicPr>
          <p:cNvPr id="17" name="Image 16" descr="Logo-Plan-cancer-2014-2019_large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8270" y="4439690"/>
            <a:ext cx="885825" cy="4773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AF11A95-AB6D-41AC-B56F-BA22DA6F6C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85" t="27814" r="34552" b="14921"/>
          <a:stretch/>
        </p:blipFill>
        <p:spPr>
          <a:xfrm>
            <a:off x="5306813" y="377486"/>
            <a:ext cx="841739" cy="42779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FDABB9-E2D0-4D33-922D-4523D0958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0AB81B-8AA3-4CFC-ABE7-C10F91AD3A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8847594-C643-409E-B38D-3B592231185D}"/>
              </a:ext>
            </a:extLst>
          </p:cNvPr>
          <p:cNvSpPr txBox="1"/>
          <p:nvPr/>
        </p:nvSpPr>
        <p:spPr>
          <a:xfrm>
            <a:off x="722837" y="3388660"/>
            <a:ext cx="763736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Bocquier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fr-FR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Environ 10 min</a:t>
            </a:r>
          </a:p>
        </p:txBody>
      </p:sp>
    </p:spTree>
    <p:extLst>
      <p:ext uri="{BB962C8B-B14F-4D97-AF65-F5344CB8AC3E}">
        <p14:creationId xmlns:p14="http://schemas.microsoft.com/office/powerpoint/2010/main" val="159260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-1" y="481200"/>
            <a:ext cx="8529851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216401" y="404450"/>
            <a:ext cx="705424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Freins et leviers à la mise en œuvre : comment ont-ils été étudiés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8D1536-1414-4215-AE19-D6A2C266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478" y="4091940"/>
            <a:ext cx="1095522" cy="10515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176E5E-2F31-4F78-A6A2-DFCFB12C0BD2}"/>
              </a:ext>
            </a:extLst>
          </p:cNvPr>
          <p:cNvSpPr/>
          <p:nvPr/>
        </p:nvSpPr>
        <p:spPr>
          <a:xfrm>
            <a:off x="2476548" y="1409893"/>
            <a:ext cx="583671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Approche qualitative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Entretiens de groupe avec des professionnels ayant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mis en œuvre les interventions </a:t>
            </a:r>
          </a:p>
          <a:p>
            <a:pPr marL="107950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infirmières scolaires</a:t>
            </a:r>
          </a:p>
          <a:p>
            <a:pPr marL="107950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enseignants</a:t>
            </a:r>
          </a:p>
          <a:p>
            <a:pPr marL="107950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personnels de direction des collèges</a:t>
            </a:r>
          </a:p>
          <a:p>
            <a:pPr marL="1079500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professionnels des centres de vaccination intervenus au sein des collèges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Entretiens réalisés à la fin de l’année scolaire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474D1A5-CC0C-40E3-A5CE-AB8BF90AD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01" y="1560135"/>
            <a:ext cx="1838274" cy="183827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7321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Des freins et leviers à différents niveaux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8D1536-1414-4215-AE19-D6A2C266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478" y="4091940"/>
            <a:ext cx="1095522" cy="1051560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2A687CC-795C-41D2-97CA-B8DF5BED1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92497"/>
              </p:ext>
            </p:extLst>
          </p:nvPr>
        </p:nvGraphicFramePr>
        <p:xfrm>
          <a:off x="1457325" y="101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28CF68E-AB77-4577-ADF0-EF1325633A9D}"/>
              </a:ext>
            </a:extLst>
          </p:cNvPr>
          <p:cNvSpPr txBox="1"/>
          <p:nvPr/>
        </p:nvSpPr>
        <p:spPr>
          <a:xfrm>
            <a:off x="0" y="4866501"/>
            <a:ext cx="1043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200" dirty="0">
                <a:solidFill>
                  <a:srgbClr val="2B2E7C"/>
                </a:solidFill>
                <a:latin typeface="Barlow Condensed" pitchFamily="2" charset="77"/>
                <a:ea typeface="+mn-ea"/>
                <a:cs typeface="+mn-cs"/>
              </a:rPr>
              <a:t>Adapté du CFIR. https://cfirguide.org/</a:t>
            </a:r>
          </a:p>
        </p:txBody>
      </p:sp>
    </p:spTree>
    <p:extLst>
      <p:ext uri="{BB962C8B-B14F-4D97-AF65-F5344CB8AC3E}">
        <p14:creationId xmlns:p14="http://schemas.microsoft.com/office/powerpoint/2010/main" val="252051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5584357-8EB8-4DBB-9CD4-E1046A0A6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7894"/>
              </p:ext>
            </p:extLst>
          </p:nvPr>
        </p:nvGraphicFramePr>
        <p:xfrm>
          <a:off x="195233" y="1601177"/>
          <a:ext cx="8753535" cy="1963788"/>
        </p:xfrm>
        <a:graphic>
          <a:graphicData uri="http://schemas.openxmlformats.org/drawingml/2006/table">
            <a:tbl>
              <a:tblPr firstRow="1" bandRow="1"/>
              <a:tblGrid>
                <a:gridCol w="4362510">
                  <a:extLst>
                    <a:ext uri="{9D8B030D-6E8A-4147-A177-3AD203B41FA5}">
                      <a16:colId xmlns:a16="http://schemas.microsoft.com/office/drawing/2014/main" val="1236057543"/>
                    </a:ext>
                  </a:extLst>
                </a:gridCol>
                <a:gridCol w="4391025">
                  <a:extLst>
                    <a:ext uri="{9D8B030D-6E8A-4147-A177-3AD203B41FA5}">
                      <a16:colId xmlns:a16="http://schemas.microsoft.com/office/drawing/2014/main" val="1280247716"/>
                    </a:ext>
                  </a:extLst>
                </a:gridCol>
              </a:tblGrid>
              <a:tr h="296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Leviers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Freins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1610"/>
                  </a:ext>
                </a:extLst>
              </a:tr>
              <a:tr h="74458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Outils d’animation des séances bien faits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c'était bien détaillé, ça nous a pas demandé beaucoup de temps… on a pu se les approprier, et c’est rare […] ça a été bien conçu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Information des parents en ligne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ils</a:t>
                      </a:r>
                      <a:r>
                        <a:rPr lang="fr-FR" sz="1200" i="0" dirty="0">
                          <a:latin typeface="+mj-lt"/>
                        </a:rPr>
                        <a:t> [les parents] </a:t>
                      </a:r>
                      <a:r>
                        <a:rPr lang="fr-FR" sz="1200" i="1" dirty="0">
                          <a:latin typeface="+mj-lt"/>
                        </a:rPr>
                        <a:t>n’arrivaient pas à se connecter donc ils avaient été... déçus… »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38193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fr-FR" sz="2200" dirty="0">
                        <a:latin typeface="Barlow Condense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Formulaire de consentement : contenu, format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j'ai trouvé que les consentements étaient extrêmement complexes […] clairement plein de familles ont renoncé à la vaccination en raison de la complexité du document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32660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0DDBE33D-E14F-4438-91DC-443838AB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768" y="107029"/>
            <a:ext cx="1620000" cy="1076237"/>
          </a:xfrm>
          <a:prstGeom prst="rect">
            <a:avLst/>
          </a:prstGeom>
        </p:spPr>
      </p:pic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2A506A64-1EBB-43FE-8618-7D526F0B9E13}"/>
              </a:ext>
            </a:extLst>
          </p:cNvPr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id="{F380DDF1-6D9C-447A-808D-6DEBBD84E52D}"/>
              </a:ext>
            </a:extLst>
          </p:cNvPr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43126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098B60C-17C8-47BA-BD2A-B3D34AD7F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16357"/>
              </p:ext>
            </p:extLst>
          </p:nvPr>
        </p:nvGraphicFramePr>
        <p:xfrm>
          <a:off x="122830" y="1111581"/>
          <a:ext cx="8898340" cy="3795846"/>
        </p:xfrm>
        <a:graphic>
          <a:graphicData uri="http://schemas.openxmlformats.org/drawingml/2006/table">
            <a:tbl>
              <a:tblPr firstRow="1" bandRow="1"/>
              <a:tblGrid>
                <a:gridCol w="3685220">
                  <a:extLst>
                    <a:ext uri="{9D8B030D-6E8A-4147-A177-3AD203B41FA5}">
                      <a16:colId xmlns:a16="http://schemas.microsoft.com/office/drawing/2014/main" val="32740914"/>
                    </a:ext>
                  </a:extLst>
                </a:gridCol>
                <a:gridCol w="1555520">
                  <a:extLst>
                    <a:ext uri="{9D8B030D-6E8A-4147-A177-3AD203B41FA5}">
                      <a16:colId xmlns:a16="http://schemas.microsoft.com/office/drawing/2014/main" val="299207078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71763231"/>
                    </a:ext>
                  </a:extLst>
                </a:gridCol>
              </a:tblGrid>
              <a:tr h="5040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Leviers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Individus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Freins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52159"/>
                  </a:ext>
                </a:extLst>
              </a:tr>
              <a:tr h="100475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Ministère de l’Education nationale, Rectorats/Académies, Principal/directeur du collège, Conseil d’administration : soutien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Je pense que si on a l'appui des inspecteurs, […], ça se fera plus facilement aussi. »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Moi, j'ai envie de vous dire que pour que ça puisse se faire, il faut aussi que le chef d'établissement soit d'accord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Décideurs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200" i="1" dirty="0">
                          <a:latin typeface="+mj-lt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3969"/>
                  </a:ext>
                </a:extLst>
              </a:tr>
              <a:tr h="1676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Référent du projet au sein du collège : disponibilité et motivation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J'étais vraiment motivée parce que c'est un vrai problème de vaccins.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b="0" dirty="0">
                          <a:latin typeface="+mj-lt"/>
                        </a:rPr>
                        <a:t>Coordonnateur de la mise en œuvre au sein du collège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1149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>
                          <a:latin typeface="+mj-lt"/>
                        </a:rPr>
                        <a:t>Référent du projet au sein du collège : disponibilité et motivation</a:t>
                      </a:r>
                    </a:p>
                    <a:p>
                      <a:pPr marL="0" marR="0" lvl="0" indent="0" algn="l" defTabSz="1149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latin typeface="+mj-lt"/>
                        </a:rPr>
                        <a:t>« cette notion de qui coordonne, comment, c'est possible, c'est très variable en fonction du temps de présence d'une infirmière scolaire. Est-ce qu'elle souhaite s’investir, est-ce que c'est possible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285874"/>
                  </a:ext>
                </a:extLst>
              </a:tr>
            </a:tbl>
          </a:graphicData>
        </a:graphic>
      </p:graphicFrame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7D0D7808-B5F0-45E7-9FD0-DF2FE277B07F}"/>
              </a:ext>
            </a:extLst>
          </p:cNvPr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id="{A538A3E1-9628-4203-BE63-44C83CAFFA0C}"/>
              </a:ext>
            </a:extLst>
          </p:cNvPr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 individus/acteurs (1)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D02D22-4277-4847-AA57-E260E30F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00" y="62506"/>
            <a:ext cx="1620000" cy="10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098B60C-17C8-47BA-BD2A-B3D34AD7F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87139"/>
              </p:ext>
            </p:extLst>
          </p:nvPr>
        </p:nvGraphicFramePr>
        <p:xfrm>
          <a:off x="215001" y="1152525"/>
          <a:ext cx="8792521" cy="3491046"/>
        </p:xfrm>
        <a:graphic>
          <a:graphicData uri="http://schemas.openxmlformats.org/drawingml/2006/table">
            <a:tbl>
              <a:tblPr firstRow="1" bandRow="1"/>
              <a:tblGrid>
                <a:gridCol w="3269027">
                  <a:extLst>
                    <a:ext uri="{9D8B030D-6E8A-4147-A177-3AD203B41FA5}">
                      <a16:colId xmlns:a16="http://schemas.microsoft.com/office/drawing/2014/main" val="32740914"/>
                    </a:ext>
                  </a:extLst>
                </a:gridCol>
                <a:gridCol w="1747090">
                  <a:extLst>
                    <a:ext uri="{9D8B030D-6E8A-4147-A177-3AD203B41FA5}">
                      <a16:colId xmlns:a16="http://schemas.microsoft.com/office/drawing/2014/main" val="2992070780"/>
                    </a:ext>
                  </a:extLst>
                </a:gridCol>
                <a:gridCol w="3776404">
                  <a:extLst>
                    <a:ext uri="{9D8B030D-6E8A-4147-A177-3AD203B41FA5}">
                      <a16:colId xmlns:a16="http://schemas.microsoft.com/office/drawing/2014/main" val="471763231"/>
                    </a:ext>
                  </a:extLst>
                </a:gridCol>
              </a:tblGrid>
              <a:tr h="5040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Leviers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Individus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Freins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52159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Equipe mobile de vaccination : compétence et expérience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le principal levier pour nous ça a été justement… l'approche du centre de vaccination et leur organisation. […] Euh, voilà pour eux, tout était parfaitement clair et calé.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Intervenants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Professeurs : sentiment d’un manque de légitimité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Les professeurs ne se sentaient effectivement pas légitimes pour assurer ces séances, y compris en sciences de la vie et de la terre »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64767"/>
                  </a:ext>
                </a:extLst>
              </a:tr>
              <a:tr h="65423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Elèves : enthousiasme et intérêt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une fois qu'ils </a:t>
                      </a:r>
                      <a:r>
                        <a:rPr lang="fr-FR" sz="1200" i="0" dirty="0">
                          <a:latin typeface="+mj-lt"/>
                        </a:rPr>
                        <a:t>[les élèves] </a:t>
                      </a:r>
                      <a:r>
                        <a:rPr lang="fr-FR" sz="1200" i="1" dirty="0">
                          <a:latin typeface="+mj-lt"/>
                        </a:rPr>
                        <a:t>étaient rentrés dans le thème, on les sentait très intéressés et à la fin, on a vraiment eu l'impression qu'ils avaient appris des choses et que ça les avait mobilisés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Population cible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1149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j-lt"/>
                        </a:rPr>
                        <a:t>Parents : difficiles à impliquer, attitudes négative / vaccination</a:t>
                      </a:r>
                    </a:p>
                    <a:p>
                      <a:pPr marL="0" marR="0" lvl="0" indent="0" algn="l" defTabSz="1149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latin typeface="+mj-lt"/>
                        </a:rPr>
                        <a:t>« [aux] réunions d'orientation pour les troisièmes, les parents ne viennent pas spécialement non plus »</a:t>
                      </a:r>
                    </a:p>
                    <a:p>
                      <a:pPr marL="0" marR="0" lvl="0" indent="0" algn="l" defTabSz="1149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latin typeface="+mj-lt"/>
                        </a:rPr>
                        <a:t>« un phénomène </a:t>
                      </a:r>
                      <a:r>
                        <a:rPr lang="fr-FR" sz="1200" i="1" dirty="0" err="1">
                          <a:latin typeface="+mj-lt"/>
                        </a:rPr>
                        <a:t>antivax</a:t>
                      </a:r>
                      <a:r>
                        <a:rPr lang="fr-FR" sz="1200" i="1" dirty="0">
                          <a:latin typeface="+mj-lt"/>
                        </a:rPr>
                        <a:t>, alors là ça tient aussi au lieu et à la géographie et à la population que nous accueillons.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124097"/>
                  </a:ext>
                </a:extLst>
              </a:tr>
            </a:tbl>
          </a:graphicData>
        </a:graphic>
      </p:graphicFrame>
      <p:sp>
        <p:nvSpPr>
          <p:cNvPr id="5" name="Google Shape;66;p14">
            <a:extLst>
              <a:ext uri="{FF2B5EF4-FFF2-40B4-BE49-F238E27FC236}">
                <a16:creationId xmlns:a16="http://schemas.microsoft.com/office/drawing/2014/main" id="{C3AC60A8-E686-4461-9FD7-9E25CB97F902}"/>
              </a:ext>
            </a:extLst>
          </p:cNvPr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id="{EF599F5F-6F62-4EF7-8E73-F5182736174A}"/>
              </a:ext>
            </a:extLst>
          </p:cNvPr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Les individus/acteurs (2)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F5D5DF-4D0B-4D38-8A4A-76A70024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000" y="62506"/>
            <a:ext cx="1620000" cy="10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9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120910A-1C3C-4367-89AB-A302A8FC4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77683"/>
              </p:ext>
            </p:extLst>
          </p:nvPr>
        </p:nvGraphicFramePr>
        <p:xfrm>
          <a:off x="76200" y="1165225"/>
          <a:ext cx="8991600" cy="3281494"/>
        </p:xfrm>
        <a:graphic>
          <a:graphicData uri="http://schemas.openxmlformats.org/drawingml/2006/table">
            <a:tbl>
              <a:tblPr firstRow="1" bandRow="1"/>
              <a:tblGrid>
                <a:gridCol w="3527523">
                  <a:extLst>
                    <a:ext uri="{9D8B030D-6E8A-4147-A177-3AD203B41FA5}">
                      <a16:colId xmlns:a16="http://schemas.microsoft.com/office/drawing/2014/main" val="1968991459"/>
                    </a:ext>
                  </a:extLst>
                </a:gridCol>
                <a:gridCol w="2111276">
                  <a:extLst>
                    <a:ext uri="{9D8B030D-6E8A-4147-A177-3AD203B41FA5}">
                      <a16:colId xmlns:a16="http://schemas.microsoft.com/office/drawing/2014/main" val="3171374235"/>
                    </a:ext>
                  </a:extLst>
                </a:gridCol>
                <a:gridCol w="3352801">
                  <a:extLst>
                    <a:ext uri="{9D8B030D-6E8A-4147-A177-3AD203B41FA5}">
                      <a16:colId xmlns:a16="http://schemas.microsoft.com/office/drawing/2014/main" val="2143602987"/>
                    </a:ext>
                  </a:extLst>
                </a:gridCol>
              </a:tblGrid>
              <a:tr h="5040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Leviers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Contexte interne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Freins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69141"/>
                  </a:ext>
                </a:extLst>
              </a:tr>
              <a:tr h="11620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Bonne communication interne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il faut qu’ils </a:t>
                      </a:r>
                      <a:r>
                        <a:rPr lang="fr-FR" sz="1200" i="0" dirty="0">
                          <a:latin typeface="+mj-lt"/>
                        </a:rPr>
                        <a:t>[les collègues] </a:t>
                      </a:r>
                      <a:r>
                        <a:rPr lang="fr-FR" sz="1200" i="1" dirty="0">
                          <a:latin typeface="+mj-lt"/>
                        </a:rPr>
                        <a:t>sachent plus ou moins comment ça va tourner, que vous avez un plan dans la tête […] C'est communication, c'est ça l'important.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Communication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200" i="1" dirty="0">
                          <a:latin typeface="+mj-lt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6662"/>
                  </a:ext>
                </a:extLst>
              </a:tr>
              <a:tr h="1676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Ressources disponibles pour payer des heures supplémentaires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moi j’ai rémunéré, en HSE, les profs de SVT qui ont mené les projets, qui ont fait toutes les heures en dehors de leurs heures de cours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Ressources disponibles - financières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Absence de ressource pour financer la participation des professionnels ou les heures supplémentaires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L'infirmière, si elle n’a pas souhaité participer au projet c’est aussi parce qu’il n’y avait pas de rémunération qui était prévue en parallèle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64564"/>
                  </a:ext>
                </a:extLst>
              </a:tr>
            </a:tbl>
          </a:graphicData>
        </a:graphic>
      </p:graphicFrame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E0DB0A8A-DC1D-4D94-BCF5-89F149AD04F2}"/>
              </a:ext>
            </a:extLst>
          </p:cNvPr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id="{7E4B7ADE-32B7-4FA4-95FF-C7A4E523B585}"/>
              </a:ext>
            </a:extLst>
          </p:cNvPr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 contexte interne (collège) (1)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FFAED4-3709-401B-8E75-3A982260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69" y="62506"/>
            <a:ext cx="1620000" cy="10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0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120910A-1C3C-4367-89AB-A302A8FC4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40851"/>
              </p:ext>
            </p:extLst>
          </p:nvPr>
        </p:nvGraphicFramePr>
        <p:xfrm>
          <a:off x="76200" y="1165225"/>
          <a:ext cx="8991600" cy="3826326"/>
        </p:xfrm>
        <a:graphic>
          <a:graphicData uri="http://schemas.openxmlformats.org/drawingml/2006/table">
            <a:tbl>
              <a:tblPr firstRow="1" bandRow="1"/>
              <a:tblGrid>
                <a:gridCol w="3076433">
                  <a:extLst>
                    <a:ext uri="{9D8B030D-6E8A-4147-A177-3AD203B41FA5}">
                      <a16:colId xmlns:a16="http://schemas.microsoft.com/office/drawing/2014/main" val="1968991459"/>
                    </a:ext>
                  </a:extLst>
                </a:gridCol>
                <a:gridCol w="1856095">
                  <a:extLst>
                    <a:ext uri="{9D8B030D-6E8A-4147-A177-3AD203B41FA5}">
                      <a16:colId xmlns:a16="http://schemas.microsoft.com/office/drawing/2014/main" val="3171374235"/>
                    </a:ext>
                  </a:extLst>
                </a:gridCol>
                <a:gridCol w="4059072">
                  <a:extLst>
                    <a:ext uri="{9D8B030D-6E8A-4147-A177-3AD203B41FA5}">
                      <a16:colId xmlns:a16="http://schemas.microsoft.com/office/drawing/2014/main" val="2143602987"/>
                    </a:ext>
                  </a:extLst>
                </a:gridCol>
              </a:tblGrid>
              <a:tr h="5040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Leviers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Contexte interne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j-lt"/>
                        </a:rPr>
                        <a:t>Freins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69141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Disponibilité de tablettes 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on a été dans une salle multimédia et […] on a pu prendre les tablettes du CDI et les tablettes de sciences en fait pour que chaque élève soit face à un écran.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1149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j-lt"/>
                        </a:rPr>
                        <a:t>Ressources disponibles – matériel/ équipement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i="0" dirty="0">
                          <a:latin typeface="+mj-lt"/>
                        </a:rPr>
                        <a:t>Manque d’ordinateurs, mauvaise qualité de connexion internet</a:t>
                      </a:r>
                    </a:p>
                    <a:p>
                      <a:r>
                        <a:rPr lang="fr-FR" sz="1200" i="0" dirty="0">
                          <a:latin typeface="+mj-lt"/>
                        </a:rPr>
                        <a:t>« [qu'est-ce qui a freiné la réalisation des séances] </a:t>
                      </a:r>
                      <a:r>
                        <a:rPr lang="fr-FR" sz="1200" i="1" dirty="0">
                          <a:latin typeface="+mj-lt"/>
                        </a:rPr>
                        <a:t>Les connexions Internet. Le nombre d'ordinateurs. L'accès aux salles d'informatique ou de techno […] »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49951"/>
                  </a:ext>
                </a:extLst>
              </a:tr>
              <a:tr h="518160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Disponibilité d’enseignants contractuels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c'est que on a une enseignante contractuelle […] elle s'est rajoutée au dispositif en heures supplémentaires. Voilà donc ça, c'était un levier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11496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j-lt"/>
                        </a:rPr>
                        <a:t>Ressources disponibles – personnel</a:t>
                      </a:r>
                    </a:p>
                    <a:p>
                      <a:pPr algn="ctr"/>
                      <a:endParaRPr lang="fr-FR" sz="16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Faible temps de présence de l’infirmière scolaire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nous avons une infirmière une journée par semaine donc si elle est mobilisée sur ces séances, elle ne fait pas autre chose. 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233952"/>
                  </a:ext>
                </a:extLst>
              </a:tr>
              <a:tr h="227514">
                <a:tc vMerge="1">
                  <a:txBody>
                    <a:bodyPr/>
                    <a:lstStyle/>
                    <a:p>
                      <a:endParaRPr lang="fr-FR" sz="2200" dirty="0">
                        <a:latin typeface="Barlow Condensed" panose="020B060402020202020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2200" dirty="0">
                        <a:latin typeface="Barlow Condense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1600" dirty="0">
                          <a:latin typeface="+mj-lt"/>
                        </a:rPr>
                        <a:t>Turnover des professionnels</a:t>
                      </a:r>
                    </a:p>
                    <a:p>
                      <a:r>
                        <a:rPr lang="fr-FR" sz="1200" i="1" dirty="0">
                          <a:latin typeface="+mj-lt"/>
                        </a:rPr>
                        <a:t>« une enseignante de SVT m'a dit, super, moi, ça m'intéresse. Sauf que cette enseignante était en arrêt, elle pensait revenir, mais elle a malheureusement un gros soucis de santé donc elle a été remplacée »</a:t>
                      </a:r>
                      <a:endParaRPr lang="fr-FR" sz="12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30758"/>
                  </a:ext>
                </a:extLst>
              </a:tr>
            </a:tbl>
          </a:graphicData>
        </a:graphic>
      </p:graphicFrame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EB57AD9E-C988-4B2F-BEB3-126C99B59D12}"/>
              </a:ext>
            </a:extLst>
          </p:cNvPr>
          <p:cNvSpPr/>
          <p:nvPr/>
        </p:nvSpPr>
        <p:spPr>
          <a:xfrm>
            <a:off x="-12586" y="260248"/>
            <a:ext cx="7056000" cy="7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id="{D9B39DEF-5286-4305-9B52-87F4D853316B}"/>
              </a:ext>
            </a:extLst>
          </p:cNvPr>
          <p:cNvSpPr txBox="1"/>
          <p:nvPr/>
        </p:nvSpPr>
        <p:spPr>
          <a:xfrm>
            <a:off x="244122" y="292863"/>
            <a:ext cx="70542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 contexte interne (collège) (2)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84E553-3604-4832-912D-E1B7EC0A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69" y="62506"/>
            <a:ext cx="1620000" cy="10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93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1460</Words>
  <Application>Microsoft Office PowerPoint</Application>
  <PresentationFormat>Affichage à l'écran (16:9)</PresentationFormat>
  <Paragraphs>142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Barlow Condensed</vt:lpstr>
      <vt:lpstr>Calibri</vt:lpstr>
      <vt:lpstr>Wingdings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Bocquier</dc:creator>
  <cp:lastModifiedBy>Aurelie Bocquier</cp:lastModifiedBy>
  <cp:revision>367</cp:revision>
  <dcterms:modified xsi:type="dcterms:W3CDTF">2024-12-02T14:02:54Z</dcterms:modified>
</cp:coreProperties>
</file>