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8"/>
  </p:notesMasterIdLst>
  <p:sldIdLst>
    <p:sldId id="966" r:id="rId2"/>
    <p:sldId id="967" r:id="rId3"/>
    <p:sldId id="969" r:id="rId4"/>
    <p:sldId id="970" r:id="rId5"/>
    <p:sldId id="979" r:id="rId6"/>
    <p:sldId id="973" r:id="rId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HILLY Nathalie" initials="TN" lastIdx="1" clrIdx="0">
    <p:extLst>
      <p:ext uri="{19B8F6BF-5375-455C-9EA6-DF929625EA0E}">
        <p15:presenceInfo xmlns:p15="http://schemas.microsoft.com/office/powerpoint/2012/main" userId="S-1-5-21-2141010622-1332239004-1031210941-3129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7A7"/>
    <a:srgbClr val="7F7F7F"/>
    <a:srgbClr val="E86808"/>
    <a:srgbClr val="FFCCFF"/>
    <a:srgbClr val="0000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91" autoAdjust="0"/>
    <p:restoredTop sz="94006" autoAdjust="0"/>
  </p:normalViewPr>
  <p:slideViewPr>
    <p:cSldViewPr snapToGrid="0">
      <p:cViewPr varScale="1">
        <p:scale>
          <a:sx n="104" d="100"/>
          <a:sy n="104" d="100"/>
        </p:scale>
        <p:origin x="330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e30d5beab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e30d5beab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8750" indent="0">
              <a:buNone/>
            </a:pPr>
            <a:r>
              <a:rPr lang="fr-FR" dirty="0" smtClean="0"/>
              <a:t>Pourquoi ce 2</a:t>
            </a:r>
            <a:r>
              <a:rPr lang="fr-FR" baseline="30000" dirty="0" smtClean="0"/>
              <a:t>ème</a:t>
            </a:r>
            <a:r>
              <a:rPr lang="fr-FR" baseline="0" dirty="0" smtClean="0"/>
              <a:t> critère de jugement (intention </a:t>
            </a:r>
            <a:r>
              <a:rPr lang="fr-FR" baseline="0" dirty="0" err="1" smtClean="0"/>
              <a:t>vac</a:t>
            </a:r>
            <a:r>
              <a:rPr lang="fr-FR" baseline="0" dirty="0" smtClean="0"/>
              <a:t> = résultat intermédiaire)</a:t>
            </a:r>
          </a:p>
          <a:p>
            <a:pPr marL="158750" indent="0">
              <a:buNone/>
            </a:pPr>
            <a:r>
              <a:rPr lang="fr-FR" baseline="0" dirty="0" smtClean="0"/>
              <a:t>Connaissances, attitudes = important dans la perspective de promotion vaccinale</a:t>
            </a:r>
          </a:p>
          <a:p>
            <a:pPr marL="158750" indent="0">
              <a:buNone/>
            </a:pPr>
            <a:r>
              <a:rPr lang="fr-FR" baseline="0" dirty="0" smtClean="0"/>
              <a:t>Questionnaires / </a:t>
            </a:r>
            <a:r>
              <a:rPr lang="fr-FR" baseline="0" dirty="0" err="1" smtClean="0"/>
              <a:t>méthodo</a:t>
            </a:r>
            <a:endParaRPr lang="fr-FR" baseline="0" dirty="0" smtClean="0"/>
          </a:p>
          <a:p>
            <a:pPr marL="158750" indent="0">
              <a:buNone/>
            </a:pPr>
            <a:r>
              <a:rPr lang="fr-FR" baseline="0" dirty="0" smtClean="0"/>
              <a:t>Résultats (papier BMJ Public </a:t>
            </a:r>
            <a:r>
              <a:rPr lang="fr-FR" baseline="0" dirty="0" err="1" smtClean="0"/>
              <a:t>Health</a:t>
            </a:r>
            <a:r>
              <a:rPr lang="fr-FR" baseline="0" dirty="0" smtClean="0"/>
              <a:t>) : intentions, connaissances, attitudes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93494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sz="1100" dirty="0" smtClean="0"/>
              <a:t>C: </a:t>
            </a:r>
          </a:p>
          <a:p>
            <a:pPr>
              <a:spcAft>
                <a:spcPts val="600"/>
              </a:spcAft>
            </a:pPr>
            <a:r>
              <a:rPr lang="en-US" sz="1100" dirty="0" smtClean="0"/>
              <a:t>Couverture UK, PT</a:t>
            </a:r>
          </a:p>
          <a:p>
            <a:pPr>
              <a:spcAft>
                <a:spcPts val="600"/>
              </a:spcAft>
            </a:pPr>
            <a:r>
              <a:rPr lang="en-US" sz="1100" dirty="0" err="1" smtClean="0"/>
              <a:t>Sécurité</a:t>
            </a:r>
            <a:endParaRPr lang="en-US" sz="1100" dirty="0" smtClean="0"/>
          </a:p>
          <a:p>
            <a:pPr>
              <a:spcAft>
                <a:spcPts val="600"/>
              </a:spcAft>
            </a:pPr>
            <a:r>
              <a:rPr lang="en-US" sz="1100" dirty="0" err="1" smtClean="0"/>
              <a:t>Élimination</a:t>
            </a:r>
            <a:endParaRPr lang="en-US" sz="1100" dirty="0" smtClean="0"/>
          </a:p>
          <a:p>
            <a:pPr>
              <a:spcAft>
                <a:spcPts val="600"/>
              </a:spcAft>
            </a:pPr>
            <a:r>
              <a:rPr lang="en-US" sz="1100" dirty="0" err="1" smtClean="0"/>
              <a:t>Âge</a:t>
            </a:r>
            <a:r>
              <a:rPr lang="en-US" sz="1100" dirty="0" smtClean="0"/>
              <a:t> et </a:t>
            </a:r>
            <a:r>
              <a:rPr lang="en-US" sz="1100" dirty="0" err="1" smtClean="0"/>
              <a:t>sexe</a:t>
            </a:r>
            <a:endParaRPr lang="en-US" sz="1100" dirty="0" smtClean="0"/>
          </a:p>
          <a:p>
            <a:pPr>
              <a:spcAft>
                <a:spcPts val="600"/>
              </a:spcAft>
            </a:pPr>
            <a:r>
              <a:rPr lang="en-US" sz="1100" dirty="0" smtClean="0"/>
              <a:t>P: auto-</a:t>
            </a:r>
            <a:r>
              <a:rPr lang="en-US" sz="1100" dirty="0" err="1" smtClean="0"/>
              <a:t>éval</a:t>
            </a:r>
            <a:r>
              <a:rPr lang="en-US" sz="1100" dirty="0" smtClean="0"/>
              <a:t>. </a:t>
            </a:r>
            <a:r>
              <a:rPr lang="en-US" sz="1100" dirty="0" err="1" smtClean="0"/>
              <a:t>connaissance</a:t>
            </a:r>
            <a:endParaRPr lang="en-US" sz="1100" dirty="0" smtClean="0"/>
          </a:p>
          <a:p>
            <a:pPr>
              <a:spcAft>
                <a:spcPts val="600"/>
              </a:spcAft>
            </a:pPr>
            <a:r>
              <a:rPr lang="en-US" sz="1100" dirty="0" smtClean="0"/>
              <a:t>A: </a:t>
            </a:r>
          </a:p>
          <a:p>
            <a:pPr>
              <a:spcAft>
                <a:spcPts val="600"/>
              </a:spcAft>
            </a:pPr>
            <a:r>
              <a:rPr lang="en-US" sz="1100" dirty="0" smtClean="0"/>
              <a:t>Plus de </a:t>
            </a:r>
            <a:r>
              <a:rPr lang="en-US" sz="1100" dirty="0" err="1" smtClean="0"/>
              <a:t>bénéfices</a:t>
            </a:r>
            <a:r>
              <a:rPr lang="en-US" sz="1100" dirty="0" smtClean="0"/>
              <a:t> que de </a:t>
            </a:r>
            <a:r>
              <a:rPr lang="en-US" sz="1100" dirty="0" err="1" smtClean="0"/>
              <a:t>risques</a:t>
            </a:r>
            <a:endParaRPr lang="en-US" sz="1100" dirty="0" smtClean="0"/>
          </a:p>
          <a:p>
            <a:endParaRPr lang="fr-FR" dirty="0" smtClean="0"/>
          </a:p>
          <a:p>
            <a:endParaRPr lang="fr-FR" dirty="0" smtClean="0"/>
          </a:p>
          <a:p>
            <a:pPr>
              <a:spcAft>
                <a:spcPts val="600"/>
              </a:spcAft>
            </a:pPr>
            <a:r>
              <a:rPr lang="en-US" sz="1100" dirty="0" smtClean="0"/>
              <a:t>C: </a:t>
            </a:r>
          </a:p>
          <a:p>
            <a:pPr>
              <a:spcAft>
                <a:spcPts val="600"/>
              </a:spcAft>
            </a:pPr>
            <a:r>
              <a:rPr lang="en-US" sz="1100" dirty="0" smtClean="0"/>
              <a:t>Couverture</a:t>
            </a:r>
          </a:p>
          <a:p>
            <a:pPr>
              <a:spcAft>
                <a:spcPts val="600"/>
              </a:spcAft>
            </a:pPr>
            <a:r>
              <a:rPr lang="en-US" sz="1100" dirty="0" err="1" smtClean="0"/>
              <a:t>Sécurité</a:t>
            </a:r>
            <a:endParaRPr lang="en-US" sz="1100" dirty="0" smtClean="0"/>
          </a:p>
          <a:p>
            <a:pPr>
              <a:spcAft>
                <a:spcPts val="600"/>
              </a:spcAft>
            </a:pPr>
            <a:r>
              <a:rPr lang="en-US" sz="1100" dirty="0" err="1" smtClean="0"/>
              <a:t>Élimination</a:t>
            </a:r>
            <a:endParaRPr lang="en-US" sz="1100" dirty="0" smtClean="0"/>
          </a:p>
          <a:p>
            <a:pPr>
              <a:spcAft>
                <a:spcPts val="600"/>
              </a:spcAft>
            </a:pPr>
            <a:r>
              <a:rPr lang="en-US" sz="1100" dirty="0" err="1" smtClean="0"/>
              <a:t>Âge</a:t>
            </a:r>
            <a:r>
              <a:rPr lang="en-US" sz="1100" dirty="0" smtClean="0"/>
              <a:t> et </a:t>
            </a:r>
            <a:r>
              <a:rPr lang="en-US" sz="1100" dirty="0" err="1" smtClean="0"/>
              <a:t>sexe</a:t>
            </a:r>
            <a:endParaRPr lang="en-US" sz="1100" dirty="0" smtClean="0"/>
          </a:p>
          <a:p>
            <a:pPr>
              <a:spcAft>
                <a:spcPts val="600"/>
              </a:spcAft>
            </a:pPr>
            <a:r>
              <a:rPr lang="en-US" sz="1100" dirty="0" smtClean="0"/>
              <a:t>P: auto-</a:t>
            </a:r>
            <a:r>
              <a:rPr lang="en-US" sz="1100" dirty="0" err="1" smtClean="0"/>
              <a:t>éval</a:t>
            </a:r>
            <a:r>
              <a:rPr lang="en-US" sz="1100" dirty="0" smtClean="0"/>
              <a:t>. conn</a:t>
            </a:r>
          </a:p>
          <a:p>
            <a:pPr>
              <a:spcAft>
                <a:spcPts val="600"/>
              </a:spcAft>
            </a:pPr>
            <a:r>
              <a:rPr lang="en-US" sz="1100" dirty="0" smtClean="0"/>
              <a:t>A: </a:t>
            </a:r>
          </a:p>
          <a:p>
            <a:pPr>
              <a:spcAft>
                <a:spcPts val="600"/>
              </a:spcAft>
            </a:pPr>
            <a:r>
              <a:rPr lang="en-US" sz="1100" dirty="0" smtClean="0"/>
              <a:t>Plus de </a:t>
            </a:r>
            <a:r>
              <a:rPr lang="en-US" sz="1100" dirty="0" err="1" smtClean="0"/>
              <a:t>bénéfices</a:t>
            </a:r>
            <a:r>
              <a:rPr lang="en-US" sz="1100" dirty="0" smtClean="0"/>
              <a:t> que de </a:t>
            </a:r>
            <a:r>
              <a:rPr lang="en-US" sz="1100" dirty="0" err="1" smtClean="0"/>
              <a:t>risques</a:t>
            </a:r>
            <a:endParaRPr lang="en-US" sz="1100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76520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5" name="Espace réservé du numéro de diapositive 1">
            <a:extLst>
              <a:ext uri="{FF2B5EF4-FFF2-40B4-BE49-F238E27FC236}">
                <a16:creationId xmlns:a16="http://schemas.microsoft.com/office/drawing/2014/main" id="{0096C84F-5177-4E70-9500-36B6A21454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4868863"/>
            <a:ext cx="54334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0AB81B-8AA3-4CFC-ABE7-C10F91AD3A33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4" name="Espace réservé du numéro de diapositive 1">
            <a:extLst>
              <a:ext uri="{FF2B5EF4-FFF2-40B4-BE49-F238E27FC236}">
                <a16:creationId xmlns:a16="http://schemas.microsoft.com/office/drawing/2014/main" id="{82AA2044-D89E-4E1C-B715-8723920C7D70}"/>
              </a:ext>
            </a:extLst>
          </p:cNvPr>
          <p:cNvSpPr txBox="1">
            <a:spLocks/>
          </p:cNvSpPr>
          <p:nvPr userDrawn="1"/>
        </p:nvSpPr>
        <p:spPr>
          <a:xfrm>
            <a:off x="0" y="4868863"/>
            <a:ext cx="54334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00" b="0" i="0" u="none" strike="noStrike" cap="none">
                <a:solidFill>
                  <a:schemeClr val="tx1">
                    <a:tint val="75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7F0AB81B-8AA3-4CFC-ABE7-C10F91AD3A33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5" name="Espace réservé du numéro de diapositive 1">
            <a:extLst>
              <a:ext uri="{FF2B5EF4-FFF2-40B4-BE49-F238E27FC236}">
                <a16:creationId xmlns:a16="http://schemas.microsoft.com/office/drawing/2014/main" id="{F7762CEB-8A39-43C9-B618-9B9221CD6675}"/>
              </a:ext>
            </a:extLst>
          </p:cNvPr>
          <p:cNvSpPr txBox="1">
            <a:spLocks/>
          </p:cNvSpPr>
          <p:nvPr userDrawn="1"/>
        </p:nvSpPr>
        <p:spPr>
          <a:xfrm>
            <a:off x="0" y="4868863"/>
            <a:ext cx="54334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00" b="0" i="0" u="none" strike="noStrike" cap="none">
                <a:solidFill>
                  <a:schemeClr val="tx1">
                    <a:tint val="75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7F0AB81B-8AA3-4CFC-ABE7-C10F91AD3A33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4" name="Espace réservé du numéro de diapositive 1">
            <a:extLst>
              <a:ext uri="{FF2B5EF4-FFF2-40B4-BE49-F238E27FC236}">
                <a16:creationId xmlns:a16="http://schemas.microsoft.com/office/drawing/2014/main" id="{D841A822-49A7-4D64-86E0-BF7E1761F990}"/>
              </a:ext>
            </a:extLst>
          </p:cNvPr>
          <p:cNvSpPr txBox="1">
            <a:spLocks/>
          </p:cNvSpPr>
          <p:nvPr userDrawn="1"/>
        </p:nvSpPr>
        <p:spPr>
          <a:xfrm>
            <a:off x="0" y="4868863"/>
            <a:ext cx="54334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00" b="0" i="0" u="none" strike="noStrike" cap="none">
                <a:solidFill>
                  <a:schemeClr val="tx1">
                    <a:tint val="75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7F0AB81B-8AA3-4CFC-ABE7-C10F91AD3A33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7" name="Espace réservé du numéro de diapositive 1">
            <a:extLst>
              <a:ext uri="{FF2B5EF4-FFF2-40B4-BE49-F238E27FC236}">
                <a16:creationId xmlns:a16="http://schemas.microsoft.com/office/drawing/2014/main" id="{240858BC-7953-4C90-A898-E8ABB034DA46}"/>
              </a:ext>
            </a:extLst>
          </p:cNvPr>
          <p:cNvSpPr txBox="1">
            <a:spLocks/>
          </p:cNvSpPr>
          <p:nvPr userDrawn="1"/>
        </p:nvSpPr>
        <p:spPr>
          <a:xfrm>
            <a:off x="0" y="4868863"/>
            <a:ext cx="54334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00" b="0" i="0" u="none" strike="noStrike" cap="none">
                <a:solidFill>
                  <a:schemeClr val="tx1">
                    <a:tint val="75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7F0AB81B-8AA3-4CFC-ABE7-C10F91AD3A33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" name="Espace réservé du numéro de diapositive 1">
            <a:extLst>
              <a:ext uri="{FF2B5EF4-FFF2-40B4-BE49-F238E27FC236}">
                <a16:creationId xmlns:a16="http://schemas.microsoft.com/office/drawing/2014/main" id="{EF8C43DB-BAA2-4A68-A5FE-143F2EB67082}"/>
              </a:ext>
            </a:extLst>
          </p:cNvPr>
          <p:cNvSpPr txBox="1">
            <a:spLocks/>
          </p:cNvSpPr>
          <p:nvPr userDrawn="1"/>
        </p:nvSpPr>
        <p:spPr>
          <a:xfrm>
            <a:off x="0" y="4868863"/>
            <a:ext cx="54334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00" b="0" i="0" u="none" strike="noStrike" cap="none">
                <a:solidFill>
                  <a:schemeClr val="tx1">
                    <a:tint val="75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7F0AB81B-8AA3-4CFC-ABE7-C10F91AD3A33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" name="Espace réservé du numéro de diapositive 1">
            <a:extLst>
              <a:ext uri="{FF2B5EF4-FFF2-40B4-BE49-F238E27FC236}">
                <a16:creationId xmlns:a16="http://schemas.microsoft.com/office/drawing/2014/main" id="{F3B7FDD3-842B-4849-BCDC-5714906372A2}"/>
              </a:ext>
            </a:extLst>
          </p:cNvPr>
          <p:cNvSpPr txBox="1">
            <a:spLocks/>
          </p:cNvSpPr>
          <p:nvPr userDrawn="1"/>
        </p:nvSpPr>
        <p:spPr>
          <a:xfrm>
            <a:off x="0" y="4868863"/>
            <a:ext cx="54334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00" b="0" i="0" u="none" strike="noStrike" cap="none">
                <a:solidFill>
                  <a:schemeClr val="tx1">
                    <a:tint val="75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7F0AB81B-8AA3-4CFC-ABE7-C10F91AD3A33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6" name="Espace réservé du numéro de diapositive 1">
            <a:extLst>
              <a:ext uri="{FF2B5EF4-FFF2-40B4-BE49-F238E27FC236}">
                <a16:creationId xmlns:a16="http://schemas.microsoft.com/office/drawing/2014/main" id="{EF1750A5-D2E6-44D5-A76E-E74C68A741DD}"/>
              </a:ext>
            </a:extLst>
          </p:cNvPr>
          <p:cNvSpPr txBox="1">
            <a:spLocks/>
          </p:cNvSpPr>
          <p:nvPr userDrawn="1"/>
        </p:nvSpPr>
        <p:spPr>
          <a:xfrm>
            <a:off x="0" y="4868863"/>
            <a:ext cx="54334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00" b="0" i="0" u="none" strike="noStrike" cap="none">
                <a:solidFill>
                  <a:schemeClr val="tx1">
                    <a:tint val="75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7F0AB81B-8AA3-4CFC-ABE7-C10F91AD3A33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451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2936DF62-5799-4EF4-82CE-AF0DD4E618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4868863"/>
            <a:ext cx="54334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0AB81B-8AA3-4CFC-ABE7-C10F91AD3A33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61" r:id="rId8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10" Type="http://schemas.openxmlformats.org/officeDocument/2006/relationships/image" Target="../media/image8.pn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209300" y="-97600"/>
            <a:ext cx="1153500" cy="8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500" b="1">
                <a:latin typeface="Calibri"/>
                <a:ea typeface="Calibri"/>
                <a:cs typeface="Calibri"/>
                <a:sym typeface="Calibri"/>
              </a:rPr>
              <a:t>4.1</a:t>
            </a:r>
            <a:endParaRPr sz="4500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1832975" y="328800"/>
            <a:ext cx="72414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DÉFINITION OUTIL D’AIDE À LA DÉCISION PARTAGÉE</a:t>
            </a:r>
            <a:endParaRPr sz="21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1973575" y="4053850"/>
            <a:ext cx="68733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• Les aides à la décision pour les patients complètent (et non remplacent) les conseils des cliniciens sur les options.</a:t>
            </a:r>
            <a:endParaRPr sz="1200"/>
          </a:p>
        </p:txBody>
      </p:sp>
      <p:pic>
        <p:nvPicPr>
          <p:cNvPr id="57" name="Google Shape;57;p13"/>
          <p:cNvPicPr preferRelativeResize="0"/>
          <p:nvPr/>
        </p:nvPicPr>
        <p:blipFill rotWithShape="1">
          <a:blip r:embed="rId3">
            <a:alphaModFix/>
          </a:blip>
          <a:srcRect b="74877"/>
          <a:stretch/>
        </p:blipFill>
        <p:spPr>
          <a:xfrm>
            <a:off x="0" y="0"/>
            <a:ext cx="9144000" cy="1292174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3"/>
          <p:cNvSpPr txBox="1"/>
          <p:nvPr/>
        </p:nvSpPr>
        <p:spPr>
          <a:xfrm>
            <a:off x="748525" y="1946200"/>
            <a:ext cx="7677900" cy="110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13"/>
          <p:cNvSpPr/>
          <p:nvPr/>
        </p:nvSpPr>
        <p:spPr>
          <a:xfrm>
            <a:off x="727224" y="1929725"/>
            <a:ext cx="7845275" cy="1224900"/>
          </a:xfrm>
          <a:prstGeom prst="rect">
            <a:avLst/>
          </a:prstGeom>
          <a:solidFill>
            <a:schemeClr val="accent5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fr-FR" sz="3200" dirty="0" smtClean="0">
                <a:latin typeface="Calibri"/>
                <a:ea typeface="Calibri"/>
                <a:cs typeface="Calibri"/>
                <a:sym typeface="Calibri"/>
              </a:rPr>
              <a:t>Effets de l’intervention sur les connaissances, attitudes, comportements et pratiques (KABP)</a:t>
            </a:r>
            <a:endParaRPr lang="fr-FR" sz="32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684375" y="988625"/>
            <a:ext cx="769800" cy="150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600" b="1" dirty="0">
                <a:latin typeface="Calibri"/>
                <a:ea typeface="Calibri"/>
                <a:cs typeface="Calibri"/>
                <a:sym typeface="Calibri"/>
              </a:rPr>
              <a:t>3</a:t>
            </a:r>
            <a:endParaRPr sz="8600" b="1" dirty="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1" name="Google Shape;61;p13"/>
          <p:cNvPicPr preferRelativeResize="0"/>
          <p:nvPr/>
        </p:nvPicPr>
        <p:blipFill rotWithShape="1">
          <a:blip r:embed="rId3">
            <a:alphaModFix/>
          </a:blip>
          <a:srcRect t="69853" b="5024"/>
          <a:stretch/>
        </p:blipFill>
        <p:spPr>
          <a:xfrm>
            <a:off x="0" y="3851326"/>
            <a:ext cx="9144000" cy="129217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ZoneTexte 1"/>
          <p:cNvSpPr txBox="1"/>
          <p:nvPr/>
        </p:nvSpPr>
        <p:spPr>
          <a:xfrm>
            <a:off x="727224" y="3279761"/>
            <a:ext cx="6390752" cy="148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fr-FR" sz="2000" b="1" dirty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fr-FR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r Judith Mueller</a:t>
            </a:r>
            <a:r>
              <a:rPr lang="fr-F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, Institut Pasteur et EHESP</a:t>
            </a:r>
          </a:p>
          <a:p>
            <a:pPr>
              <a:lnSpc>
                <a:spcPct val="110000"/>
              </a:lnSpc>
            </a:pPr>
            <a:r>
              <a:rPr lang="fr-FR" sz="2000" dirty="0">
                <a:latin typeface="Calibri" panose="020F0502020204030204" pitchFamily="34" charset="0"/>
                <a:cs typeface="Calibri" panose="020F0502020204030204" pitchFamily="34" charset="0"/>
              </a:rPr>
              <a:t>Equipe 7 (S. Chyderiotis, D. </a:t>
            </a:r>
            <a:r>
              <a:rPr lang="fr-FR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Oudin</a:t>
            </a:r>
            <a:r>
              <a:rPr lang="fr-FR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Doglioni</a:t>
            </a:r>
            <a:r>
              <a:rPr lang="fr-FR" sz="2000" dirty="0">
                <a:latin typeface="Calibri" panose="020F0502020204030204" pitchFamily="34" charset="0"/>
                <a:cs typeface="Calibri" panose="020F0502020204030204" pitchFamily="34" charset="0"/>
              </a:rPr>
              <a:t>, J. Dussault)</a:t>
            </a:r>
          </a:p>
          <a:p>
            <a:pPr>
              <a:lnSpc>
                <a:spcPct val="110000"/>
              </a:lnSpc>
            </a:pPr>
            <a:r>
              <a:rPr lang="fr-FR" sz="2000" dirty="0">
                <a:latin typeface="Calibri" panose="020F0502020204030204" pitchFamily="34" charset="0"/>
                <a:cs typeface="Calibri" panose="020F0502020204030204" pitchFamily="34" charset="0"/>
              </a:rPr>
              <a:t>J. Sicsic/UPC, J. Raude/EHESP, A.-S. </a:t>
            </a:r>
            <a:r>
              <a:rPr lang="fr-FR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Barret</a:t>
            </a:r>
            <a:r>
              <a:rPr lang="fr-FR" sz="2000" dirty="0">
                <a:latin typeface="Calibri" panose="020F0502020204030204" pitchFamily="34" charset="0"/>
                <a:cs typeface="Calibri" panose="020F0502020204030204" pitchFamily="34" charset="0"/>
              </a:rPr>
              <a:t>/SPF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endParaRPr lang="fr-FR" sz="1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3" name="Image 12" descr="IReSP.png"/>
          <p:cNvPicPr/>
          <p:nvPr/>
        </p:nvPicPr>
        <p:blipFill>
          <a:blip r:embed="rId4"/>
          <a:stretch>
            <a:fillRect/>
          </a:stretch>
        </p:blipFill>
        <p:spPr>
          <a:xfrm>
            <a:off x="3572935" y="190363"/>
            <a:ext cx="1413548" cy="638227"/>
          </a:xfrm>
          <a:prstGeom prst="rect">
            <a:avLst/>
          </a:prstGeom>
        </p:spPr>
      </p:pic>
      <p:pic>
        <p:nvPicPr>
          <p:cNvPr id="15" name="Image 14" descr="LOGO-aviesan.jpg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786307" y="380472"/>
            <a:ext cx="1184387" cy="400050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CBD85325-9B66-ED46-BA11-57E985F747BB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52084" y="974193"/>
            <a:ext cx="1128755" cy="590426"/>
          </a:xfrm>
          <a:prstGeom prst="rect">
            <a:avLst/>
          </a:prstGeom>
        </p:spPr>
      </p:pic>
      <p:pic>
        <p:nvPicPr>
          <p:cNvPr id="17" name="Image 16" descr="Logo-Plan-cancer-2014-2019_large.jpg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282929" y="1005949"/>
            <a:ext cx="885825" cy="477361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EAF11A95-AB6D-41AC-B56F-BA22DA6F6CB9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7485" t="27814" r="34552" b="14921"/>
          <a:stretch/>
        </p:blipFill>
        <p:spPr>
          <a:xfrm>
            <a:off x="5306813" y="377486"/>
            <a:ext cx="841739" cy="427792"/>
          </a:xfrm>
          <a:prstGeom prst="rect">
            <a:avLst/>
          </a:prstGeom>
        </p:spPr>
      </p:pic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9FDABB9-E2D0-4D33-922D-4523D09584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F0AB81B-8AA3-4CFC-ABE7-C10F91AD3A33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19" name="Image 18" descr="ehesp_rgb"/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041620" y="4221651"/>
            <a:ext cx="472160" cy="605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4" descr="Institut_Pasteur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4727" y="4373860"/>
            <a:ext cx="774986" cy="271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9069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37522" y="308113"/>
            <a:ext cx="6794778" cy="496957"/>
          </a:xfrm>
        </p:spPr>
        <p:txBody>
          <a:bodyPr>
            <a:noAutofit/>
          </a:bodyPr>
          <a:lstStyle/>
          <a:p>
            <a:r>
              <a:rPr lang="fr-FR" b="1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Critère de jugement secondaire : KABP </a:t>
            </a:r>
            <a:endParaRPr lang="fr-FR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Google Shape;66;p14"/>
          <p:cNvSpPr/>
          <p:nvPr/>
        </p:nvSpPr>
        <p:spPr>
          <a:xfrm>
            <a:off x="0" y="481200"/>
            <a:ext cx="1700400" cy="7698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 dirty="0" smtClean="0"/>
              <a:t>KABP</a:t>
            </a:r>
            <a:endParaRPr b="1" dirty="0"/>
          </a:p>
        </p:txBody>
      </p: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7AB4B86A-CA90-4D61-98F0-1C748CDD4B34}"/>
              </a:ext>
            </a:extLst>
          </p:cNvPr>
          <p:cNvGrpSpPr/>
          <p:nvPr/>
        </p:nvGrpSpPr>
        <p:grpSpPr>
          <a:xfrm>
            <a:off x="471511" y="1914999"/>
            <a:ext cx="8551638" cy="2429170"/>
            <a:chOff x="186211" y="2337149"/>
            <a:chExt cx="11895793" cy="3857174"/>
          </a:xfrm>
        </p:grpSpPr>
        <p:sp>
          <p:nvSpPr>
            <p:cNvPr id="14" name="Organigramme : Alternative 13">
              <a:extLst>
                <a:ext uri="{FF2B5EF4-FFF2-40B4-BE49-F238E27FC236}">
                  <a16:creationId xmlns:a16="http://schemas.microsoft.com/office/drawing/2014/main" id="{2B1C8F2C-DE5E-4E66-8B8B-BFDF54359AB5}"/>
                </a:ext>
              </a:extLst>
            </p:cNvPr>
            <p:cNvSpPr/>
            <p:nvPr/>
          </p:nvSpPr>
          <p:spPr>
            <a:xfrm>
              <a:off x="8987274" y="3908906"/>
              <a:ext cx="1440000" cy="720000"/>
            </a:xfrm>
            <a:prstGeom prst="flowChartAlternateProcess">
              <a:avLst/>
            </a:prstGeom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20" tIns="7620" rIns="7620" bIns="7620" numCol="1" spcCol="1270" anchor="ctr" anchorCtr="0">
              <a:noAutofit/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533400">
                <a:lnSpc>
                  <a:spcPct val="90000"/>
                </a:lnSpc>
                <a:spcAft>
                  <a:spcPct val="35000"/>
                </a:spcAft>
              </a:pPr>
              <a:r>
                <a:rPr lang="en-GB" sz="900" b="1" dirty="0" smtClean="0">
                  <a:solidFill>
                    <a:srgbClr val="002060"/>
                  </a:solidFill>
                </a:rPr>
                <a:t>Vaccination </a:t>
              </a:r>
              <a:r>
                <a:rPr lang="en-GB" sz="900" b="1" dirty="0" err="1" smtClean="0">
                  <a:solidFill>
                    <a:srgbClr val="002060"/>
                  </a:solidFill>
                </a:rPr>
                <a:t>effectuée</a:t>
              </a:r>
              <a:endParaRPr lang="en-GB" sz="900" b="1" dirty="0">
                <a:solidFill>
                  <a:srgbClr val="002060"/>
                </a:solidFill>
              </a:endParaRPr>
            </a:p>
          </p:txBody>
        </p:sp>
        <p:sp>
          <p:nvSpPr>
            <p:cNvPr id="15" name="Rectangle : coins arrondis 4">
              <a:extLst>
                <a:ext uri="{FF2B5EF4-FFF2-40B4-BE49-F238E27FC236}">
                  <a16:creationId xmlns:a16="http://schemas.microsoft.com/office/drawing/2014/main" id="{FB544885-3CE5-4864-8E1E-D631236C2A70}"/>
                </a:ext>
              </a:extLst>
            </p:cNvPr>
            <p:cNvSpPr/>
            <p:nvPr/>
          </p:nvSpPr>
          <p:spPr>
            <a:xfrm>
              <a:off x="7632514" y="2381976"/>
              <a:ext cx="1440000" cy="720000"/>
            </a:xfrm>
            <a:prstGeom prst="roundRect">
              <a:avLst/>
            </a:prstGeom>
            <a:ln>
              <a:solidFill>
                <a:srgbClr val="0AA654"/>
              </a:solidFill>
            </a:ln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20" tIns="7620" rIns="7620" bIns="7620" numCol="1" spcCol="1270" anchor="ctr" anchorCtr="0">
              <a:noAutofit/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533400">
                <a:lnSpc>
                  <a:spcPct val="90000"/>
                </a:lnSpc>
                <a:spcAft>
                  <a:spcPct val="35000"/>
                </a:spcAft>
              </a:pPr>
              <a:r>
                <a:rPr lang="en-GB" sz="900" dirty="0" smtClean="0">
                  <a:solidFill>
                    <a:srgbClr val="0AA654"/>
                  </a:solidFill>
                </a:rPr>
                <a:t>“Cues </a:t>
              </a:r>
              <a:r>
                <a:rPr lang="en-GB" sz="900" dirty="0">
                  <a:solidFill>
                    <a:srgbClr val="0AA654"/>
                  </a:solidFill>
                </a:rPr>
                <a:t>to </a:t>
              </a:r>
              <a:r>
                <a:rPr lang="en-GB" sz="900" dirty="0" smtClean="0">
                  <a:solidFill>
                    <a:srgbClr val="0AA654"/>
                  </a:solidFill>
                </a:rPr>
                <a:t>action”</a:t>
              </a:r>
              <a:endParaRPr lang="en-GB" sz="900" dirty="0">
                <a:solidFill>
                  <a:srgbClr val="0AA654"/>
                </a:solidFill>
              </a:endParaRPr>
            </a:p>
          </p:txBody>
        </p:sp>
        <p:sp>
          <p:nvSpPr>
            <p:cNvPr id="16" name="Organigramme : Alternative 15">
              <a:extLst>
                <a:ext uri="{FF2B5EF4-FFF2-40B4-BE49-F238E27FC236}">
                  <a16:creationId xmlns:a16="http://schemas.microsoft.com/office/drawing/2014/main" id="{089381A9-65DE-4F22-9A75-887AD4CBEE8A}"/>
                </a:ext>
              </a:extLst>
            </p:cNvPr>
            <p:cNvSpPr/>
            <p:nvPr/>
          </p:nvSpPr>
          <p:spPr>
            <a:xfrm>
              <a:off x="6301177" y="3908906"/>
              <a:ext cx="1440000" cy="720000"/>
            </a:xfrm>
            <a:prstGeom prst="flowChartAlternateProcess">
              <a:avLst/>
            </a:prstGeom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20" tIns="7620" rIns="7620" bIns="7620" numCol="1" spcCol="1270" anchor="ctr" anchorCtr="0">
              <a:noAutofit/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533400">
                <a:lnSpc>
                  <a:spcPct val="90000"/>
                </a:lnSpc>
                <a:spcAft>
                  <a:spcPct val="35000"/>
                </a:spcAft>
              </a:pPr>
              <a:r>
                <a:rPr lang="en-GB" sz="900" dirty="0" smtClean="0">
                  <a:solidFill>
                    <a:srgbClr val="002060"/>
                  </a:solidFill>
                </a:rPr>
                <a:t>Intention </a:t>
              </a:r>
              <a:r>
                <a:rPr lang="en-GB" sz="900" dirty="0" err="1" smtClean="0">
                  <a:solidFill>
                    <a:srgbClr val="002060"/>
                  </a:solidFill>
                </a:rPr>
                <a:t>vaccinale</a:t>
              </a:r>
              <a:r>
                <a:rPr lang="en-GB" sz="900" dirty="0" smtClean="0">
                  <a:solidFill>
                    <a:srgbClr val="002060"/>
                  </a:solidFill>
                </a:rPr>
                <a:t> </a:t>
              </a:r>
              <a:endParaRPr lang="en-GB" sz="900" dirty="0">
                <a:solidFill>
                  <a:srgbClr val="002060"/>
                </a:solidFill>
              </a:endParaRPr>
            </a:p>
          </p:txBody>
        </p:sp>
        <p:cxnSp>
          <p:nvCxnSpPr>
            <p:cNvPr id="17" name="Connecteur droit avec flèche 16">
              <a:extLst>
                <a:ext uri="{FF2B5EF4-FFF2-40B4-BE49-F238E27FC236}">
                  <a16:creationId xmlns:a16="http://schemas.microsoft.com/office/drawing/2014/main" id="{F8EA0EFC-1CC6-4116-9D51-6EBBADEA07CF}"/>
                </a:ext>
              </a:extLst>
            </p:cNvPr>
            <p:cNvCxnSpPr>
              <a:cxnSpLocks/>
              <a:stCxn id="16" idx="3"/>
              <a:endCxn id="14" idx="1"/>
            </p:cNvCxnSpPr>
            <p:nvPr/>
          </p:nvCxnSpPr>
          <p:spPr>
            <a:xfrm>
              <a:off x="7741177" y="4268906"/>
              <a:ext cx="1246097" cy="0"/>
            </a:xfrm>
            <a:prstGeom prst="straightConnector1">
              <a:avLst/>
            </a:prstGeom>
            <a:ln w="12700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Hexagone 17">
              <a:extLst>
                <a:ext uri="{FF2B5EF4-FFF2-40B4-BE49-F238E27FC236}">
                  <a16:creationId xmlns:a16="http://schemas.microsoft.com/office/drawing/2014/main" id="{8F20124D-6DD9-4DD2-AB10-E4D7D31E3960}"/>
                </a:ext>
              </a:extLst>
            </p:cNvPr>
            <p:cNvSpPr/>
            <p:nvPr/>
          </p:nvSpPr>
          <p:spPr>
            <a:xfrm>
              <a:off x="10642004" y="3904953"/>
              <a:ext cx="1440000" cy="720000"/>
            </a:xfrm>
            <a:prstGeom prst="hexagon">
              <a:avLst/>
            </a:prstGeom>
            <a:ln w="28575"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20" tIns="7620" rIns="7620" bIns="7620" numCol="1" spcCol="1270" anchor="ctr" anchorCtr="0">
              <a:noAutofit/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533400">
                <a:lnSpc>
                  <a:spcPct val="90000"/>
                </a:lnSpc>
                <a:spcAft>
                  <a:spcPct val="35000"/>
                </a:spcAft>
              </a:pPr>
              <a:r>
                <a:rPr lang="fr-FR" sz="1050" b="1" dirty="0" smtClean="0">
                  <a:solidFill>
                    <a:schemeClr val="accent1"/>
                  </a:solidFill>
                </a:rPr>
                <a:t>Schéma complet</a:t>
              </a:r>
              <a:endParaRPr lang="en-GB" sz="1050" b="1" dirty="0">
                <a:solidFill>
                  <a:schemeClr val="accent1"/>
                </a:solidFill>
              </a:endParaRPr>
            </a:p>
          </p:txBody>
        </p:sp>
        <p:cxnSp>
          <p:nvCxnSpPr>
            <p:cNvPr id="30" name="Connecteur droit avec flèche 29">
              <a:extLst>
                <a:ext uri="{FF2B5EF4-FFF2-40B4-BE49-F238E27FC236}">
                  <a16:creationId xmlns:a16="http://schemas.microsoft.com/office/drawing/2014/main" id="{A645F7C8-9E54-468D-A363-82ECE3FDA2BE}"/>
                </a:ext>
              </a:extLst>
            </p:cNvPr>
            <p:cNvCxnSpPr>
              <a:cxnSpLocks/>
              <a:stCxn id="15" idx="2"/>
            </p:cNvCxnSpPr>
            <p:nvPr/>
          </p:nvCxnSpPr>
          <p:spPr>
            <a:xfrm>
              <a:off x="8352514" y="3101976"/>
              <a:ext cx="0" cy="1162978"/>
            </a:xfrm>
            <a:prstGeom prst="straightConnector1">
              <a:avLst/>
            </a:prstGeom>
            <a:ln>
              <a:solidFill>
                <a:srgbClr val="0AA654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necteur : en angle 114">
              <a:extLst>
                <a:ext uri="{FF2B5EF4-FFF2-40B4-BE49-F238E27FC236}">
                  <a16:creationId xmlns:a16="http://schemas.microsoft.com/office/drawing/2014/main" id="{D3692BCE-B068-4534-B9C9-EDACA4841938}"/>
                </a:ext>
              </a:extLst>
            </p:cNvPr>
            <p:cNvCxnSpPr>
              <a:cxnSpLocks/>
            </p:cNvCxnSpPr>
            <p:nvPr/>
          </p:nvCxnSpPr>
          <p:spPr>
            <a:xfrm rot="16200000" flipV="1">
              <a:off x="5554824" y="-616553"/>
              <a:ext cx="1044155" cy="8006759"/>
            </a:xfrm>
            <a:prstGeom prst="bentConnector3">
              <a:avLst>
                <a:gd name="adj1" fmla="val 233008"/>
              </a:avLst>
            </a:prstGeom>
            <a:ln w="12700">
              <a:prstDash val="dashDot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Organigramme : Alternative 33">
              <a:extLst>
                <a:ext uri="{FF2B5EF4-FFF2-40B4-BE49-F238E27FC236}">
                  <a16:creationId xmlns:a16="http://schemas.microsoft.com/office/drawing/2014/main" id="{CCB081A2-78C4-4322-AB49-6C63DF574F31}"/>
                </a:ext>
              </a:extLst>
            </p:cNvPr>
            <p:cNvSpPr/>
            <p:nvPr/>
          </p:nvSpPr>
          <p:spPr>
            <a:xfrm>
              <a:off x="4076415" y="4150548"/>
              <a:ext cx="1229844" cy="719999"/>
            </a:xfrm>
            <a:prstGeom prst="flowChartAlternateProcess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20" tIns="7620" rIns="7620" bIns="7620" numCol="1" spcCol="1270" anchor="ctr" anchorCtr="0">
              <a:noAutofit/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533400">
                <a:lnSpc>
                  <a:spcPct val="90000"/>
                </a:lnSpc>
                <a:spcAft>
                  <a:spcPct val="35000"/>
                </a:spcAft>
              </a:pPr>
              <a:r>
                <a:rPr lang="en-GB" sz="900" dirty="0" smtClean="0">
                  <a:solidFill>
                    <a:srgbClr val="C00000"/>
                  </a:solidFill>
                </a:rPr>
                <a:t>Attitudes </a:t>
              </a:r>
              <a:r>
                <a:rPr lang="en-GB" sz="900" dirty="0">
                  <a:solidFill>
                    <a:srgbClr val="C00000"/>
                  </a:solidFill>
                </a:rPr>
                <a:t>re. </a:t>
              </a:r>
              <a:r>
                <a:rPr lang="en-GB" sz="900" dirty="0" err="1">
                  <a:solidFill>
                    <a:srgbClr val="C00000"/>
                  </a:solidFill>
                </a:rPr>
                <a:t>vaccin</a:t>
              </a:r>
              <a:endParaRPr lang="en-GB" sz="900" dirty="0">
                <a:solidFill>
                  <a:srgbClr val="C00000"/>
                </a:solidFill>
              </a:endParaRPr>
            </a:p>
          </p:txBody>
        </p:sp>
        <p:sp>
          <p:nvSpPr>
            <p:cNvPr id="35" name="Organigramme : Alternative 34">
              <a:extLst>
                <a:ext uri="{FF2B5EF4-FFF2-40B4-BE49-F238E27FC236}">
                  <a16:creationId xmlns:a16="http://schemas.microsoft.com/office/drawing/2014/main" id="{BBEFE2A2-D4AC-4B61-8721-2929FCB5CC53}"/>
                </a:ext>
              </a:extLst>
            </p:cNvPr>
            <p:cNvSpPr/>
            <p:nvPr/>
          </p:nvSpPr>
          <p:spPr>
            <a:xfrm>
              <a:off x="4076415" y="2864752"/>
              <a:ext cx="1229843" cy="720000"/>
            </a:xfrm>
            <a:prstGeom prst="flowChartAlternateProcess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20" tIns="7620" rIns="7620" bIns="7620" numCol="1" spcCol="1270" anchor="ctr" anchorCtr="0">
              <a:noAutofit/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533400">
                <a:lnSpc>
                  <a:spcPct val="90000"/>
                </a:lnSpc>
                <a:spcAft>
                  <a:spcPct val="35000"/>
                </a:spcAft>
              </a:pPr>
              <a:r>
                <a:rPr lang="en-GB" sz="900" dirty="0" err="1" smtClean="0">
                  <a:solidFill>
                    <a:srgbClr val="C00000"/>
                  </a:solidFill>
                </a:rPr>
                <a:t>Connaissances</a:t>
              </a:r>
              <a:r>
                <a:rPr lang="en-GB" sz="900" dirty="0" smtClean="0">
                  <a:solidFill>
                    <a:srgbClr val="C00000"/>
                  </a:solidFill>
                </a:rPr>
                <a:t> re. </a:t>
              </a:r>
              <a:r>
                <a:rPr lang="en-GB" sz="900" dirty="0" err="1" smtClean="0">
                  <a:solidFill>
                    <a:srgbClr val="C00000"/>
                  </a:solidFill>
                </a:rPr>
                <a:t>vaccin</a:t>
              </a:r>
              <a:endParaRPr lang="en-GB" sz="900" dirty="0">
                <a:solidFill>
                  <a:srgbClr val="C00000"/>
                </a:solidFill>
              </a:endParaRPr>
            </a:p>
          </p:txBody>
        </p:sp>
        <p:cxnSp>
          <p:nvCxnSpPr>
            <p:cNvPr id="36" name="Connecteur droit avec flèche 35">
              <a:extLst>
                <a:ext uri="{FF2B5EF4-FFF2-40B4-BE49-F238E27FC236}">
                  <a16:creationId xmlns:a16="http://schemas.microsoft.com/office/drawing/2014/main" id="{7E1A2BD1-78A6-42CE-8307-396B91771C5B}"/>
                </a:ext>
              </a:extLst>
            </p:cNvPr>
            <p:cNvCxnSpPr>
              <a:cxnSpLocks/>
              <a:stCxn id="35" idx="2"/>
            </p:cNvCxnSpPr>
            <p:nvPr/>
          </p:nvCxnSpPr>
          <p:spPr>
            <a:xfrm flipH="1">
              <a:off x="4691337" y="3584752"/>
              <a:ext cx="1" cy="491623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necteur droit avec flèche 36">
              <a:extLst>
                <a:ext uri="{FF2B5EF4-FFF2-40B4-BE49-F238E27FC236}">
                  <a16:creationId xmlns:a16="http://schemas.microsoft.com/office/drawing/2014/main" id="{B9A87F98-BDE1-46FC-AFC1-DE1E995A5F60}"/>
                </a:ext>
              </a:extLst>
            </p:cNvPr>
            <p:cNvCxnSpPr>
              <a:cxnSpLocks/>
              <a:endCxn id="16" idx="1"/>
            </p:cNvCxnSpPr>
            <p:nvPr/>
          </p:nvCxnSpPr>
          <p:spPr>
            <a:xfrm flipV="1">
              <a:off x="5365549" y="4268907"/>
              <a:ext cx="935629" cy="23994"/>
            </a:xfrm>
            <a:prstGeom prst="straightConnector1">
              <a:avLst/>
            </a:prstGeom>
            <a:ln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Rectangle : coins arrondis 103">
              <a:extLst>
                <a:ext uri="{FF2B5EF4-FFF2-40B4-BE49-F238E27FC236}">
                  <a16:creationId xmlns:a16="http://schemas.microsoft.com/office/drawing/2014/main" id="{A36B00DE-8827-4EB5-BC1F-CA5C5F3D1AE6}"/>
                </a:ext>
              </a:extLst>
            </p:cNvPr>
            <p:cNvSpPr/>
            <p:nvPr/>
          </p:nvSpPr>
          <p:spPr>
            <a:xfrm>
              <a:off x="7632514" y="5019136"/>
              <a:ext cx="1440000" cy="720000"/>
            </a:xfrm>
            <a:prstGeom prst="roundRect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20" tIns="7620" rIns="7620" bIns="7620" numCol="1" spcCol="1270" anchor="ctr" anchorCtr="0">
              <a:noAutofit/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533400">
                <a:lnSpc>
                  <a:spcPct val="90000"/>
                </a:lnSpc>
                <a:spcAft>
                  <a:spcPct val="35000"/>
                </a:spcAft>
              </a:pPr>
              <a:r>
                <a:rPr lang="en-GB" sz="900" dirty="0" err="1" smtClean="0">
                  <a:solidFill>
                    <a:schemeClr val="tx1"/>
                  </a:solidFill>
                </a:rPr>
                <a:t>Barrières</a:t>
              </a:r>
              <a:r>
                <a:rPr lang="en-GB" sz="900" dirty="0">
                  <a:solidFill>
                    <a:schemeClr val="tx1"/>
                  </a:solidFill>
                </a:rPr>
                <a:t> </a:t>
              </a:r>
              <a:r>
                <a:rPr lang="en-GB" sz="900" dirty="0" err="1" smtClean="0">
                  <a:solidFill>
                    <a:schemeClr val="tx1"/>
                  </a:solidFill>
                </a:rPr>
                <a:t>structurelles</a:t>
              </a:r>
              <a:r>
                <a:rPr lang="en-GB" sz="900" dirty="0" smtClean="0">
                  <a:solidFill>
                    <a:schemeClr val="tx1"/>
                  </a:solidFill>
                </a:rPr>
                <a:t> et </a:t>
              </a:r>
              <a:r>
                <a:rPr lang="en-GB" sz="900" dirty="0" err="1" smtClean="0">
                  <a:solidFill>
                    <a:schemeClr val="tx1"/>
                  </a:solidFill>
                </a:rPr>
                <a:t>pratiques</a:t>
              </a:r>
              <a:r>
                <a:rPr lang="en-GB" sz="900" dirty="0" smtClean="0">
                  <a:solidFill>
                    <a:schemeClr val="tx1"/>
                  </a:solidFill>
                </a:rPr>
                <a:t> </a:t>
              </a:r>
              <a:endParaRPr lang="en-GB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39" name="Connecteur droit avec flèche 38">
              <a:extLst>
                <a:ext uri="{FF2B5EF4-FFF2-40B4-BE49-F238E27FC236}">
                  <a16:creationId xmlns:a16="http://schemas.microsoft.com/office/drawing/2014/main" id="{FB79CB66-0C77-4316-A794-DE08A64657B5}"/>
                </a:ext>
              </a:extLst>
            </p:cNvPr>
            <p:cNvCxnSpPr>
              <a:cxnSpLocks/>
              <a:stCxn id="38" idx="0"/>
            </p:cNvCxnSpPr>
            <p:nvPr/>
          </p:nvCxnSpPr>
          <p:spPr>
            <a:xfrm flipV="1">
              <a:off x="8352514" y="4264954"/>
              <a:ext cx="0" cy="754182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necteur droit avec flèche 39">
              <a:extLst>
                <a:ext uri="{FF2B5EF4-FFF2-40B4-BE49-F238E27FC236}">
                  <a16:creationId xmlns:a16="http://schemas.microsoft.com/office/drawing/2014/main" id="{4BF2307E-8C4C-4EE9-826E-DAA865CEE4D1}"/>
                </a:ext>
              </a:extLst>
            </p:cNvPr>
            <p:cNvCxnSpPr>
              <a:cxnSpLocks/>
            </p:cNvCxnSpPr>
            <p:nvPr/>
          </p:nvCxnSpPr>
          <p:spPr>
            <a:xfrm>
              <a:off x="2807434" y="3224751"/>
              <a:ext cx="1204254" cy="2"/>
            </a:xfrm>
            <a:prstGeom prst="straightConnector1">
              <a:avLst/>
            </a:prstGeom>
            <a:ln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Organigramme : Alternative 41">
              <a:extLst>
                <a:ext uri="{FF2B5EF4-FFF2-40B4-BE49-F238E27FC236}">
                  <a16:creationId xmlns:a16="http://schemas.microsoft.com/office/drawing/2014/main" id="{FAEF8025-BDB7-4F81-8EC9-95641AEA7799}"/>
                </a:ext>
              </a:extLst>
            </p:cNvPr>
            <p:cNvSpPr/>
            <p:nvPr/>
          </p:nvSpPr>
          <p:spPr>
            <a:xfrm>
              <a:off x="982084" y="5374314"/>
              <a:ext cx="1440000" cy="720000"/>
            </a:xfrm>
            <a:prstGeom prst="flowChartAlternateProcess">
              <a:avLst/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20" tIns="7620" rIns="7620" bIns="7620" numCol="1" spcCol="1270" anchor="ctr" anchorCtr="0">
              <a:noAutofit/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533400">
                <a:lnSpc>
                  <a:spcPct val="90000"/>
                </a:lnSpc>
                <a:spcAft>
                  <a:spcPct val="35000"/>
                </a:spcAft>
              </a:pPr>
              <a:r>
                <a:rPr lang="en-GB" sz="900" dirty="0" smtClean="0">
                  <a:solidFill>
                    <a:srgbClr val="0070C0"/>
                  </a:solidFill>
                </a:rPr>
                <a:t>Auto-</a:t>
              </a:r>
              <a:r>
                <a:rPr lang="en-GB" sz="900" dirty="0" err="1" smtClean="0">
                  <a:solidFill>
                    <a:srgbClr val="0070C0"/>
                  </a:solidFill>
                </a:rPr>
                <a:t>efficacité</a:t>
              </a:r>
              <a:endParaRPr lang="en-GB" sz="900" dirty="0">
                <a:solidFill>
                  <a:srgbClr val="0070C0"/>
                </a:solidFill>
              </a:endParaRPr>
            </a:p>
          </p:txBody>
        </p:sp>
        <p:sp>
          <p:nvSpPr>
            <p:cNvPr id="43" name="Organigramme : Alternative 42">
              <a:extLst>
                <a:ext uri="{FF2B5EF4-FFF2-40B4-BE49-F238E27FC236}">
                  <a16:creationId xmlns:a16="http://schemas.microsoft.com/office/drawing/2014/main" id="{8F91AC33-B7A5-4BD3-B9D3-F4C0D2FB277E}"/>
                </a:ext>
              </a:extLst>
            </p:cNvPr>
            <p:cNvSpPr/>
            <p:nvPr/>
          </p:nvSpPr>
          <p:spPr>
            <a:xfrm>
              <a:off x="980515" y="2864752"/>
              <a:ext cx="1440000" cy="720000"/>
            </a:xfrm>
            <a:prstGeom prst="flowChartAlternateProcess">
              <a:avLst/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20" tIns="7620" rIns="7620" bIns="7620" numCol="1" spcCol="1270" anchor="ctr" anchorCtr="0">
              <a:noAutofit/>
            </a:bodyPr>
            <a:lstStyle/>
            <a:p>
              <a:pPr algn="ctr" defTabSz="533400">
                <a:lnSpc>
                  <a:spcPct val="90000"/>
                </a:lnSpc>
                <a:spcAft>
                  <a:spcPct val="35000"/>
                </a:spcAft>
              </a:pPr>
              <a:r>
                <a:rPr lang="en-GB" sz="900" kern="1200" dirty="0" err="1" smtClean="0">
                  <a:solidFill>
                    <a:srgbClr val="0070C0"/>
                  </a:solidFill>
                </a:rPr>
                <a:t>Litératie</a:t>
              </a:r>
              <a:r>
                <a:rPr lang="en-GB" sz="900" kern="1200" dirty="0" smtClean="0">
                  <a:solidFill>
                    <a:srgbClr val="0070C0"/>
                  </a:solidFill>
                </a:rPr>
                <a:t> </a:t>
              </a:r>
              <a:r>
                <a:rPr lang="en-GB" sz="900" kern="1200" dirty="0" err="1" smtClean="0">
                  <a:solidFill>
                    <a:srgbClr val="0070C0"/>
                  </a:solidFill>
                </a:rPr>
                <a:t>en</a:t>
              </a:r>
              <a:r>
                <a:rPr lang="en-GB" sz="900" kern="1200" dirty="0" smtClean="0">
                  <a:solidFill>
                    <a:srgbClr val="0070C0"/>
                  </a:solidFill>
                </a:rPr>
                <a:t> santé et vaccination</a:t>
              </a:r>
              <a:endParaRPr lang="en-GB" sz="900" kern="1200" dirty="0">
                <a:solidFill>
                  <a:srgbClr val="0070C0"/>
                </a:solidFill>
              </a:endParaRPr>
            </a:p>
          </p:txBody>
        </p:sp>
        <p:sp>
          <p:nvSpPr>
            <p:cNvPr id="44" name="Organigramme : Alternative 43">
              <a:extLst>
                <a:ext uri="{FF2B5EF4-FFF2-40B4-BE49-F238E27FC236}">
                  <a16:creationId xmlns:a16="http://schemas.microsoft.com/office/drawing/2014/main" id="{A70C15EA-F3E6-416D-858B-740ADB478C75}"/>
                </a:ext>
              </a:extLst>
            </p:cNvPr>
            <p:cNvSpPr/>
            <p:nvPr/>
          </p:nvSpPr>
          <p:spPr>
            <a:xfrm>
              <a:off x="980515" y="4244910"/>
              <a:ext cx="1440000" cy="720000"/>
            </a:xfrm>
            <a:prstGeom prst="flowChartAlternateProcess">
              <a:avLst/>
            </a:pr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20" tIns="7620" rIns="7620" bIns="7620" numCol="1" spcCol="1270" anchor="ctr" anchorCtr="0">
              <a:noAutofit/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533400">
                <a:lnSpc>
                  <a:spcPct val="90000"/>
                </a:lnSpc>
                <a:spcAft>
                  <a:spcPct val="35000"/>
                </a:spcAft>
              </a:pPr>
              <a:r>
                <a:rPr lang="en-GB" sz="900" dirty="0" smtClean="0">
                  <a:solidFill>
                    <a:srgbClr val="0070C0"/>
                  </a:solidFill>
                </a:rPr>
                <a:t>Attitudes re. santé et vaccination </a:t>
              </a:r>
              <a:endParaRPr lang="en-GB" sz="900" dirty="0">
                <a:solidFill>
                  <a:srgbClr val="0070C0"/>
                </a:solidFill>
              </a:endParaRP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06B1B2BB-302C-4642-AEF2-08847A2C0689}"/>
                </a:ext>
              </a:extLst>
            </p:cNvPr>
            <p:cNvSpPr/>
            <p:nvPr/>
          </p:nvSpPr>
          <p:spPr>
            <a:xfrm>
              <a:off x="816415" y="2338714"/>
              <a:ext cx="1803746" cy="3855609"/>
            </a:xfrm>
            <a:prstGeom prst="rect">
              <a:avLst/>
            </a:prstGeom>
            <a:noFill/>
            <a:ln>
              <a:solidFill>
                <a:schemeClr val="accent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GB" sz="825" i="1" dirty="0" err="1" smtClean="0">
                  <a:solidFill>
                    <a:srgbClr val="0070C0"/>
                  </a:solidFill>
                </a:rPr>
                <a:t>Détérminants</a:t>
              </a:r>
              <a:r>
                <a:rPr lang="en-GB" sz="825" i="1" dirty="0" smtClean="0">
                  <a:solidFill>
                    <a:srgbClr val="0070C0"/>
                  </a:solidFill>
                </a:rPr>
                <a:t> </a:t>
              </a:r>
              <a:r>
                <a:rPr lang="en-GB" sz="825" i="1" dirty="0" err="1" smtClean="0">
                  <a:solidFill>
                    <a:srgbClr val="0070C0"/>
                  </a:solidFill>
                </a:rPr>
                <a:t>individuels</a:t>
              </a:r>
              <a:endParaRPr lang="en-GB" sz="825" i="1" dirty="0">
                <a:solidFill>
                  <a:srgbClr val="0070C0"/>
                </a:solidFill>
              </a:endParaRPr>
            </a:p>
          </p:txBody>
        </p:sp>
        <p:cxnSp>
          <p:nvCxnSpPr>
            <p:cNvPr id="46" name="Connecteur droit avec flèche 45">
              <a:extLst>
                <a:ext uri="{FF2B5EF4-FFF2-40B4-BE49-F238E27FC236}">
                  <a16:creationId xmlns:a16="http://schemas.microsoft.com/office/drawing/2014/main" id="{CE647885-98D7-49C4-B6A0-F8EDAA8B3D16}"/>
                </a:ext>
              </a:extLst>
            </p:cNvPr>
            <p:cNvCxnSpPr>
              <a:cxnSpLocks/>
              <a:stCxn id="43" idx="2"/>
              <a:endCxn id="44" idx="0"/>
            </p:cNvCxnSpPr>
            <p:nvPr/>
          </p:nvCxnSpPr>
          <p:spPr>
            <a:xfrm>
              <a:off x="1700515" y="3584752"/>
              <a:ext cx="0" cy="660158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necteur droit avec flèche 46">
              <a:extLst>
                <a:ext uri="{FF2B5EF4-FFF2-40B4-BE49-F238E27FC236}">
                  <a16:creationId xmlns:a16="http://schemas.microsoft.com/office/drawing/2014/main" id="{77C883AE-F5C8-41E6-ADD5-D95FFC50D07F}"/>
                </a:ext>
              </a:extLst>
            </p:cNvPr>
            <p:cNvCxnSpPr>
              <a:cxnSpLocks/>
              <a:endCxn id="56" idx="3"/>
            </p:cNvCxnSpPr>
            <p:nvPr/>
          </p:nvCxnSpPr>
          <p:spPr>
            <a:xfrm flipH="1">
              <a:off x="3260908" y="4264952"/>
              <a:ext cx="750780" cy="2"/>
            </a:xfrm>
            <a:prstGeom prst="straightConnector1">
              <a:avLst/>
            </a:prstGeom>
            <a:ln>
              <a:solidFill>
                <a:srgbClr val="00B050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Connecteur : en angle 139">
              <a:extLst>
                <a:ext uri="{FF2B5EF4-FFF2-40B4-BE49-F238E27FC236}">
                  <a16:creationId xmlns:a16="http://schemas.microsoft.com/office/drawing/2014/main" id="{714DCB84-6DBB-4906-9383-CDDC0FF223D2}"/>
                </a:ext>
              </a:extLst>
            </p:cNvPr>
            <p:cNvCxnSpPr>
              <a:cxnSpLocks/>
              <a:stCxn id="15" idx="0"/>
              <a:endCxn id="56" idx="0"/>
            </p:cNvCxnSpPr>
            <p:nvPr/>
          </p:nvCxnSpPr>
          <p:spPr>
            <a:xfrm rot="16200000" flipV="1">
              <a:off x="5673566" y="-296973"/>
              <a:ext cx="44827" cy="5313071"/>
            </a:xfrm>
            <a:prstGeom prst="bentConnector3">
              <a:avLst>
                <a:gd name="adj1" fmla="val 1311841"/>
              </a:avLst>
            </a:prstGeom>
            <a:ln>
              <a:solidFill>
                <a:srgbClr val="0AA654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5DD5128E-9B20-4578-B3D3-52248D928FAC}"/>
                </a:ext>
              </a:extLst>
            </p:cNvPr>
            <p:cNvSpPr/>
            <p:nvPr/>
          </p:nvSpPr>
          <p:spPr>
            <a:xfrm>
              <a:off x="186211" y="2345932"/>
              <a:ext cx="442931" cy="3848391"/>
            </a:xfrm>
            <a:prstGeom prst="rect">
              <a:avLst/>
            </a:prstGeom>
            <a:noFill/>
            <a:ln>
              <a:solidFill>
                <a:schemeClr val="accent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sz="900" dirty="0" err="1" smtClean="0">
                  <a:solidFill>
                    <a:srgbClr val="0070C0"/>
                  </a:solidFill>
                </a:rPr>
                <a:t>Normes</a:t>
              </a:r>
              <a:r>
                <a:rPr lang="en-GB" sz="900" dirty="0" smtClean="0">
                  <a:solidFill>
                    <a:srgbClr val="0070C0"/>
                  </a:solidFill>
                </a:rPr>
                <a:t> </a:t>
              </a:r>
              <a:r>
                <a:rPr lang="en-GB" sz="900" dirty="0" err="1" smtClean="0">
                  <a:solidFill>
                    <a:srgbClr val="0070C0"/>
                  </a:solidFill>
                </a:rPr>
                <a:t>sociales</a:t>
              </a:r>
              <a:endParaRPr lang="en-GB" sz="900" dirty="0">
                <a:solidFill>
                  <a:srgbClr val="0070C0"/>
                </a:solidFill>
              </a:endParaRPr>
            </a:p>
          </p:txBody>
        </p:sp>
        <p:cxnSp>
          <p:nvCxnSpPr>
            <p:cNvPr id="51" name="Connecteur : en angle 40">
              <a:extLst>
                <a:ext uri="{FF2B5EF4-FFF2-40B4-BE49-F238E27FC236}">
                  <a16:creationId xmlns:a16="http://schemas.microsoft.com/office/drawing/2014/main" id="{8183E058-E4E4-42EB-957E-11D3E3CB8827}"/>
                </a:ext>
              </a:extLst>
            </p:cNvPr>
            <p:cNvCxnSpPr>
              <a:cxnSpLocks/>
              <a:stCxn id="42" idx="2"/>
              <a:endCxn id="14" idx="2"/>
            </p:cNvCxnSpPr>
            <p:nvPr/>
          </p:nvCxnSpPr>
          <p:spPr>
            <a:xfrm rot="5400000" flipH="1" flipV="1">
              <a:off x="4971975" y="1359015"/>
              <a:ext cx="1465408" cy="8005190"/>
            </a:xfrm>
            <a:prstGeom prst="bentConnector3">
              <a:avLst>
                <a:gd name="adj1" fmla="val -23652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necteur droit avec flèche 52">
              <a:extLst>
                <a:ext uri="{FF2B5EF4-FFF2-40B4-BE49-F238E27FC236}">
                  <a16:creationId xmlns:a16="http://schemas.microsoft.com/office/drawing/2014/main" id="{B356EC61-28B0-4722-B676-7D3788496B92}"/>
                </a:ext>
              </a:extLst>
            </p:cNvPr>
            <p:cNvCxnSpPr>
              <a:cxnSpLocks/>
              <a:stCxn id="45" idx="3"/>
              <a:endCxn id="56" idx="1"/>
            </p:cNvCxnSpPr>
            <p:nvPr/>
          </p:nvCxnSpPr>
          <p:spPr>
            <a:xfrm flipV="1">
              <a:off x="2620161" y="4264954"/>
              <a:ext cx="197816" cy="156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onnecteur droit avec flèche 53">
              <a:extLst>
                <a:ext uri="{FF2B5EF4-FFF2-40B4-BE49-F238E27FC236}">
                  <a16:creationId xmlns:a16="http://schemas.microsoft.com/office/drawing/2014/main" id="{59230E1D-65EF-4C70-B071-BBE9702466B8}"/>
                </a:ext>
              </a:extLst>
            </p:cNvPr>
            <p:cNvCxnSpPr>
              <a:cxnSpLocks/>
              <a:stCxn id="49" idx="3"/>
              <a:endCxn id="45" idx="1"/>
            </p:cNvCxnSpPr>
            <p:nvPr/>
          </p:nvCxnSpPr>
          <p:spPr>
            <a:xfrm flipV="1">
              <a:off x="629142" y="4266519"/>
              <a:ext cx="187273" cy="360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Connecteur : en angle 13">
              <a:extLst>
                <a:ext uri="{FF2B5EF4-FFF2-40B4-BE49-F238E27FC236}">
                  <a16:creationId xmlns:a16="http://schemas.microsoft.com/office/drawing/2014/main" id="{EFC179A5-B8AA-43D3-A497-1EB7848235EE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5011303" y="1359015"/>
              <a:ext cx="1465408" cy="8005190"/>
            </a:xfrm>
            <a:prstGeom prst="bentConnector3">
              <a:avLst>
                <a:gd name="adj1" fmla="val 118955"/>
              </a:avLst>
            </a:prstGeom>
            <a:ln w="12700">
              <a:prstDash val="dash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CF7D224C-BE26-4EEB-924F-31CD567483BA}"/>
                </a:ext>
              </a:extLst>
            </p:cNvPr>
            <p:cNvSpPr/>
            <p:nvPr/>
          </p:nvSpPr>
          <p:spPr>
            <a:xfrm>
              <a:off x="2817977" y="2337149"/>
              <a:ext cx="442931" cy="3855609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00B05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sz="1000" b="1" dirty="0" err="1" smtClean="0">
                  <a:solidFill>
                    <a:srgbClr val="0AA654"/>
                  </a:solidFill>
                </a:rPr>
                <a:t>Offre</a:t>
              </a:r>
              <a:r>
                <a:rPr lang="en-GB" sz="1000" b="1" dirty="0" smtClean="0">
                  <a:solidFill>
                    <a:srgbClr val="0AA654"/>
                  </a:solidFill>
                </a:rPr>
                <a:t> et information </a:t>
              </a:r>
              <a:endParaRPr lang="en-GB" sz="1000" dirty="0">
                <a:solidFill>
                  <a:srgbClr val="0AA654"/>
                </a:solidFill>
              </a:endParaRPr>
            </a:p>
          </p:txBody>
        </p:sp>
      </p:grpSp>
      <p:sp>
        <p:nvSpPr>
          <p:cNvPr id="68" name="Ellipse 67"/>
          <p:cNvSpPr/>
          <p:nvPr/>
        </p:nvSpPr>
        <p:spPr>
          <a:xfrm>
            <a:off x="2849868" y="1837600"/>
            <a:ext cx="1939449" cy="1871371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69" name="Rectangle 68"/>
          <p:cNvSpPr/>
          <p:nvPr/>
        </p:nvSpPr>
        <p:spPr>
          <a:xfrm>
            <a:off x="3338530" y="1936605"/>
            <a:ext cx="962123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050" b="1" dirty="0" err="1" smtClean="0">
                <a:solidFill>
                  <a:srgbClr val="C00000"/>
                </a:solidFill>
              </a:rPr>
              <a:t>Delibération</a:t>
            </a:r>
            <a:endParaRPr lang="en-GB" sz="1050" b="1" dirty="0">
              <a:solidFill>
                <a:srgbClr val="C00000"/>
              </a:solidFill>
            </a:endParaRPr>
          </a:p>
        </p:txBody>
      </p:sp>
      <p:pic>
        <p:nvPicPr>
          <p:cNvPr id="70" name="Image 69">
            <a:extLst>
              <a:ext uri="{FF2B5EF4-FFF2-40B4-BE49-F238E27FC236}">
                <a16:creationId xmlns:a16="http://schemas.microsoft.com/office/drawing/2014/main" id="{428D1536-1414-4215-AE19-D6A2C26623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9387" y="1256345"/>
            <a:ext cx="579265" cy="556020"/>
          </a:xfrm>
          <a:prstGeom prst="rect">
            <a:avLst/>
          </a:prstGeom>
        </p:spPr>
      </p:pic>
      <p:pic>
        <p:nvPicPr>
          <p:cNvPr id="71" name="Image 70">
            <a:extLst>
              <a:ext uri="{FF2B5EF4-FFF2-40B4-BE49-F238E27FC236}">
                <a16:creationId xmlns:a16="http://schemas.microsoft.com/office/drawing/2014/main" id="{428D1536-1414-4215-AE19-D6A2C26623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8066" y="1258511"/>
            <a:ext cx="579265" cy="556020"/>
          </a:xfrm>
          <a:prstGeom prst="rect">
            <a:avLst/>
          </a:prstGeom>
        </p:spPr>
      </p:pic>
      <p:pic>
        <p:nvPicPr>
          <p:cNvPr id="72" name="Image 71">
            <a:extLst>
              <a:ext uri="{FF2B5EF4-FFF2-40B4-BE49-F238E27FC236}">
                <a16:creationId xmlns:a16="http://schemas.microsoft.com/office/drawing/2014/main" id="{428D1536-1414-4215-AE19-D6A2C26623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60882" y="4115017"/>
            <a:ext cx="579265" cy="556020"/>
          </a:xfrm>
          <a:prstGeom prst="rect">
            <a:avLst/>
          </a:prstGeom>
        </p:spPr>
      </p:pic>
      <p:pic>
        <p:nvPicPr>
          <p:cNvPr id="73" name="Image 72">
            <a:extLst>
              <a:ext uri="{FF2B5EF4-FFF2-40B4-BE49-F238E27FC236}">
                <a16:creationId xmlns:a16="http://schemas.microsoft.com/office/drawing/2014/main" id="{428D1536-1414-4215-AE19-D6A2C26623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2200" y="1286366"/>
            <a:ext cx="579265" cy="556020"/>
          </a:xfrm>
          <a:prstGeom prst="rect">
            <a:avLst/>
          </a:prstGeom>
        </p:spPr>
      </p:pic>
      <p:sp>
        <p:nvSpPr>
          <p:cNvPr id="74" name="ZoneTexte 73"/>
          <p:cNvSpPr txBox="1"/>
          <p:nvPr/>
        </p:nvSpPr>
        <p:spPr>
          <a:xfrm>
            <a:off x="7058202" y="2469008"/>
            <a:ext cx="4042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</a:rPr>
              <a:t>?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75" name="ZoneTexte 74"/>
          <p:cNvSpPr txBox="1"/>
          <p:nvPr/>
        </p:nvSpPr>
        <p:spPr>
          <a:xfrm>
            <a:off x="5098058" y="2467667"/>
            <a:ext cx="4042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</a:rPr>
              <a:t>?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76" name="ZoneTexte 75"/>
          <p:cNvSpPr txBox="1"/>
          <p:nvPr/>
        </p:nvSpPr>
        <p:spPr>
          <a:xfrm>
            <a:off x="4147702" y="2529938"/>
            <a:ext cx="4042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</a:rPr>
              <a:t>?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724593" y="4810593"/>
            <a:ext cx="273630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 err="1"/>
              <a:t>Oudin</a:t>
            </a:r>
            <a:r>
              <a:rPr lang="en-US" sz="1200" dirty="0"/>
              <a:t> </a:t>
            </a:r>
            <a:r>
              <a:rPr lang="en-US" sz="1200" dirty="0" err="1"/>
              <a:t>Doglioni</a:t>
            </a:r>
            <a:r>
              <a:rPr lang="en-US" sz="1200" dirty="0"/>
              <a:t> &amp; </a:t>
            </a:r>
            <a:r>
              <a:rPr lang="en-US" sz="1200" dirty="0" smtClean="0"/>
              <a:t>Mueller</a:t>
            </a:r>
            <a:endParaRPr lang="fr-FR" sz="1200" dirty="0"/>
          </a:p>
        </p:txBody>
      </p:sp>
      <p:sp>
        <p:nvSpPr>
          <p:cNvPr id="78" name="ZoneTexte 77"/>
          <p:cNvSpPr txBox="1"/>
          <p:nvPr/>
        </p:nvSpPr>
        <p:spPr>
          <a:xfrm>
            <a:off x="2608424" y="1766188"/>
            <a:ext cx="4042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</a:rPr>
              <a:t>?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50" name="Google Shape;67;p14"/>
          <p:cNvSpPr txBox="1"/>
          <p:nvPr/>
        </p:nvSpPr>
        <p:spPr>
          <a:xfrm>
            <a:off x="347802" y="14776"/>
            <a:ext cx="1153500" cy="8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500" b="1" dirty="0" smtClean="0">
                <a:latin typeface="Calibri"/>
                <a:ea typeface="Calibri"/>
                <a:cs typeface="Calibri"/>
                <a:sym typeface="Calibri"/>
              </a:rPr>
              <a:t>3.</a:t>
            </a:r>
            <a:endParaRPr sz="4500" b="1" dirty="0"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78686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/>
      <p:bldP spid="75" grpId="0"/>
      <p:bldP spid="76" grpId="0"/>
      <p:bldP spid="7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0" y="1152475"/>
            <a:ext cx="4643718" cy="34164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fr-FR" sz="16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Eligibles:</a:t>
            </a:r>
          </a:p>
          <a:p>
            <a:pPr lvl="1">
              <a:spcAft>
                <a:spcPts val="600"/>
              </a:spcAft>
            </a:pPr>
            <a:r>
              <a:rPr lang="fr-FR" sz="1600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Elèves en classes de 4</a:t>
            </a:r>
            <a:r>
              <a:rPr lang="fr-FR" sz="1600" b="1" baseline="300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fr-FR" sz="1600" b="1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et 3</a:t>
            </a:r>
            <a:r>
              <a:rPr lang="fr-FR" sz="1600" b="1" baseline="300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 </a:t>
            </a:r>
            <a:r>
              <a:rPr lang="fr-FR" sz="16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fr-FR" sz="1600" b="1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classe</a:t>
            </a:r>
            <a:r>
              <a:rPr lang="fr-FR" sz="16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lvl="1">
              <a:spcAft>
                <a:spcPts val="600"/>
              </a:spcAft>
            </a:pPr>
            <a:r>
              <a:rPr lang="fr-FR" sz="16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Parents des collégiens 6</a:t>
            </a:r>
            <a:r>
              <a:rPr lang="fr-FR" sz="1600" baseline="300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fr-FR" sz="16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à 3</a:t>
            </a:r>
            <a:r>
              <a:rPr lang="fr-FR" sz="1600" baseline="300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 </a:t>
            </a:r>
            <a:r>
              <a:rPr lang="fr-FR" sz="16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fr-FR" sz="1600" i="1" dirty="0" err="1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Pronote</a:t>
            </a:r>
            <a:r>
              <a:rPr lang="fr-FR" sz="16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>
              <a:spcAft>
                <a:spcPts val="600"/>
              </a:spcAft>
            </a:pPr>
            <a:r>
              <a:rPr lang="fr-FR" sz="16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Questionnaires anonymes en ligne</a:t>
            </a:r>
          </a:p>
          <a:p>
            <a:pPr>
              <a:spcAft>
                <a:spcPts val="600"/>
              </a:spcAft>
            </a:pPr>
            <a:r>
              <a:rPr lang="fr-FR" sz="16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Questionnaire avant (T0) et après (T1) les interventions (intervalle de 5 mois)</a:t>
            </a:r>
          </a:p>
          <a:p>
            <a:pPr>
              <a:spcAft>
                <a:spcPts val="600"/>
              </a:spcAft>
            </a:pPr>
            <a:r>
              <a:rPr lang="fr-FR" sz="16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Code anonyme identifiant pour lier les réponses T0-T1</a:t>
            </a:r>
            <a:endParaRPr lang="fr-FR" sz="16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idx="2"/>
          </p:nvPr>
        </p:nvSpPr>
        <p:spPr>
          <a:xfrm>
            <a:off x="4796118" y="1152475"/>
            <a:ext cx="4278307" cy="3677942"/>
          </a:xfrm>
        </p:spPr>
        <p:txBody>
          <a:bodyPr>
            <a:noAutofit/>
          </a:bodyPr>
          <a:lstStyle/>
          <a:p>
            <a:pPr marL="139700" indent="0">
              <a:spcAft>
                <a:spcPts val="600"/>
              </a:spcAft>
              <a:buNone/>
            </a:pPr>
            <a:r>
              <a:rPr lang="fr-FR" sz="1200" i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Vaccination ou intention</a:t>
            </a:r>
            <a:endParaRPr lang="fr-FR" sz="1200" i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600"/>
              </a:spcAft>
            </a:pPr>
            <a:r>
              <a:rPr lang="fr-FR" sz="12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Analyses </a:t>
            </a:r>
            <a:r>
              <a:rPr lang="fr-FR" sz="12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limitées aux individus non vaccinés au T0</a:t>
            </a:r>
          </a:p>
          <a:p>
            <a:pPr>
              <a:spcAft>
                <a:spcPts val="600"/>
              </a:spcAft>
            </a:pPr>
            <a:r>
              <a:rPr lang="fr-FR" sz="1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Régression linéaire pour estimer des différences de risque </a:t>
            </a:r>
            <a:r>
              <a:rPr lang="fr-FR" sz="11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(P de nouvelle vaccination/nouvelle intention)</a:t>
            </a:r>
            <a:endParaRPr lang="fr-FR" sz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600"/>
              </a:spcAft>
            </a:pPr>
            <a:r>
              <a:rPr lang="fr-FR" sz="1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Exploration des corrélations </a:t>
            </a:r>
            <a:r>
              <a:rPr lang="fr-FR" sz="1200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intracluster</a:t>
            </a:r>
            <a:r>
              <a:rPr lang="fr-FR" sz="1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(collège) =&gt; modèle à effets fixes</a:t>
            </a:r>
          </a:p>
          <a:p>
            <a:pPr>
              <a:spcAft>
                <a:spcPts val="600"/>
              </a:spcAft>
            </a:pPr>
            <a:r>
              <a:rPr lang="fr-FR" sz="1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Ajustement pour « </a:t>
            </a:r>
            <a:r>
              <a:rPr lang="fr-FR" sz="1200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intentionalité</a:t>
            </a:r>
            <a:r>
              <a:rPr lang="fr-FR" sz="1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» au T0</a:t>
            </a:r>
          </a:p>
          <a:p>
            <a:pPr>
              <a:spcAft>
                <a:spcPts val="600"/>
              </a:spcAft>
            </a:pPr>
            <a:r>
              <a:rPr lang="fr-FR" sz="1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Interactions avec caractéristiques individuelles</a:t>
            </a:r>
          </a:p>
          <a:p>
            <a:pPr marL="139700" indent="0">
              <a:spcAft>
                <a:spcPts val="600"/>
              </a:spcAft>
              <a:buNone/>
            </a:pPr>
            <a:r>
              <a:rPr lang="fr-FR" sz="1200" i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KAP</a:t>
            </a:r>
          </a:p>
          <a:p>
            <a:pPr>
              <a:spcAft>
                <a:spcPts val="600"/>
              </a:spcAft>
            </a:pPr>
            <a:r>
              <a:rPr lang="fr-FR" sz="1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Items KAP binaire </a:t>
            </a:r>
            <a:r>
              <a:rPr lang="fr-FR" sz="1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(réponse « désirable » </a:t>
            </a:r>
            <a:r>
              <a:rPr lang="fr-FR" sz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ou non</a:t>
            </a:r>
            <a:r>
              <a:rPr lang="fr-FR" sz="1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>
              <a:spcAft>
                <a:spcPts val="600"/>
              </a:spcAft>
            </a:pPr>
            <a:r>
              <a:rPr lang="fr-FR" sz="1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Modèle ajusté pour réponses au T0</a:t>
            </a:r>
          </a:p>
          <a:p>
            <a:pPr>
              <a:spcAft>
                <a:spcPts val="600"/>
              </a:spcAft>
            </a:pPr>
            <a:r>
              <a:rPr lang="fr-FR" sz="1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Tenant en compte l’effet grappe (collège)</a:t>
            </a:r>
            <a:endParaRPr lang="fr-FR" sz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600"/>
              </a:spcAft>
            </a:pPr>
            <a:endParaRPr lang="fr-FR" sz="11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600"/>
              </a:spcAft>
            </a:pPr>
            <a:endParaRPr lang="fr-FR" sz="11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Google Shape;66;p14"/>
          <p:cNvSpPr/>
          <p:nvPr/>
        </p:nvSpPr>
        <p:spPr>
          <a:xfrm>
            <a:off x="0" y="481200"/>
            <a:ext cx="1700400" cy="7698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GB" b="1" dirty="0"/>
              <a:t>KABP</a:t>
            </a: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2037522" y="308113"/>
            <a:ext cx="6794778" cy="4969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fr-FR" b="1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Collecte de données et analyses</a:t>
            </a:r>
            <a:endParaRPr lang="fr-FR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Google Shape;67;p14"/>
          <p:cNvSpPr txBox="1"/>
          <p:nvPr/>
        </p:nvSpPr>
        <p:spPr>
          <a:xfrm>
            <a:off x="347802" y="14776"/>
            <a:ext cx="1153500" cy="8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500" b="1" dirty="0" smtClean="0">
                <a:latin typeface="Calibri"/>
                <a:ea typeface="Calibri"/>
                <a:cs typeface="Calibri"/>
                <a:sym typeface="Calibri"/>
              </a:rPr>
              <a:t>3.</a:t>
            </a:r>
            <a:endParaRPr sz="4500" b="1" dirty="0"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11566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Connecteur droit 18"/>
          <p:cNvCxnSpPr/>
          <p:nvPr/>
        </p:nvCxnSpPr>
        <p:spPr>
          <a:xfrm flipH="1">
            <a:off x="6729429" y="1857223"/>
            <a:ext cx="2" cy="2114069"/>
          </a:xfrm>
          <a:prstGeom prst="line">
            <a:avLst/>
          </a:prstGeom>
          <a:ln w="38100">
            <a:solidFill>
              <a:srgbClr val="0097A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flipH="1">
            <a:off x="1564916" y="1789578"/>
            <a:ext cx="2" cy="2114069"/>
          </a:xfrm>
          <a:prstGeom prst="line">
            <a:avLst/>
          </a:prstGeom>
          <a:ln w="38100">
            <a:solidFill>
              <a:srgbClr val="0097A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</a:p>
        </p:txBody>
      </p:sp>
      <p:sp>
        <p:nvSpPr>
          <p:cNvPr id="5" name="Google Shape;66;p14"/>
          <p:cNvSpPr/>
          <p:nvPr/>
        </p:nvSpPr>
        <p:spPr>
          <a:xfrm>
            <a:off x="0" y="481200"/>
            <a:ext cx="1700400" cy="7698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GB" b="1" dirty="0"/>
              <a:t>KABP</a:t>
            </a: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2037522" y="308113"/>
            <a:ext cx="6794778" cy="4969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fr-FR" b="1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Participation des adolescents </a:t>
            </a:r>
            <a:r>
              <a:rPr lang="fr-FR" sz="2400" b="1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(N final = 2664)</a:t>
            </a:r>
          </a:p>
        </p:txBody>
      </p:sp>
      <p:sp>
        <p:nvSpPr>
          <p:cNvPr id="9" name="ZoneTexte 17"/>
          <p:cNvSpPr txBox="1"/>
          <p:nvPr/>
        </p:nvSpPr>
        <p:spPr>
          <a:xfrm>
            <a:off x="159026" y="1356970"/>
            <a:ext cx="3677478" cy="83099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fr-FR" sz="1200" b="1" kern="1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Collèges randomisés</a:t>
            </a:r>
            <a:endParaRPr lang="fr-FR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100" b="1" kern="1200" dirty="0" smtClean="0">
                <a:solidFill>
                  <a:srgbClr val="833C0B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91 </a:t>
            </a:r>
            <a:r>
              <a:rPr lang="en-US" sz="1100" b="1" kern="1200" dirty="0" err="1">
                <a:solidFill>
                  <a:srgbClr val="833C0B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collèges</a:t>
            </a:r>
            <a:endParaRPr lang="fr-FR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100" kern="1200" dirty="0" smtClean="0">
                <a:solidFill>
                  <a:srgbClr val="833C0B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773 </a:t>
            </a:r>
            <a:r>
              <a:rPr lang="en-US" sz="1100" kern="1200" dirty="0">
                <a:solidFill>
                  <a:srgbClr val="833C0B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classes </a:t>
            </a:r>
            <a:r>
              <a:rPr lang="en-US" sz="1100" kern="1200" dirty="0" smtClean="0">
                <a:solidFill>
                  <a:srgbClr val="833C0B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4e/3e</a:t>
            </a:r>
            <a:endParaRPr lang="fr-FR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kern="1200" dirty="0" smtClean="0">
                <a:solidFill>
                  <a:srgbClr val="0097A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environ 19,885 </a:t>
            </a:r>
            <a:r>
              <a:rPr lang="en-US" b="1" kern="1200" dirty="0" err="1">
                <a:solidFill>
                  <a:srgbClr val="0097A7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élèves</a:t>
            </a:r>
            <a:r>
              <a:rPr lang="en-US" b="1" kern="1200" dirty="0">
                <a:solidFill>
                  <a:srgbClr val="0097A7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b="1" kern="1200" dirty="0" smtClean="0">
                <a:solidFill>
                  <a:srgbClr val="0097A7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4e/3e </a:t>
            </a:r>
            <a:r>
              <a:rPr lang="en-US" b="1" kern="1200" dirty="0" err="1" smtClean="0">
                <a:solidFill>
                  <a:srgbClr val="0097A7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randomisés</a:t>
            </a:r>
            <a:endParaRPr lang="fr-FR" b="1" dirty="0">
              <a:solidFill>
                <a:srgbClr val="0097A7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ZoneTexte 18"/>
          <p:cNvSpPr txBox="1"/>
          <p:nvPr/>
        </p:nvSpPr>
        <p:spPr>
          <a:xfrm>
            <a:off x="159026" y="2454197"/>
            <a:ext cx="2811780" cy="78483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1200" b="1" kern="1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Participation à </a:t>
            </a:r>
            <a:r>
              <a:rPr lang="en-US" sz="1200" b="1" kern="12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l’essai</a:t>
            </a:r>
            <a:endParaRPr lang="fr-FR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1100" b="1" kern="1200" dirty="0" smtClean="0">
                <a:solidFill>
                  <a:srgbClr val="833C0B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60 </a:t>
            </a:r>
            <a:r>
              <a:rPr lang="en-US" sz="1100" b="1" kern="1200" dirty="0" err="1" smtClean="0">
                <a:solidFill>
                  <a:srgbClr val="833C0B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collèges</a:t>
            </a:r>
            <a:endParaRPr lang="fr-FR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100" kern="1200" dirty="0" smtClean="0">
                <a:solidFill>
                  <a:srgbClr val="833C0B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524 classes </a:t>
            </a:r>
            <a:r>
              <a:rPr lang="en-US" sz="1100" kern="1200" dirty="0" smtClean="0">
                <a:solidFill>
                  <a:srgbClr val="833C0B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4e/3e </a:t>
            </a:r>
            <a:endParaRPr lang="fr-FR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100" kern="1200" dirty="0" smtClean="0">
                <a:solidFill>
                  <a:srgbClr val="833C0B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environ 13,233 </a:t>
            </a:r>
            <a:r>
              <a:rPr lang="en-US" sz="1100" kern="1200" dirty="0" err="1" smtClean="0">
                <a:solidFill>
                  <a:srgbClr val="833C0B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élèves</a:t>
            </a:r>
            <a:r>
              <a:rPr lang="en-US" sz="1100" kern="1200" dirty="0" smtClean="0">
                <a:solidFill>
                  <a:srgbClr val="833C0B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100" kern="1200" dirty="0">
                <a:solidFill>
                  <a:srgbClr val="833C0B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4e/3e</a:t>
            </a:r>
            <a:endParaRPr lang="fr-FR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ZoneTexte 19"/>
          <p:cNvSpPr txBox="1"/>
          <p:nvPr/>
        </p:nvSpPr>
        <p:spPr>
          <a:xfrm>
            <a:off x="141788" y="3511232"/>
            <a:ext cx="3757859" cy="104644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fr-FR" sz="1200" b="1" kern="1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Passage des questionnaires en classes </a:t>
            </a:r>
            <a:r>
              <a:rPr lang="en-US" sz="1200" b="1" kern="1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(~</a:t>
            </a:r>
            <a:r>
              <a:rPr lang="en-US" sz="1200" b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70%) </a:t>
            </a:r>
            <a:endParaRPr lang="fr-FR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100" kern="1200" dirty="0" smtClean="0">
                <a:solidFill>
                  <a:srgbClr val="833C0B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60 </a:t>
            </a:r>
            <a:r>
              <a:rPr lang="en-US" sz="1100" kern="1200" dirty="0" err="1">
                <a:solidFill>
                  <a:srgbClr val="833C0B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collèges</a:t>
            </a:r>
            <a:endParaRPr lang="fr-FR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100" b="1" kern="1200" dirty="0" smtClean="0">
                <a:solidFill>
                  <a:srgbClr val="833C0B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370 </a:t>
            </a:r>
            <a:r>
              <a:rPr lang="en-US" sz="1100" b="1" kern="1200" dirty="0">
                <a:solidFill>
                  <a:srgbClr val="833C0B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classes 4e/3e </a:t>
            </a:r>
            <a:endParaRPr lang="fr-FR" sz="11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kern="1200" dirty="0" smtClean="0">
                <a:solidFill>
                  <a:srgbClr val="0097A7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environ 8,515 </a:t>
            </a:r>
            <a:r>
              <a:rPr lang="en-US" b="1" kern="1200" dirty="0" err="1">
                <a:solidFill>
                  <a:srgbClr val="0097A7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élèves</a:t>
            </a:r>
            <a:r>
              <a:rPr lang="en-US" b="1" kern="1200" dirty="0">
                <a:solidFill>
                  <a:srgbClr val="0097A7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b="1" kern="1200" dirty="0" smtClean="0">
                <a:solidFill>
                  <a:srgbClr val="0097A7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4e/3e</a:t>
            </a:r>
            <a:r>
              <a:rPr lang="en-US" b="1" kern="1200" dirty="0">
                <a:solidFill>
                  <a:srgbClr val="0097A7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b="1" kern="1200" dirty="0" err="1" smtClean="0">
                <a:solidFill>
                  <a:srgbClr val="0097A7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ont</a:t>
            </a:r>
            <a:r>
              <a:rPr lang="en-US" b="1" kern="1200" dirty="0" smtClean="0">
                <a:solidFill>
                  <a:srgbClr val="0097A7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b="1" kern="1200" dirty="0" err="1" smtClean="0">
                <a:solidFill>
                  <a:srgbClr val="0097A7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rempli</a:t>
            </a:r>
            <a:r>
              <a:rPr lang="en-US" b="1" kern="1200" dirty="0" smtClean="0">
                <a:solidFill>
                  <a:srgbClr val="0097A7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au </a:t>
            </a:r>
            <a:r>
              <a:rPr lang="en-US" b="1" kern="1200" dirty="0" err="1" smtClean="0">
                <a:solidFill>
                  <a:srgbClr val="0097A7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moins</a:t>
            </a:r>
            <a:r>
              <a:rPr lang="en-US" b="1" kern="1200" dirty="0" smtClean="0">
                <a:solidFill>
                  <a:srgbClr val="0097A7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un questionnaire</a:t>
            </a:r>
            <a:endParaRPr lang="fr-FR" b="1" kern="1200" dirty="0">
              <a:solidFill>
                <a:srgbClr val="0097A7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12" name="ZoneTexte 21"/>
          <p:cNvSpPr txBox="1"/>
          <p:nvPr/>
        </p:nvSpPr>
        <p:spPr>
          <a:xfrm>
            <a:off x="5363380" y="1456779"/>
            <a:ext cx="2812415" cy="61555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fr-FR" sz="1200" b="1" kern="1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Questionnaires valides T0</a:t>
            </a:r>
            <a:endParaRPr lang="fr-FR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100" kern="1200" dirty="0" smtClean="0">
                <a:solidFill>
                  <a:srgbClr val="833C0B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58 </a:t>
            </a:r>
            <a:r>
              <a:rPr lang="en-US" sz="1100" kern="1200" dirty="0" err="1">
                <a:solidFill>
                  <a:srgbClr val="833C0B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collèges</a:t>
            </a:r>
            <a:endParaRPr lang="fr-FR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100" b="1" kern="1200" dirty="0" smtClean="0">
                <a:solidFill>
                  <a:srgbClr val="833C0B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5,574 </a:t>
            </a:r>
            <a:r>
              <a:rPr lang="en-US" sz="1100" b="1" kern="1200" dirty="0" err="1">
                <a:solidFill>
                  <a:srgbClr val="833C0B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élèves</a:t>
            </a:r>
            <a:r>
              <a:rPr lang="en-US" sz="1100" b="1" kern="1200" dirty="0">
                <a:solidFill>
                  <a:srgbClr val="833C0B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100" b="1" kern="1200" dirty="0" smtClean="0">
                <a:solidFill>
                  <a:srgbClr val="833C0B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4e/3e</a:t>
            </a:r>
            <a:endParaRPr lang="fr-FR" sz="11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ZoneTexte 22"/>
          <p:cNvSpPr txBox="1"/>
          <p:nvPr/>
        </p:nvSpPr>
        <p:spPr>
          <a:xfrm>
            <a:off x="5364015" y="2538835"/>
            <a:ext cx="2811780" cy="61555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fr-FR" sz="1200" b="1" kern="1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Questionnaires liés T0-T1</a:t>
            </a:r>
            <a:endParaRPr lang="fr-FR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100" kern="1200" dirty="0" smtClean="0">
                <a:solidFill>
                  <a:srgbClr val="833C0B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39 </a:t>
            </a:r>
            <a:r>
              <a:rPr lang="en-US" sz="1100" kern="1200" dirty="0" err="1">
                <a:solidFill>
                  <a:srgbClr val="833C0B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collèges</a:t>
            </a:r>
            <a:endParaRPr lang="fr-FR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100" b="1" kern="1200" dirty="0" smtClean="0">
                <a:solidFill>
                  <a:srgbClr val="833C0B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2,758 </a:t>
            </a:r>
            <a:r>
              <a:rPr lang="en-US" sz="1100" b="1" kern="1200" dirty="0" err="1">
                <a:solidFill>
                  <a:srgbClr val="833C0B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élèves</a:t>
            </a:r>
            <a:r>
              <a:rPr lang="en-US" sz="1100" b="1" kern="1200" dirty="0">
                <a:solidFill>
                  <a:srgbClr val="833C0B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100" b="1" kern="1200" dirty="0" smtClean="0">
                <a:solidFill>
                  <a:srgbClr val="833C0B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4e/3e</a:t>
            </a:r>
            <a:endParaRPr lang="fr-FR" sz="11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" name="ZoneTexte 22"/>
          <p:cNvSpPr txBox="1"/>
          <p:nvPr/>
        </p:nvSpPr>
        <p:spPr>
          <a:xfrm>
            <a:off x="4850436" y="3640432"/>
            <a:ext cx="3516630" cy="661720"/>
          </a:xfrm>
          <a:prstGeom prst="rect">
            <a:avLst/>
          </a:prstGeom>
          <a:solidFill>
            <a:schemeClr val="bg1"/>
          </a:solidFill>
          <a:ln w="28575">
            <a:solidFill>
              <a:srgbClr val="0097A7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fr-FR" sz="1200" b="1" kern="1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Inclus dans l’analyse</a:t>
            </a:r>
            <a:endParaRPr lang="fr-FR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US" sz="1100" kern="1200" dirty="0" smtClean="0">
                <a:solidFill>
                  <a:srgbClr val="833C0B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39 </a:t>
            </a:r>
            <a:r>
              <a:rPr lang="en-US" sz="1100" kern="1200" dirty="0" err="1" smtClean="0">
                <a:solidFill>
                  <a:srgbClr val="833C0B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collèges</a:t>
            </a:r>
            <a:endParaRPr lang="fr-FR" sz="11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US" b="1" kern="1200" dirty="0" smtClean="0">
                <a:solidFill>
                  <a:srgbClr val="0097A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2,664 </a:t>
            </a:r>
            <a:r>
              <a:rPr lang="en-US" b="1" kern="1200" dirty="0" err="1" smtClean="0">
                <a:solidFill>
                  <a:srgbClr val="0097A7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élèves</a:t>
            </a:r>
            <a:r>
              <a:rPr lang="en-US" b="1" kern="1200" dirty="0" smtClean="0">
                <a:solidFill>
                  <a:srgbClr val="0097A7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4e/3e</a:t>
            </a:r>
            <a:endParaRPr lang="fr-FR" b="1" dirty="0">
              <a:solidFill>
                <a:srgbClr val="0097A7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6" name="Google Shape;67;p14"/>
          <p:cNvSpPr txBox="1"/>
          <p:nvPr/>
        </p:nvSpPr>
        <p:spPr>
          <a:xfrm>
            <a:off x="347802" y="14776"/>
            <a:ext cx="1153500" cy="8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500" b="1" dirty="0" smtClean="0">
                <a:latin typeface="Calibri"/>
                <a:ea typeface="Calibri"/>
                <a:cs typeface="Calibri"/>
                <a:sym typeface="Calibri"/>
              </a:rPr>
              <a:t>3.</a:t>
            </a:r>
            <a:endParaRPr sz="45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Flèche droite 2"/>
          <p:cNvSpPr/>
          <p:nvPr/>
        </p:nvSpPr>
        <p:spPr>
          <a:xfrm>
            <a:off x="3836504" y="2454197"/>
            <a:ext cx="655983" cy="4380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2478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omplete_graph_comps_noProchask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200" y="2272877"/>
            <a:ext cx="7315704" cy="506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</a:p>
        </p:txBody>
      </p:sp>
      <p:sp>
        <p:nvSpPr>
          <p:cNvPr id="5" name="Google Shape;66;p14"/>
          <p:cNvSpPr/>
          <p:nvPr/>
        </p:nvSpPr>
        <p:spPr>
          <a:xfrm>
            <a:off x="0" y="481200"/>
            <a:ext cx="1700400" cy="769800"/>
          </a:xfrm>
          <a:prstGeom prst="rect">
            <a:avLst/>
          </a:prstGeom>
          <a:solidFill>
            <a:srgbClr val="0097A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GB" b="1" dirty="0"/>
              <a:t>KABP</a:t>
            </a: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2017644" y="258418"/>
            <a:ext cx="7036904" cy="4969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fr-FR" b="1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Efficacité de l’intervention selon les questionnaires auprès des adolescents</a:t>
            </a:r>
            <a:endParaRPr lang="fr-FR" sz="24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178715" y="1217141"/>
            <a:ext cx="58325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err="1"/>
              <a:t>Effets</a:t>
            </a:r>
            <a:r>
              <a:rPr lang="en-US" sz="1200" dirty="0"/>
              <a:t> </a:t>
            </a:r>
            <a:r>
              <a:rPr lang="en-US" sz="1200" dirty="0" err="1" smtClean="0"/>
              <a:t>décomposés</a:t>
            </a:r>
            <a:r>
              <a:rPr lang="en-US" sz="1200" dirty="0" smtClean="0"/>
              <a:t> (variables </a:t>
            </a:r>
            <a:r>
              <a:rPr lang="en-US" sz="1200" dirty="0" err="1" smtClean="0"/>
              <a:t>indicateurs</a:t>
            </a:r>
            <a:r>
              <a:rPr lang="en-US" sz="1200" dirty="0" smtClean="0"/>
              <a:t>) : gain au </a:t>
            </a:r>
            <a:r>
              <a:rPr lang="en-US" sz="1200" dirty="0" err="1"/>
              <a:t>cours</a:t>
            </a:r>
            <a:r>
              <a:rPr lang="en-US" sz="1200" dirty="0"/>
              <a:t> des 5 </a:t>
            </a:r>
            <a:r>
              <a:rPr lang="en-US" sz="1200" dirty="0" err="1"/>
              <a:t>mois</a:t>
            </a:r>
            <a:r>
              <a:rPr lang="en-US" sz="1200" dirty="0"/>
              <a:t> de </a:t>
            </a:r>
            <a:r>
              <a:rPr lang="en-US" sz="1200" dirty="0" err="1"/>
              <a:t>suivi</a:t>
            </a:r>
            <a:r>
              <a:rPr lang="en-US" sz="1200" dirty="0"/>
              <a:t> </a:t>
            </a:r>
            <a:endParaRPr lang="en-US" sz="1200" dirty="0" smtClean="0"/>
          </a:p>
          <a:p>
            <a:r>
              <a:rPr lang="en-US" sz="1200" b="1" dirty="0" smtClean="0"/>
              <a:t>chez </a:t>
            </a:r>
            <a:r>
              <a:rPr lang="en-US" sz="1200" b="1" dirty="0" smtClean="0"/>
              <a:t>les </a:t>
            </a:r>
            <a:r>
              <a:rPr lang="en-US" sz="1200" b="1" dirty="0" err="1" smtClean="0"/>
              <a:t>personnes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initialement</a:t>
            </a:r>
            <a:r>
              <a:rPr lang="en-US" sz="1200" b="1" dirty="0" smtClean="0"/>
              <a:t> </a:t>
            </a:r>
            <a:r>
              <a:rPr lang="en-US" sz="1200" b="1" dirty="0" smtClean="0"/>
              <a:t>non-vaccines </a:t>
            </a:r>
            <a:r>
              <a:rPr lang="en-US" sz="1200" dirty="0" smtClean="0"/>
              <a:t>(au </a:t>
            </a:r>
            <a:r>
              <a:rPr lang="en-US" sz="1200" dirty="0"/>
              <a:t>T0) </a:t>
            </a:r>
            <a:endParaRPr lang="en-US" sz="1200" dirty="0"/>
          </a:p>
        </p:txBody>
      </p:sp>
      <p:sp>
        <p:nvSpPr>
          <p:cNvPr id="11" name="Google Shape;67;p14"/>
          <p:cNvSpPr txBox="1"/>
          <p:nvPr/>
        </p:nvSpPr>
        <p:spPr>
          <a:xfrm>
            <a:off x="347802" y="14776"/>
            <a:ext cx="1153500" cy="8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500" b="1" dirty="0" smtClean="0">
                <a:latin typeface="Calibri"/>
                <a:ea typeface="Calibri"/>
                <a:cs typeface="Calibri"/>
                <a:sym typeface="Calibri"/>
              </a:rPr>
              <a:t>3.</a:t>
            </a:r>
            <a:endParaRPr sz="45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756073" y="1447974"/>
            <a:ext cx="822036" cy="39737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 rot="16200000">
            <a:off x="6715816" y="2809423"/>
            <a:ext cx="1013664" cy="39737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v</a:t>
            </a:r>
            <a:endParaRPr lang="fr-FR" dirty="0"/>
          </a:p>
        </p:txBody>
      </p:sp>
      <p:pic>
        <p:nvPicPr>
          <p:cNvPr id="12" name="Picture 2" descr="int_or_vacc1_stratified_comps_withProchask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313946"/>
            <a:ext cx="7411515" cy="4985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12"/>
          <p:cNvSpPr/>
          <p:nvPr/>
        </p:nvSpPr>
        <p:spPr>
          <a:xfrm rot="16200000">
            <a:off x="3608353" y="1136435"/>
            <a:ext cx="2149539" cy="87428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v</a:t>
            </a:r>
            <a:endParaRPr lang="fr-FR" dirty="0"/>
          </a:p>
        </p:txBody>
      </p:sp>
      <p:sp>
        <p:nvSpPr>
          <p:cNvPr id="14" name="Rectangle 13"/>
          <p:cNvSpPr/>
          <p:nvPr/>
        </p:nvSpPr>
        <p:spPr>
          <a:xfrm rot="16200000">
            <a:off x="7744885" y="2608066"/>
            <a:ext cx="3273027" cy="22072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v</a:t>
            </a:r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5817243" y="4668144"/>
            <a:ext cx="309789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b="1" i="1" kern="1200" dirty="0"/>
              <a:t>Dussault </a:t>
            </a:r>
            <a:r>
              <a:rPr lang="en-US" sz="1200" b="1" i="1" kern="1200" dirty="0" smtClean="0"/>
              <a:t>J. et </a:t>
            </a:r>
            <a:r>
              <a:rPr lang="en-US" sz="1200" b="1" i="1" kern="1200" dirty="0"/>
              <a:t>al., manuscript </a:t>
            </a:r>
            <a:r>
              <a:rPr lang="en-US" sz="1200" b="1" i="1" kern="1200" dirty="0" err="1"/>
              <a:t>soumis</a:t>
            </a:r>
            <a:endParaRPr lang="fr-FR" sz="1200" b="1" i="1" kern="1200" dirty="0"/>
          </a:p>
        </p:txBody>
      </p:sp>
      <p:sp>
        <p:nvSpPr>
          <p:cNvPr id="15" name="Rectangle 14"/>
          <p:cNvSpPr/>
          <p:nvPr/>
        </p:nvSpPr>
        <p:spPr>
          <a:xfrm>
            <a:off x="850200" y="1841833"/>
            <a:ext cx="376394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Gain </a:t>
            </a:r>
            <a:r>
              <a:rPr lang="en-US" sz="1200" dirty="0" err="1" smtClean="0"/>
              <a:t>en</a:t>
            </a:r>
            <a:r>
              <a:rPr lang="en-US" sz="1200" dirty="0" smtClean="0"/>
              <a:t> chance de </a:t>
            </a:r>
            <a:r>
              <a:rPr lang="en-US" sz="1200" b="1" dirty="0" err="1" smtClean="0"/>
              <a:t>recevoir</a:t>
            </a:r>
            <a:r>
              <a:rPr lang="en-US" sz="1200" b="1" dirty="0" smtClean="0"/>
              <a:t> la première </a:t>
            </a:r>
            <a:r>
              <a:rPr lang="en-US" sz="1200" b="1" dirty="0" smtClean="0"/>
              <a:t>dose</a:t>
            </a:r>
            <a:endParaRPr lang="en-US" sz="1200" b="1" dirty="0"/>
          </a:p>
        </p:txBody>
      </p:sp>
      <p:sp>
        <p:nvSpPr>
          <p:cNvPr id="16" name="Rectangle 15"/>
          <p:cNvSpPr/>
          <p:nvPr/>
        </p:nvSpPr>
        <p:spPr>
          <a:xfrm>
            <a:off x="4765642" y="1811371"/>
            <a:ext cx="39387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Gain </a:t>
            </a:r>
            <a:r>
              <a:rPr lang="en-US" sz="1200" dirty="0" err="1"/>
              <a:t>en</a:t>
            </a:r>
            <a:r>
              <a:rPr lang="en-US" sz="1200" dirty="0"/>
              <a:t> chance de </a:t>
            </a:r>
            <a:r>
              <a:rPr lang="en-US" sz="1200" b="1" dirty="0" err="1"/>
              <a:t>recevoir</a:t>
            </a:r>
            <a:r>
              <a:rPr lang="en-US" sz="1200" b="1" dirty="0"/>
              <a:t> la première </a:t>
            </a:r>
            <a:r>
              <a:rPr lang="en-US" sz="1200" b="1" dirty="0" smtClean="0"/>
              <a:t>dose </a:t>
            </a:r>
            <a:r>
              <a:rPr lang="en-US" sz="1200" b="1" dirty="0" err="1" smtClean="0"/>
              <a:t>ou</a:t>
            </a:r>
            <a:r>
              <a:rPr lang="en-US" sz="1200" b="1" dirty="0" smtClean="0"/>
              <a:t> developer </a:t>
            </a:r>
            <a:r>
              <a:rPr lang="en-US" sz="1200" b="1" dirty="0" err="1" smtClean="0"/>
              <a:t>l’intention</a:t>
            </a:r>
            <a:r>
              <a:rPr lang="en-US" sz="1200" dirty="0" smtClean="0"/>
              <a:t> </a:t>
            </a:r>
            <a:r>
              <a:rPr lang="en-US" sz="1200" b="1" dirty="0" smtClean="0"/>
              <a:t>de </a:t>
            </a:r>
            <a:r>
              <a:rPr lang="en-US" sz="1200" b="1" dirty="0" smtClean="0"/>
              <a:t>se faire </a:t>
            </a:r>
            <a:r>
              <a:rPr lang="en-US" sz="1200" b="1" dirty="0" err="1" smtClean="0"/>
              <a:t>vacciner</a:t>
            </a:r>
            <a:endParaRPr lang="en-US" sz="1200" b="1" dirty="0"/>
          </a:p>
        </p:txBody>
      </p:sp>
      <p:sp>
        <p:nvSpPr>
          <p:cNvPr id="9" name="Rectangle 8"/>
          <p:cNvSpPr/>
          <p:nvPr/>
        </p:nvSpPr>
        <p:spPr>
          <a:xfrm>
            <a:off x="4632461" y="2287876"/>
            <a:ext cx="4003386" cy="27329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9732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0843" y="1611827"/>
            <a:ext cx="4992519" cy="3130826"/>
          </a:xfrm>
          <a:prstGeom prst="rect">
            <a:avLst/>
          </a:prstGeom>
          <a:noFill/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11700" y="471613"/>
            <a:ext cx="8520600" cy="572700"/>
          </a:xfrm>
        </p:spPr>
        <p:txBody>
          <a:bodyPr>
            <a:noAutofit/>
          </a:bodyPr>
          <a:lstStyle/>
          <a:p>
            <a:r>
              <a:rPr lang="fr-FR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</a:p>
        </p:txBody>
      </p:sp>
      <p:sp>
        <p:nvSpPr>
          <p:cNvPr id="5" name="Google Shape;66;p14"/>
          <p:cNvSpPr/>
          <p:nvPr/>
        </p:nvSpPr>
        <p:spPr>
          <a:xfrm>
            <a:off x="0" y="481200"/>
            <a:ext cx="1700400" cy="7698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GB" b="1" dirty="0"/>
              <a:t>KABP</a:t>
            </a: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2037522" y="258418"/>
            <a:ext cx="6794778" cy="4969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fr-FR" b="1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Efficacité sur KAP</a:t>
            </a:r>
            <a:endParaRPr lang="fr-FR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9" name="Image 8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9694" y="1620432"/>
            <a:ext cx="4969564" cy="2941630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1700399" y="770601"/>
            <a:ext cx="65391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 err="1" smtClean="0"/>
              <a:t>Effets</a:t>
            </a:r>
            <a:r>
              <a:rPr lang="en-US" sz="1200" dirty="0" smtClean="0"/>
              <a:t> </a:t>
            </a:r>
            <a:r>
              <a:rPr lang="en-US" sz="1200" dirty="0" err="1" smtClean="0"/>
              <a:t>décomposés</a:t>
            </a:r>
            <a:r>
              <a:rPr lang="en-US" sz="1200" dirty="0" smtClean="0"/>
              <a:t> (log des ratios de </a:t>
            </a:r>
            <a:r>
              <a:rPr lang="en-US" sz="1200" dirty="0" err="1" smtClean="0"/>
              <a:t>risque</a:t>
            </a:r>
            <a:r>
              <a:rPr lang="en-US" sz="1200" dirty="0" smtClean="0"/>
              <a:t>) d’un </a:t>
            </a:r>
            <a:r>
              <a:rPr lang="en-US" sz="1200" dirty="0" err="1" smtClean="0"/>
              <a:t>changement</a:t>
            </a:r>
            <a:r>
              <a:rPr lang="en-US" sz="1200" dirty="0" smtClean="0"/>
              <a:t> </a:t>
            </a:r>
            <a:r>
              <a:rPr lang="en-US" sz="1200" dirty="0" err="1" smtClean="0"/>
              <a:t>positif</a:t>
            </a:r>
            <a:r>
              <a:rPr lang="en-US" sz="1200" dirty="0" smtClean="0"/>
              <a:t> </a:t>
            </a:r>
            <a:r>
              <a:rPr lang="en-US" sz="1200" dirty="0" err="1" smtClean="0"/>
              <a:t>en</a:t>
            </a:r>
            <a:r>
              <a:rPr lang="en-US" sz="1200" dirty="0" smtClean="0"/>
              <a:t> item KAP </a:t>
            </a:r>
            <a:r>
              <a:rPr lang="en-US" sz="1200" dirty="0" err="1" smtClean="0"/>
              <a:t>individuel</a:t>
            </a:r>
            <a:endParaRPr lang="en-US" sz="1200" dirty="0" smtClean="0"/>
          </a:p>
          <a:p>
            <a:pPr>
              <a:spcAft>
                <a:spcPts val="600"/>
              </a:spcAft>
            </a:pPr>
            <a:endParaRPr lang="en-US" sz="600" dirty="0" smtClean="0"/>
          </a:p>
          <a:p>
            <a:pPr>
              <a:spcAft>
                <a:spcPts val="600"/>
              </a:spcAft>
            </a:pPr>
            <a:r>
              <a:rPr lang="en-US" sz="1200" b="1" dirty="0" smtClean="0"/>
              <a:t>Education, motivation, </a:t>
            </a:r>
            <a:r>
              <a:rPr lang="en-US" sz="1200" b="1" dirty="0" err="1" smtClean="0"/>
              <a:t>mobilisation</a:t>
            </a:r>
            <a:endParaRPr lang="fr-FR" sz="1200" b="1" dirty="0"/>
          </a:p>
        </p:txBody>
      </p:sp>
      <p:sp>
        <p:nvSpPr>
          <p:cNvPr id="12" name="Rectangle 11"/>
          <p:cNvSpPr/>
          <p:nvPr/>
        </p:nvSpPr>
        <p:spPr>
          <a:xfrm>
            <a:off x="6261652" y="1207917"/>
            <a:ext cx="288234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b="1" dirty="0" err="1" smtClean="0"/>
              <a:t>Campagne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vaccinale</a:t>
            </a:r>
            <a:r>
              <a:rPr lang="en-US" sz="1200" b="1" dirty="0" smtClean="0"/>
              <a:t> </a:t>
            </a:r>
            <a:r>
              <a:rPr lang="en-US" sz="1200" b="1" dirty="0" smtClean="0"/>
              <a:t>au </a:t>
            </a:r>
            <a:r>
              <a:rPr lang="en-US" sz="1200" b="1" dirty="0" err="1" smtClean="0"/>
              <a:t>collège</a:t>
            </a:r>
            <a:endParaRPr lang="fr-FR" sz="1200" b="1" dirty="0"/>
          </a:p>
        </p:txBody>
      </p:sp>
      <p:sp>
        <p:nvSpPr>
          <p:cNvPr id="3" name="ZoneTexte 2"/>
          <p:cNvSpPr txBox="1"/>
          <p:nvPr/>
        </p:nvSpPr>
        <p:spPr>
          <a:xfrm>
            <a:off x="-49694" y="3035514"/>
            <a:ext cx="2350208" cy="1492716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fr-FR" sz="1050" b="1" dirty="0" smtClean="0"/>
              <a:t>↑↑ Connaissances motivantes</a:t>
            </a:r>
          </a:p>
          <a:p>
            <a:pPr marL="179388" indent="-179388">
              <a:buFontTx/>
              <a:buChar char="-"/>
            </a:pPr>
            <a:r>
              <a:rPr lang="fr-FR" sz="1000" dirty="0" smtClean="0"/>
              <a:t>Couverture &gt;80%: UK, PT</a:t>
            </a:r>
          </a:p>
          <a:p>
            <a:pPr marL="179388" indent="-179388">
              <a:buFontTx/>
              <a:buChar char="-"/>
            </a:pPr>
            <a:r>
              <a:rPr lang="fr-FR" sz="1000" dirty="0"/>
              <a:t>Monitoring de sécurité</a:t>
            </a:r>
          </a:p>
          <a:p>
            <a:pPr marL="179388" indent="-179388">
              <a:buFontTx/>
              <a:buChar char="-"/>
            </a:pPr>
            <a:r>
              <a:rPr lang="fr-FR" sz="1000" dirty="0" smtClean="0"/>
              <a:t>Élimination cancer</a:t>
            </a:r>
          </a:p>
          <a:p>
            <a:pPr marL="179388" indent="-179388">
              <a:buFontTx/>
              <a:buChar char="-"/>
            </a:pPr>
            <a:r>
              <a:rPr lang="fr-FR" sz="1000" dirty="0" smtClean="0"/>
              <a:t>Justif. vaccination ados, F&amp;G</a:t>
            </a:r>
          </a:p>
          <a:p>
            <a:r>
              <a:rPr lang="fr-FR" sz="1050" b="1" dirty="0" smtClean="0"/>
              <a:t>↑ </a:t>
            </a:r>
            <a:r>
              <a:rPr lang="fr-FR" sz="900" b="1" dirty="0" smtClean="0"/>
              <a:t>« j’ai des bonnes connaissances sur 	                  le vaccin »</a:t>
            </a:r>
          </a:p>
          <a:p>
            <a:r>
              <a:rPr lang="fr-FR" sz="1050" b="1" dirty="0" smtClean="0"/>
              <a:t>↑ Perception bénéfices-risques</a:t>
            </a:r>
          </a:p>
          <a:p>
            <a:r>
              <a:rPr lang="fr-FR" sz="1050" b="1" dirty="0"/>
              <a:t>↑ a</a:t>
            </a:r>
            <a:r>
              <a:rPr lang="fr-FR" sz="1050" b="1" dirty="0" smtClean="0"/>
              <a:t>voir </a:t>
            </a:r>
            <a:r>
              <a:rPr lang="fr-FR" sz="1050" b="1" dirty="0"/>
              <a:t>parlé du vaccin </a:t>
            </a:r>
            <a:r>
              <a:rPr lang="fr-FR" sz="1050" b="1" dirty="0" smtClean="0"/>
              <a:t>aux ami</a:t>
            </a:r>
            <a:r>
              <a:rPr lang="fr-FR" sz="1000" b="1" dirty="0" smtClean="0"/>
              <a:t>.es</a:t>
            </a:r>
            <a:endParaRPr lang="fr-FR" sz="1000" b="1" dirty="0"/>
          </a:p>
        </p:txBody>
      </p:sp>
      <p:sp>
        <p:nvSpPr>
          <p:cNvPr id="11" name="ZoneTexte 10"/>
          <p:cNvSpPr txBox="1"/>
          <p:nvPr/>
        </p:nvSpPr>
        <p:spPr>
          <a:xfrm>
            <a:off x="4760838" y="3435276"/>
            <a:ext cx="2077280" cy="415498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fr-FR" sz="1050" b="1" dirty="0" smtClean="0"/>
              <a:t>↑  Accessibilité perçue</a:t>
            </a:r>
          </a:p>
          <a:p>
            <a:r>
              <a:rPr lang="fr-FR" sz="1050" b="1" dirty="0" smtClean="0"/>
              <a:t>↑ </a:t>
            </a:r>
            <a:r>
              <a:rPr lang="fr-FR" sz="1050" b="1" dirty="0" smtClean="0"/>
              <a:t>Ami.es vacciné.es</a:t>
            </a:r>
            <a:endParaRPr lang="fr-FR" sz="1050" b="1" dirty="0"/>
          </a:p>
        </p:txBody>
      </p:sp>
      <p:sp>
        <p:nvSpPr>
          <p:cNvPr id="14" name="Google Shape;67;p14"/>
          <p:cNvSpPr txBox="1"/>
          <p:nvPr/>
        </p:nvSpPr>
        <p:spPr>
          <a:xfrm>
            <a:off x="347802" y="14776"/>
            <a:ext cx="1153500" cy="8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500" b="1" dirty="0" smtClean="0">
                <a:latin typeface="Calibri"/>
                <a:ea typeface="Calibri"/>
                <a:cs typeface="Calibri"/>
                <a:sym typeface="Calibri"/>
              </a:rPr>
              <a:t>3.</a:t>
            </a:r>
            <a:endParaRPr sz="45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844988" y="4731064"/>
            <a:ext cx="298731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b="1" i="1" kern="1200" dirty="0"/>
              <a:t>Dussault </a:t>
            </a:r>
            <a:r>
              <a:rPr lang="en-US" sz="1200" b="1" i="1" kern="1200" dirty="0" smtClean="0"/>
              <a:t>J. et </a:t>
            </a:r>
            <a:r>
              <a:rPr lang="en-US" sz="1200" b="1" i="1" kern="1200" dirty="0"/>
              <a:t>al., manuscript </a:t>
            </a:r>
            <a:r>
              <a:rPr lang="en-US" sz="1200" b="1" i="1" kern="1200" dirty="0" err="1"/>
              <a:t>soumis</a:t>
            </a:r>
            <a:endParaRPr lang="fr-FR" sz="1200" b="1" i="1" kern="1200" dirty="0"/>
          </a:p>
        </p:txBody>
      </p:sp>
    </p:spTree>
    <p:extLst>
      <p:ext uri="{BB962C8B-B14F-4D97-AF65-F5344CB8AC3E}">
        <p14:creationId xmlns:p14="http://schemas.microsoft.com/office/powerpoint/2010/main" val="3835706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1" grpId="0" animBg="1"/>
    </p:bld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3403</TotalTime>
  <Words>615</Words>
  <Application>Microsoft Office PowerPoint</Application>
  <PresentationFormat>Affichage à l'écran (16:9)</PresentationFormat>
  <Paragraphs>130</Paragraphs>
  <Slides>6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Simple Light</vt:lpstr>
      <vt:lpstr>Présentation PowerPoint</vt:lpstr>
      <vt:lpstr>Critère de jugement secondaire : KABP </vt:lpstr>
      <vt:lpstr>x</vt:lpstr>
      <vt:lpstr>x</vt:lpstr>
      <vt:lpstr>x</vt:lpstr>
      <vt:lpstr>x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Aurelie Bocquier</dc:creator>
  <cp:lastModifiedBy>Mueller, Judith</cp:lastModifiedBy>
  <cp:revision>334</cp:revision>
  <dcterms:modified xsi:type="dcterms:W3CDTF">2025-01-08T08:47:10Z</dcterms:modified>
</cp:coreProperties>
</file>