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0" r:id="rId3"/>
    <p:sldId id="261" r:id="rId4"/>
    <p:sldId id="263" r:id="rId5"/>
    <p:sldId id="257" r:id="rId6"/>
    <p:sldId id="25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A7"/>
    <a:srgbClr val="01A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mueller\13_JEMueller\Recherche_Expertise\IReSP%20HPV%20co-construction\ConjointVac\PublicationPresentation\Parents\FiguresConjVacParents_230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mueller\13_JEMueller\Recherche_Expertise\IReSP%20HPV%20co-construction\ConjointVac\PublicationPresentation\Parents\FiguresConjVacParents_230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815553773424652E-2"/>
          <c:y val="2.076623675766175E-2"/>
          <c:w val="0.91673889905111694"/>
          <c:h val="0.69231250710607595"/>
        </c:manualLayout>
      </c:layout>
      <c:lineChart>
        <c:grouping val="standard"/>
        <c:varyColors val="0"/>
        <c:ser>
          <c:idx val="0"/>
          <c:order val="0"/>
          <c:tx>
            <c:strRef>
              <c:f>'Edulang 1EM only 2 attributes'!$C$1</c:f>
              <c:strCache>
                <c:ptCount val="1"/>
                <c:pt idx="0">
                  <c:v>French monolingual, &gt;bac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noFill/>
              <a:ln w="15875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attributes'!$E$5:$E$30</c:f>
                <c:numCache>
                  <c:formatCode>General</c:formatCode>
                  <c:ptCount val="26"/>
                  <c:pt idx="0">
                    <c:v>1.0299999999999998</c:v>
                  </c:pt>
                  <c:pt idx="5">
                    <c:v>0.15000000000000002</c:v>
                  </c:pt>
                  <c:pt idx="10">
                    <c:v>0.36999999999999988</c:v>
                  </c:pt>
                  <c:pt idx="16">
                    <c:v>0.53999999999999981</c:v>
                  </c:pt>
                  <c:pt idx="22">
                    <c:v>0.5</c:v>
                  </c:pt>
                </c:numCache>
              </c:numRef>
            </c:plus>
            <c:minus>
              <c:numRef>
                <c:f>'Edulang 1EM only 2 attributes'!$D$5:$D$30</c:f>
                <c:numCache>
                  <c:formatCode>General</c:formatCode>
                  <c:ptCount val="26"/>
                  <c:pt idx="0">
                    <c:v>0.77</c:v>
                  </c:pt>
                  <c:pt idx="5">
                    <c:v>0.12</c:v>
                  </c:pt>
                  <c:pt idx="10">
                    <c:v>0.27000000000000013</c:v>
                  </c:pt>
                  <c:pt idx="16">
                    <c:v>0.40999999999999992</c:v>
                  </c:pt>
                  <c:pt idx="22">
                    <c:v>0.36999999999999988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attributes'!$C$5:$C$30</c:f>
              <c:numCache>
                <c:formatCode>General</c:formatCode>
                <c:ptCount val="26"/>
                <c:pt idx="0" formatCode="0.00">
                  <c:v>3.07</c:v>
                </c:pt>
                <c:pt idx="5" formatCode="0.00">
                  <c:v>0.51</c:v>
                </c:pt>
                <c:pt idx="10" formatCode="0.00">
                  <c:v>1.1200000000000001</c:v>
                </c:pt>
                <c:pt idx="16" formatCode="0.00">
                  <c:v>1.72</c:v>
                </c:pt>
                <c:pt idx="22" formatCode="0.00">
                  <c:v>1.43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51-41DA-A245-1323731D1346}"/>
            </c:ext>
          </c:extLst>
        </c:ser>
        <c:ser>
          <c:idx val="1"/>
          <c:order val="1"/>
          <c:tx>
            <c:strRef>
              <c:f>'Edulang 1EM only 2 attributes'!$I$1</c:f>
              <c:strCache>
                <c:ptCount val="1"/>
                <c:pt idx="0">
                  <c:v>French monolingual, ≤bac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attributes'!$K$5:$K$30</c:f>
                <c:numCache>
                  <c:formatCode>General</c:formatCode>
                  <c:ptCount val="26"/>
                  <c:pt idx="1">
                    <c:v>2.31</c:v>
                  </c:pt>
                  <c:pt idx="6">
                    <c:v>0.32999999999999996</c:v>
                  </c:pt>
                  <c:pt idx="11">
                    <c:v>0.65</c:v>
                  </c:pt>
                  <c:pt idx="17">
                    <c:v>0.72</c:v>
                  </c:pt>
                  <c:pt idx="23">
                    <c:v>0.38</c:v>
                  </c:pt>
                </c:numCache>
              </c:numRef>
            </c:plus>
            <c:minus>
              <c:numRef>
                <c:f>'Edulang 1EM only 2 attributes'!$J$5:$J$30</c:f>
                <c:numCache>
                  <c:formatCode>General</c:formatCode>
                  <c:ptCount val="26"/>
                  <c:pt idx="1">
                    <c:v>0.76</c:v>
                  </c:pt>
                  <c:pt idx="6">
                    <c:v>0.21999999999999997</c:v>
                  </c:pt>
                  <c:pt idx="11">
                    <c:v>0.37</c:v>
                  </c:pt>
                  <c:pt idx="17">
                    <c:v>0.43000000000000005</c:v>
                  </c:pt>
                  <c:pt idx="23">
                    <c:v>0.20999999999999996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attributes'!$I$5:$I$30</c:f>
              <c:numCache>
                <c:formatCode>0.00</c:formatCode>
                <c:ptCount val="26"/>
                <c:pt idx="1">
                  <c:v>2.1</c:v>
                </c:pt>
                <c:pt idx="6">
                  <c:v>0.61</c:v>
                </c:pt>
                <c:pt idx="11">
                  <c:v>0.89</c:v>
                </c:pt>
                <c:pt idx="17">
                  <c:v>1.02</c:v>
                </c:pt>
                <c:pt idx="23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51-41DA-A245-1323731D1346}"/>
            </c:ext>
          </c:extLst>
        </c:ser>
        <c:ser>
          <c:idx val="2"/>
          <c:order val="2"/>
          <c:tx>
            <c:strRef>
              <c:f>'Edulang 1EM only 2 attributes'!$O$1</c:f>
              <c:strCache>
                <c:ptCount val="1"/>
                <c:pt idx="0">
                  <c:v>Multilingual, &gt;bac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9"/>
            <c:spPr>
              <a:noFill/>
              <a:ln w="15875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attributes'!$Q$5:$Q$30</c:f>
                <c:numCache>
                  <c:formatCode>General</c:formatCode>
                  <c:ptCount val="26"/>
                  <c:pt idx="2">
                    <c:v>2.4300000000000002</c:v>
                  </c:pt>
                  <c:pt idx="7">
                    <c:v>0.52999999999999992</c:v>
                  </c:pt>
                  <c:pt idx="12">
                    <c:v>2.65</c:v>
                  </c:pt>
                  <c:pt idx="18">
                    <c:v>1.9499999999999997</c:v>
                  </c:pt>
                  <c:pt idx="24">
                    <c:v>2.2799999999999998</c:v>
                  </c:pt>
                </c:numCache>
              </c:numRef>
            </c:plus>
            <c:minus>
              <c:numRef>
                <c:f>'Edulang 1EM only 2 attributes'!$P$5:$P$30</c:f>
                <c:numCache>
                  <c:formatCode>General</c:formatCode>
                  <c:ptCount val="26"/>
                  <c:pt idx="2">
                    <c:v>1.3</c:v>
                  </c:pt>
                  <c:pt idx="7">
                    <c:v>0.30000000000000004</c:v>
                  </c:pt>
                  <c:pt idx="12">
                    <c:v>1.3599999999999999</c:v>
                  </c:pt>
                  <c:pt idx="18">
                    <c:v>1.03</c:v>
                  </c:pt>
                  <c:pt idx="24">
                    <c:v>1.1300000000000001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attributes'!$O$5:$O$30</c:f>
              <c:numCache>
                <c:formatCode>General</c:formatCode>
                <c:ptCount val="26"/>
                <c:pt idx="2" formatCode="0.00">
                  <c:v>2.81</c:v>
                </c:pt>
                <c:pt idx="7" formatCode="0.00">
                  <c:v>0.68</c:v>
                </c:pt>
                <c:pt idx="12" formatCode="0.00">
                  <c:v>2.78</c:v>
                </c:pt>
                <c:pt idx="18" formatCode="0.00">
                  <c:v>2.19</c:v>
                </c:pt>
                <c:pt idx="24" formatCode="0.00">
                  <c:v>2.2200000000000002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51-41DA-A245-1323731D1346}"/>
            </c:ext>
          </c:extLst>
        </c:ser>
        <c:ser>
          <c:idx val="3"/>
          <c:order val="3"/>
          <c:tx>
            <c:strRef>
              <c:f>'Edulang 1EM only 2 attributes'!$U$1</c:f>
              <c:strCache>
                <c:ptCount val="1"/>
                <c:pt idx="0">
                  <c:v>Multilingual, ≤bac</c:v>
                </c:pt>
              </c:strCache>
            </c:strRef>
          </c:tx>
          <c:spPr>
            <a:ln w="19050">
              <a:noFill/>
            </a:ln>
          </c:spPr>
          <c:marker>
            <c:symbol val="triangle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attributes'!$W$5:$W$30</c:f>
                <c:numCache>
                  <c:formatCode>General</c:formatCode>
                  <c:ptCount val="26"/>
                  <c:pt idx="3">
                    <c:v>4.9000000000000004</c:v>
                  </c:pt>
                  <c:pt idx="8">
                    <c:v>0.84000000000000008</c:v>
                  </c:pt>
                  <c:pt idx="13">
                    <c:v>9.34</c:v>
                  </c:pt>
                  <c:pt idx="19">
                    <c:v>3.0199999999999996</c:v>
                  </c:pt>
                  <c:pt idx="25">
                    <c:v>2.9</c:v>
                  </c:pt>
                </c:numCache>
              </c:numRef>
            </c:plus>
            <c:minus>
              <c:numRef>
                <c:f>'Edulang 1EM only 2 attributes'!$V$5:$V$30</c:f>
                <c:numCache>
                  <c:formatCode>General</c:formatCode>
                  <c:ptCount val="26"/>
                  <c:pt idx="3">
                    <c:v>1.6799999999999997</c:v>
                  </c:pt>
                  <c:pt idx="8">
                    <c:v>0.30999999999999994</c:v>
                  </c:pt>
                  <c:pt idx="13">
                    <c:v>2.9899999999999998</c:v>
                  </c:pt>
                  <c:pt idx="19">
                    <c:v>0.94000000000000017</c:v>
                  </c:pt>
                  <c:pt idx="25">
                    <c:v>0.84999999999999987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attributes'!$U$5:$U$30</c:f>
              <c:numCache>
                <c:formatCode>General</c:formatCode>
                <c:ptCount val="26"/>
                <c:pt idx="3" formatCode="0.00">
                  <c:v>2.5499999999999998</c:v>
                </c:pt>
                <c:pt idx="8" formatCode="0.00">
                  <c:v>0.48</c:v>
                </c:pt>
                <c:pt idx="13">
                  <c:v>4.3899999999999997</c:v>
                </c:pt>
                <c:pt idx="19" formatCode="0.00">
                  <c:v>1.37</c:v>
                </c:pt>
                <c:pt idx="25" formatCode="0.00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851-41DA-A245-1323731D1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188416"/>
        <c:axId val="86189952"/>
      </c:lineChart>
      <c:catAx>
        <c:axId val="86188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/>
        </c:spPr>
        <c:txPr>
          <a:bodyPr rot="0" anchor="b" anchorCtr="1"/>
          <a:lstStyle/>
          <a:p>
            <a:pPr>
              <a:defRPr sz="105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fr-FR"/>
          </a:p>
        </c:txPr>
        <c:crossAx val="86189952"/>
        <c:crosses val="autoZero"/>
        <c:auto val="0"/>
        <c:lblAlgn val="ctr"/>
        <c:lblOffset val="100"/>
        <c:tickLblSkip val="100"/>
        <c:noMultiLvlLbl val="0"/>
      </c:catAx>
      <c:valAx>
        <c:axId val="86189952"/>
        <c:scaling>
          <c:logBase val="10"/>
          <c:orientation val="minMax"/>
          <c:max val="15"/>
          <c:min val="0.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Odds ratio </a:t>
                </a:r>
              </a:p>
            </c:rich>
          </c:tx>
          <c:layout>
            <c:manualLayout>
              <c:xMode val="edge"/>
              <c:yMode val="edge"/>
              <c:x val="1.4283673760891302E-3"/>
              <c:y val="0.46093599483642739"/>
            </c:manualLayout>
          </c:layout>
          <c:overlay val="0"/>
        </c:title>
        <c:numFmt formatCode="0.00" sourceLinked="1"/>
        <c:majorTickMark val="out"/>
        <c:minorTickMark val="out"/>
        <c:tickLblPos val="nextTo"/>
        <c:spPr>
          <a:ln/>
        </c:spPr>
        <c:crossAx val="86188416"/>
        <c:crosses val="autoZero"/>
        <c:crossBetween val="between"/>
        <c:majorUnit val="10"/>
        <c:minorUnit val="0.5"/>
      </c:valAx>
    </c:plotArea>
    <c:legend>
      <c:legendPos val="b"/>
      <c:layout>
        <c:manualLayout>
          <c:xMode val="edge"/>
          <c:yMode val="edge"/>
          <c:x val="4.0731046261896359E-3"/>
          <c:y val="0.95165891377953493"/>
          <c:w val="0.96231058983908979"/>
          <c:h val="4.8341086220465054E-2"/>
        </c:manualLayout>
      </c:layout>
      <c:overlay val="0"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815553773424652E-2"/>
          <c:y val="2.076623675766175E-2"/>
          <c:w val="0.91673889905111694"/>
          <c:h val="0.69231250710607595"/>
        </c:manualLayout>
      </c:layout>
      <c:lineChart>
        <c:grouping val="standard"/>
        <c:varyColors val="0"/>
        <c:ser>
          <c:idx val="0"/>
          <c:order val="0"/>
          <c:tx>
            <c:strRef>
              <c:f>'Edulang 1EM only 2 attributes'!$C$1</c:f>
              <c:strCache>
                <c:ptCount val="1"/>
                <c:pt idx="0">
                  <c:v>French monolingual, &gt;bac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noFill/>
              <a:ln w="15875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attributes'!$E$5:$E$30</c:f>
                <c:numCache>
                  <c:formatCode>General</c:formatCode>
                  <c:ptCount val="26"/>
                  <c:pt idx="0">
                    <c:v>1.0299999999999998</c:v>
                  </c:pt>
                  <c:pt idx="5">
                    <c:v>0.15000000000000002</c:v>
                  </c:pt>
                  <c:pt idx="10">
                    <c:v>0.36999999999999988</c:v>
                  </c:pt>
                  <c:pt idx="16">
                    <c:v>0.53999999999999981</c:v>
                  </c:pt>
                  <c:pt idx="22">
                    <c:v>0.5</c:v>
                  </c:pt>
                </c:numCache>
              </c:numRef>
            </c:plus>
            <c:minus>
              <c:numRef>
                <c:f>'Edulang 1EM only 2 attributes'!$D$5:$D$30</c:f>
                <c:numCache>
                  <c:formatCode>General</c:formatCode>
                  <c:ptCount val="26"/>
                  <c:pt idx="0">
                    <c:v>0.77</c:v>
                  </c:pt>
                  <c:pt idx="5">
                    <c:v>0.12</c:v>
                  </c:pt>
                  <c:pt idx="10">
                    <c:v>0.27000000000000013</c:v>
                  </c:pt>
                  <c:pt idx="16">
                    <c:v>0.40999999999999992</c:v>
                  </c:pt>
                  <c:pt idx="22">
                    <c:v>0.36999999999999988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attributes'!$C$5:$C$30</c:f>
              <c:numCache>
                <c:formatCode>General</c:formatCode>
                <c:ptCount val="26"/>
                <c:pt idx="0" formatCode="0.00">
                  <c:v>3.07</c:v>
                </c:pt>
                <c:pt idx="5" formatCode="0.00">
                  <c:v>0.51</c:v>
                </c:pt>
                <c:pt idx="10" formatCode="0.00">
                  <c:v>1.1200000000000001</c:v>
                </c:pt>
                <c:pt idx="16" formatCode="0.00">
                  <c:v>1.72</c:v>
                </c:pt>
                <c:pt idx="22" formatCode="0.00">
                  <c:v>1.43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51-41DA-A245-1323731D1346}"/>
            </c:ext>
          </c:extLst>
        </c:ser>
        <c:ser>
          <c:idx val="1"/>
          <c:order val="1"/>
          <c:tx>
            <c:strRef>
              <c:f>'Edulang 1EM only 2 attributes'!$I$1</c:f>
              <c:strCache>
                <c:ptCount val="1"/>
                <c:pt idx="0">
                  <c:v>French monolingual, ≤bac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attributes'!$K$5:$K$30</c:f>
                <c:numCache>
                  <c:formatCode>General</c:formatCode>
                  <c:ptCount val="26"/>
                  <c:pt idx="1">
                    <c:v>2.31</c:v>
                  </c:pt>
                  <c:pt idx="6">
                    <c:v>0.32999999999999996</c:v>
                  </c:pt>
                  <c:pt idx="11">
                    <c:v>0.65</c:v>
                  </c:pt>
                  <c:pt idx="17">
                    <c:v>0.72</c:v>
                  </c:pt>
                  <c:pt idx="23">
                    <c:v>0.38</c:v>
                  </c:pt>
                </c:numCache>
              </c:numRef>
            </c:plus>
            <c:minus>
              <c:numRef>
                <c:f>'Edulang 1EM only 2 attributes'!$J$5:$J$30</c:f>
                <c:numCache>
                  <c:formatCode>General</c:formatCode>
                  <c:ptCount val="26"/>
                  <c:pt idx="1">
                    <c:v>0.76</c:v>
                  </c:pt>
                  <c:pt idx="6">
                    <c:v>0.21999999999999997</c:v>
                  </c:pt>
                  <c:pt idx="11">
                    <c:v>0.37</c:v>
                  </c:pt>
                  <c:pt idx="17">
                    <c:v>0.43000000000000005</c:v>
                  </c:pt>
                  <c:pt idx="23">
                    <c:v>0.20999999999999996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attributes'!$I$5:$I$30</c:f>
              <c:numCache>
                <c:formatCode>0.00</c:formatCode>
                <c:ptCount val="26"/>
                <c:pt idx="1">
                  <c:v>2.1</c:v>
                </c:pt>
                <c:pt idx="6">
                  <c:v>0.61</c:v>
                </c:pt>
                <c:pt idx="11">
                  <c:v>0.89</c:v>
                </c:pt>
                <c:pt idx="17">
                  <c:v>1.02</c:v>
                </c:pt>
                <c:pt idx="23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51-41DA-A245-1323731D1346}"/>
            </c:ext>
          </c:extLst>
        </c:ser>
        <c:ser>
          <c:idx val="2"/>
          <c:order val="2"/>
          <c:tx>
            <c:strRef>
              <c:f>'Edulang 1EM only 2 attributes'!$O$1</c:f>
              <c:strCache>
                <c:ptCount val="1"/>
                <c:pt idx="0">
                  <c:v>Multilingual, &gt;bac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9"/>
            <c:spPr>
              <a:noFill/>
              <a:ln w="15875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attributes'!$Q$5:$Q$30</c:f>
                <c:numCache>
                  <c:formatCode>General</c:formatCode>
                  <c:ptCount val="26"/>
                  <c:pt idx="2">
                    <c:v>2.4300000000000002</c:v>
                  </c:pt>
                  <c:pt idx="7">
                    <c:v>0.52999999999999992</c:v>
                  </c:pt>
                  <c:pt idx="12">
                    <c:v>2.65</c:v>
                  </c:pt>
                  <c:pt idx="18">
                    <c:v>1.9499999999999997</c:v>
                  </c:pt>
                  <c:pt idx="24">
                    <c:v>2.2799999999999998</c:v>
                  </c:pt>
                </c:numCache>
              </c:numRef>
            </c:plus>
            <c:minus>
              <c:numRef>
                <c:f>'Edulang 1EM only 2 attributes'!$P$5:$P$30</c:f>
                <c:numCache>
                  <c:formatCode>General</c:formatCode>
                  <c:ptCount val="26"/>
                  <c:pt idx="2">
                    <c:v>1.3</c:v>
                  </c:pt>
                  <c:pt idx="7">
                    <c:v>0.30000000000000004</c:v>
                  </c:pt>
                  <c:pt idx="12">
                    <c:v>1.3599999999999999</c:v>
                  </c:pt>
                  <c:pt idx="18">
                    <c:v>1.03</c:v>
                  </c:pt>
                  <c:pt idx="24">
                    <c:v>1.1300000000000001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attributes'!$O$5:$O$30</c:f>
              <c:numCache>
                <c:formatCode>General</c:formatCode>
                <c:ptCount val="26"/>
                <c:pt idx="2" formatCode="0.00">
                  <c:v>2.81</c:v>
                </c:pt>
                <c:pt idx="7" formatCode="0.00">
                  <c:v>0.68</c:v>
                </c:pt>
                <c:pt idx="12" formatCode="0.00">
                  <c:v>2.78</c:v>
                </c:pt>
                <c:pt idx="18" formatCode="0.00">
                  <c:v>2.19</c:v>
                </c:pt>
                <c:pt idx="24" formatCode="0.00">
                  <c:v>2.2200000000000002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51-41DA-A245-1323731D1346}"/>
            </c:ext>
          </c:extLst>
        </c:ser>
        <c:ser>
          <c:idx val="3"/>
          <c:order val="3"/>
          <c:tx>
            <c:strRef>
              <c:f>'Edulang 1EM only 2 attributes'!$U$1</c:f>
              <c:strCache>
                <c:ptCount val="1"/>
                <c:pt idx="0">
                  <c:v>Multilingual, ≤bac</c:v>
                </c:pt>
              </c:strCache>
            </c:strRef>
          </c:tx>
          <c:spPr>
            <a:ln w="19050">
              <a:noFill/>
            </a:ln>
          </c:spPr>
          <c:marker>
            <c:symbol val="triangle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'Edulang 1EM only 2 attributes'!$W$5:$W$30</c:f>
                <c:numCache>
                  <c:formatCode>General</c:formatCode>
                  <c:ptCount val="26"/>
                  <c:pt idx="3">
                    <c:v>4.9000000000000004</c:v>
                  </c:pt>
                  <c:pt idx="8">
                    <c:v>0.84000000000000008</c:v>
                  </c:pt>
                  <c:pt idx="13">
                    <c:v>9.34</c:v>
                  </c:pt>
                  <c:pt idx="19">
                    <c:v>3.0199999999999996</c:v>
                  </c:pt>
                  <c:pt idx="25">
                    <c:v>2.9</c:v>
                  </c:pt>
                </c:numCache>
              </c:numRef>
            </c:plus>
            <c:minus>
              <c:numRef>
                <c:f>'Edulang 1EM only 2 attributes'!$V$5:$V$30</c:f>
                <c:numCache>
                  <c:formatCode>General</c:formatCode>
                  <c:ptCount val="26"/>
                  <c:pt idx="3">
                    <c:v>1.6799999999999997</c:v>
                  </c:pt>
                  <c:pt idx="8">
                    <c:v>0.30999999999999994</c:v>
                  </c:pt>
                  <c:pt idx="13">
                    <c:v>2.9899999999999998</c:v>
                  </c:pt>
                  <c:pt idx="19">
                    <c:v>0.94000000000000017</c:v>
                  </c:pt>
                  <c:pt idx="25">
                    <c:v>0.84999999999999987</c:v>
                  </c:pt>
                </c:numCache>
              </c:numRef>
            </c:minus>
          </c:errBars>
          <c:cat>
            <c:multiLvlStrRef>
              <c:f>'Edulang 1EM only 2 attributes'!$A$5:$B$30</c:f>
              <c:multiLvlStrCache>
                <c:ptCount val="25"/>
                <c:lvl>
                  <c:pt idx="2">
                    <c:v>Cancer</c:v>
                  </c:pt>
                  <c:pt idx="7">
                    <c:v>Genital warts</c:v>
                  </c:pt>
                  <c:pt idx="12">
                    <c:v>Pregnancy complications</c:v>
                  </c:pt>
                  <c:pt idx="18">
                    <c:v>Before 14 yrs better immune response</c:v>
                  </c:pt>
                  <c:pt idx="24">
                    <c:v>Before sexual relations</c:v>
                  </c:pt>
                </c:lvl>
                <c:lvl>
                  <c:pt idx="0">
                    <c:v>Disease (vs febrile)</c:v>
                  </c:pt>
                  <c:pt idx="18">
                    <c:v>Optimal age (vs any age)</c:v>
                  </c:pt>
                </c:lvl>
              </c:multiLvlStrCache>
            </c:multiLvlStrRef>
          </c:cat>
          <c:val>
            <c:numRef>
              <c:f>'Edulang 1EM only 2 attributes'!$U$5:$U$30</c:f>
              <c:numCache>
                <c:formatCode>General</c:formatCode>
                <c:ptCount val="26"/>
                <c:pt idx="3" formatCode="0.00">
                  <c:v>2.5499999999999998</c:v>
                </c:pt>
                <c:pt idx="8" formatCode="0.00">
                  <c:v>0.48</c:v>
                </c:pt>
                <c:pt idx="13">
                  <c:v>4.3899999999999997</c:v>
                </c:pt>
                <c:pt idx="19" formatCode="0.00">
                  <c:v>1.37</c:v>
                </c:pt>
                <c:pt idx="25" formatCode="0.00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851-41DA-A245-1323731D1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188416"/>
        <c:axId val="86189952"/>
      </c:lineChart>
      <c:catAx>
        <c:axId val="86188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/>
        </c:spPr>
        <c:txPr>
          <a:bodyPr rot="0" anchor="b" anchorCtr="1"/>
          <a:lstStyle/>
          <a:p>
            <a:pPr>
              <a:defRPr sz="105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fr-FR"/>
          </a:p>
        </c:txPr>
        <c:crossAx val="86189952"/>
        <c:crosses val="autoZero"/>
        <c:auto val="0"/>
        <c:lblAlgn val="ctr"/>
        <c:lblOffset val="100"/>
        <c:tickLblSkip val="100"/>
        <c:noMultiLvlLbl val="0"/>
      </c:catAx>
      <c:valAx>
        <c:axId val="86189952"/>
        <c:scaling>
          <c:logBase val="10"/>
          <c:orientation val="minMax"/>
          <c:max val="15"/>
          <c:min val="0.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Odds ratio </a:t>
                </a:r>
              </a:p>
            </c:rich>
          </c:tx>
          <c:layout>
            <c:manualLayout>
              <c:xMode val="edge"/>
              <c:yMode val="edge"/>
              <c:x val="1.4283673760891302E-3"/>
              <c:y val="0.46093599483642739"/>
            </c:manualLayout>
          </c:layout>
          <c:overlay val="0"/>
        </c:title>
        <c:numFmt formatCode="0.00" sourceLinked="1"/>
        <c:majorTickMark val="out"/>
        <c:minorTickMark val="out"/>
        <c:tickLblPos val="nextTo"/>
        <c:spPr>
          <a:ln/>
        </c:spPr>
        <c:crossAx val="86188416"/>
        <c:crosses val="autoZero"/>
        <c:crossBetween val="between"/>
        <c:majorUnit val="10"/>
        <c:minorUnit val="0.5"/>
      </c:valAx>
    </c:plotArea>
    <c:legend>
      <c:legendPos val="b"/>
      <c:layout>
        <c:manualLayout>
          <c:xMode val="edge"/>
          <c:yMode val="edge"/>
          <c:x val="6.5966322861743217E-4"/>
          <c:y val="0.95165891377953493"/>
          <c:w val="0.99872063141319345"/>
          <c:h val="4.8341086220465054E-2"/>
        </c:manualLayout>
      </c:layout>
      <c:overlay val="0"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9D7DC-0D10-45AB-B711-8566FC4ABF0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DF4C8-AA71-4F1A-B981-F41A4544C9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23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0d5bea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30d5bea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fr-FR" dirty="0" smtClean="0"/>
              <a:t>Pourquoi ce 2</a:t>
            </a:r>
            <a:r>
              <a:rPr lang="fr-FR" baseline="30000" dirty="0" smtClean="0"/>
              <a:t>ème</a:t>
            </a:r>
            <a:r>
              <a:rPr lang="fr-FR" baseline="0" dirty="0" smtClean="0"/>
              <a:t> critère de jugement (intention </a:t>
            </a:r>
            <a:r>
              <a:rPr lang="fr-FR" baseline="0" dirty="0" err="1" smtClean="0"/>
              <a:t>vac</a:t>
            </a:r>
            <a:r>
              <a:rPr lang="fr-FR" baseline="0" dirty="0" smtClean="0"/>
              <a:t> = résultat intermédiaire)</a:t>
            </a:r>
          </a:p>
          <a:p>
            <a:pPr marL="158750" indent="0">
              <a:buNone/>
            </a:pPr>
            <a:r>
              <a:rPr lang="fr-FR" baseline="0" dirty="0" smtClean="0"/>
              <a:t>Connaissances, attitudes = important dans la perspective de promotion vaccinale</a:t>
            </a:r>
          </a:p>
          <a:p>
            <a:pPr marL="158750" indent="0">
              <a:buNone/>
            </a:pPr>
            <a:r>
              <a:rPr lang="fr-FR" baseline="0" dirty="0" smtClean="0"/>
              <a:t>Questionnaires / </a:t>
            </a:r>
            <a:r>
              <a:rPr lang="fr-FR" baseline="0" dirty="0" err="1" smtClean="0"/>
              <a:t>méthodo</a:t>
            </a:r>
            <a:endParaRPr lang="fr-FR" baseline="0" dirty="0" smtClean="0"/>
          </a:p>
          <a:p>
            <a:pPr marL="158750" indent="0">
              <a:buNone/>
            </a:pPr>
            <a:r>
              <a:rPr lang="fr-FR" baseline="0" dirty="0" smtClean="0"/>
              <a:t>Résultats (papier BMJ Public </a:t>
            </a:r>
            <a:r>
              <a:rPr lang="fr-FR" baseline="0" dirty="0" err="1" smtClean="0"/>
              <a:t>Health</a:t>
            </a:r>
            <a:r>
              <a:rPr lang="fr-FR" baseline="0" dirty="0" smtClean="0"/>
              <a:t>) : intentions, connaissances, attitudes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720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24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15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14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28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95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43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39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4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7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26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159A-CF11-4901-BA1E-FFC396A0DFB2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4371-3BB6-4094-BE57-77765BB7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85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9067" y="-130133"/>
            <a:ext cx="15380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6000" b="1">
                <a:latin typeface="Calibri"/>
                <a:ea typeface="Calibri"/>
                <a:cs typeface="Calibri"/>
                <a:sym typeface="Calibri"/>
              </a:rPr>
              <a:t>4.1</a:t>
            </a:r>
            <a:endParaRPr sz="60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443967" y="438401"/>
            <a:ext cx="9655200" cy="7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3467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OUTIL D’AIDE À LA DÉCISION PARTAGÉE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631433" y="5405134"/>
            <a:ext cx="9164400" cy="1188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Les aides à la décision pour les patients complètent (et non remplacent) les conseils des cliniciens sur les options.</a:t>
            </a:r>
            <a:endParaRPr sz="160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74877"/>
          <a:stretch/>
        </p:blipFill>
        <p:spPr>
          <a:xfrm>
            <a:off x="0" y="0"/>
            <a:ext cx="12192000" cy="1722899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998033" y="2594933"/>
            <a:ext cx="10237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endParaRPr sz="2400"/>
          </a:p>
        </p:txBody>
      </p:sp>
      <p:sp>
        <p:nvSpPr>
          <p:cNvPr id="59" name="Google Shape;59;p13"/>
          <p:cNvSpPr/>
          <p:nvPr/>
        </p:nvSpPr>
        <p:spPr>
          <a:xfrm>
            <a:off x="969633" y="2572967"/>
            <a:ext cx="10460367" cy="1633200"/>
          </a:xfrm>
          <a:prstGeom prst="rect">
            <a:avLst/>
          </a:prstGeom>
          <a:solidFill>
            <a:srgbClr val="0097A7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endParaRPr lang="fr-FR" sz="3200" b="1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32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 améliorer la communication sur la vaccination HPV auprès des adolescents et leurs parents?</a:t>
            </a:r>
            <a:r>
              <a:rPr lang="fr-FR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4267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912500" y="1318167"/>
            <a:ext cx="1026400" cy="2010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11466" b="1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11466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t="69853" b="5024"/>
          <a:stretch/>
        </p:blipFill>
        <p:spPr>
          <a:xfrm>
            <a:off x="-7767" y="5111133"/>
            <a:ext cx="12192000" cy="17228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969632" y="4373016"/>
            <a:ext cx="8521003" cy="2407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fr-FR" sz="2667" b="1" dirty="0">
                <a:latin typeface="Calibri" panose="020F0502020204030204" pitchFamily="34" charset="0"/>
                <a:cs typeface="Calibri" panose="020F0502020204030204" pitchFamily="34" charset="0"/>
              </a:rPr>
              <a:t>Dr Judith Mueller</a:t>
            </a:r>
            <a:r>
              <a:rPr lang="fr-FR" sz="2667" dirty="0">
                <a:latin typeface="Calibri" panose="020F0502020204030204" pitchFamily="34" charset="0"/>
                <a:cs typeface="Calibri" panose="020F0502020204030204" pitchFamily="34" charset="0"/>
              </a:rPr>
              <a:t>, Institut Pasteur et EHESP</a:t>
            </a:r>
          </a:p>
          <a:p>
            <a:pPr>
              <a:lnSpc>
                <a:spcPct val="110000"/>
              </a:lnSpc>
            </a:pPr>
            <a:r>
              <a:rPr lang="fr-FR" sz="2667" dirty="0">
                <a:latin typeface="Calibri" panose="020F0502020204030204" pitchFamily="34" charset="0"/>
                <a:cs typeface="Calibri" panose="020F0502020204030204" pitchFamily="34" charset="0"/>
              </a:rPr>
              <a:t>Equipe 7 </a:t>
            </a:r>
            <a:r>
              <a:rPr lang="fr-FR" sz="2667" dirty="0" smtClean="0">
                <a:latin typeface="Calibri" panose="020F0502020204030204" pitchFamily="34" charset="0"/>
                <a:cs typeface="Calibri" panose="020F0502020204030204" pitchFamily="34" charset="0"/>
              </a:rPr>
              <a:t>(S. Chyderiotis, D. </a:t>
            </a:r>
            <a:r>
              <a:rPr lang="fr-FR" sz="2667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Oudin</a:t>
            </a:r>
            <a:r>
              <a:rPr lang="fr-FR" sz="2667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667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Doglioni</a:t>
            </a:r>
            <a:r>
              <a:rPr lang="fr-FR" sz="2667" dirty="0" smtClean="0">
                <a:latin typeface="Calibri" panose="020F0502020204030204" pitchFamily="34" charset="0"/>
                <a:cs typeface="Calibri" panose="020F0502020204030204" pitchFamily="34" charset="0"/>
              </a:rPr>
              <a:t>, J. Dussault)</a:t>
            </a:r>
          </a:p>
          <a:p>
            <a:pPr>
              <a:lnSpc>
                <a:spcPct val="110000"/>
              </a:lnSpc>
            </a:pPr>
            <a:r>
              <a:rPr lang="fr-FR" sz="2667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fr-FR" sz="2667" dirty="0">
                <a:latin typeface="Calibri" panose="020F0502020204030204" pitchFamily="34" charset="0"/>
                <a:cs typeface="Calibri" panose="020F0502020204030204" pitchFamily="34" charset="0"/>
              </a:rPr>
              <a:t>. Sicsic/UPC, J. Raude/EHESP, A.-S. </a:t>
            </a:r>
            <a:r>
              <a:rPr lang="fr-FR" sz="2667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Barret</a:t>
            </a:r>
            <a:r>
              <a:rPr lang="fr-FR" sz="2667" dirty="0" smtClean="0">
                <a:latin typeface="Calibri" panose="020F0502020204030204" pitchFamily="34" charset="0"/>
                <a:cs typeface="Calibri" panose="020F0502020204030204" pitchFamily="34" charset="0"/>
              </a:rPr>
              <a:t>/SPF</a:t>
            </a:r>
            <a:endParaRPr lang="fr-FR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endParaRPr lang="fr-FR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800"/>
              </a:spcBef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 12" descr="IReSP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4763913" y="253818"/>
            <a:ext cx="1884731" cy="850969"/>
          </a:xfrm>
          <a:prstGeom prst="rect">
            <a:avLst/>
          </a:prstGeom>
        </p:spPr>
      </p:pic>
      <p:pic>
        <p:nvPicPr>
          <p:cNvPr id="15" name="Image 14" descr="LOGO-aviesan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48410" y="507296"/>
            <a:ext cx="1579183" cy="5334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D85325-9B66-ED46-BA11-57E985F747B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9446" y="1298924"/>
            <a:ext cx="1505007" cy="787235"/>
          </a:xfrm>
          <a:prstGeom prst="rect">
            <a:avLst/>
          </a:prstGeom>
        </p:spPr>
      </p:pic>
      <p:pic>
        <p:nvPicPr>
          <p:cNvPr id="17" name="Image 16" descr="Logo-Plan-cancer-2014-2019_large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10573" y="1341266"/>
            <a:ext cx="1181100" cy="63648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AF11A95-AB6D-41AC-B56F-BA22DA6F6CB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485" t="27814" r="34552" b="14921"/>
          <a:stretch/>
        </p:blipFill>
        <p:spPr>
          <a:xfrm>
            <a:off x="7075751" y="503315"/>
            <a:ext cx="1122319" cy="570389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FDABB9-E2D0-4D33-922D-4523D095840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9" name="Image 18" descr="ehesp_rgb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80300" y="5638800"/>
            <a:ext cx="727049" cy="86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Institut_Pasteu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431" y="5901785"/>
            <a:ext cx="1105434" cy="38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47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1508" y="1068286"/>
            <a:ext cx="10515600" cy="811314"/>
          </a:xfrm>
        </p:spPr>
        <p:txBody>
          <a:bodyPr>
            <a:noAutofit/>
          </a:bodyPr>
          <a:lstStyle/>
          <a:p>
            <a:r>
              <a:rPr lang="fr-FR" sz="1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Questionnaire auto-administré en ligne, diffusée par le collège et une association nationale de parents</a:t>
            </a:r>
            <a:br>
              <a:rPr lang="fr-FR" sz="1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1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Présentation </a:t>
            </a:r>
            <a:r>
              <a:rPr lang="fr-FR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d’un série de scénarios imaginaires, </a:t>
            </a:r>
            <a:r>
              <a:rPr lang="fr-FR" sz="1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une décision </a:t>
            </a:r>
            <a:r>
              <a:rPr lang="fr-FR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 </a:t>
            </a:r>
            <a:r>
              <a:rPr lang="fr-FR" sz="1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prendre à chaque scénario</a:t>
            </a:r>
            <a:endParaRPr lang="fr-FR"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Espace réservé du contenu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849" t="19013" r="39668" b="45543"/>
          <a:stretch/>
        </p:blipFill>
        <p:spPr>
          <a:xfrm>
            <a:off x="2249100" y="2055574"/>
            <a:ext cx="7534336" cy="4486275"/>
          </a:xfrm>
          <a:prstGeom prst="rect">
            <a:avLst/>
          </a:prstGeom>
        </p:spPr>
      </p:pic>
      <p:sp>
        <p:nvSpPr>
          <p:cNvPr id="5" name="CustomShape 1">
            <a:extLst>
              <a:ext uri="{FF2B5EF4-FFF2-40B4-BE49-F238E27FC236}">
                <a16:creationId xmlns:a16="http://schemas.microsoft.com/office/drawing/2014/main" id="{3BACF106-3E51-DC7F-3000-2FCF2B408FF4}"/>
              </a:ext>
            </a:extLst>
          </p:cNvPr>
          <p:cNvSpPr/>
          <p:nvPr/>
        </p:nvSpPr>
        <p:spPr>
          <a:xfrm>
            <a:off x="0" y="198720"/>
            <a:ext cx="4498200" cy="718200"/>
          </a:xfrm>
          <a:prstGeom prst="rect">
            <a:avLst/>
          </a:prstGeom>
          <a:solidFill>
            <a:srgbClr val="0097A7"/>
          </a:solidFill>
          <a:ln>
            <a:solidFill>
              <a:srgbClr val="2F91B8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ConjointVac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Parents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836594" y="6541849"/>
            <a:ext cx="3355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Chyderiotis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S. et </a:t>
            </a:r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al.,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Patient 2024</a:t>
            </a:r>
            <a:endParaRPr lang="fr-FR" sz="1400" b="1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2400" y="19872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Expériences par choix discrets (DCE) à scénario unique (« 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ConjointVac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»)</a:t>
            </a:r>
            <a:endParaRPr lang="fr-FR" sz="2000" dirty="0"/>
          </a:p>
        </p:txBody>
      </p:sp>
      <p:sp>
        <p:nvSpPr>
          <p:cNvPr id="3" name="Rectangle 2"/>
          <p:cNvSpPr/>
          <p:nvPr/>
        </p:nvSpPr>
        <p:spPr>
          <a:xfrm>
            <a:off x="2249100" y="3182588"/>
            <a:ext cx="7534336" cy="1472540"/>
          </a:xfrm>
          <a:prstGeom prst="rect">
            <a:avLst/>
          </a:prstGeom>
          <a:noFill/>
          <a:ln w="28575">
            <a:solidFill>
              <a:srgbClr val="009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2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0823" y="198720"/>
            <a:ext cx="5325094" cy="942543"/>
          </a:xfrm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Attributs et niveaux inclus dans les scénarios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117716"/>
              </p:ext>
            </p:extLst>
          </p:nvPr>
        </p:nvGraphicFramePr>
        <p:xfrm>
          <a:off x="814449" y="1131673"/>
          <a:ext cx="10930247" cy="5342195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964364">
                  <a:extLst>
                    <a:ext uri="{9D8B030D-6E8A-4147-A177-3AD203B41FA5}">
                      <a16:colId xmlns:a16="http://schemas.microsoft.com/office/drawing/2014/main" val="2251450083"/>
                    </a:ext>
                  </a:extLst>
                </a:gridCol>
                <a:gridCol w="8965883">
                  <a:extLst>
                    <a:ext uri="{9D8B030D-6E8A-4147-A177-3AD203B41FA5}">
                      <a16:colId xmlns:a16="http://schemas.microsoft.com/office/drawing/2014/main" val="3676438299"/>
                    </a:ext>
                  </a:extLst>
                </a:gridCol>
              </a:tblGrid>
              <a:tr h="293586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Attributs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solidFill>
                      <a:srgbClr val="0097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Niveaux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solidFill>
                      <a:srgbClr val="009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528505"/>
                  </a:ext>
                </a:extLst>
              </a:tr>
              <a:tr h="303025">
                <a:tc rowSpan="3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Maladie à </a:t>
                      </a:r>
                      <a:r>
                        <a:rPr lang="fr-FR" sz="1600" dirty="0" err="1" smtClean="0">
                          <a:effectLst/>
                        </a:rPr>
                        <a:t>prévénir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Le vaccin peut protéger contre un cancer qui survient dans 20 ans.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107311"/>
                  </a:ext>
                </a:extLst>
              </a:tr>
              <a:tr h="2753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Le vaccin peut protéger contre des verrues sur les parties intimes.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2887663"/>
                  </a:ext>
                </a:extLst>
              </a:tr>
              <a:tr h="303025">
                <a:tc vMerge="1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vaccin peut protéger contre une maladie avec forte fièvre et difficultés à respirer.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39" marR="50739" marT="0" marB="0"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60915492"/>
                  </a:ext>
                </a:extLst>
              </a:tr>
              <a:tr h="303025">
                <a:tc rowSpan="3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de la vaccination et justification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vaccin est efficace quel que soit l’âge auquel on le fait. (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39" marR="50739" marT="0" marB="0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554698"/>
                  </a:ext>
                </a:extLst>
              </a:tr>
              <a:tr h="303025">
                <a:tc vMerge="1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production d’anticorps est meilleure et le vaccin protège mieux s’il est donné avant l’âge de 14 ans.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7223839"/>
                  </a:ext>
                </a:extLst>
              </a:tr>
              <a:tr h="303025">
                <a:tc vMerge="1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que le vaccin soit le plus efficace possible, il doit être donné avant le début de la vie sexuelle. 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39" marR="50739" marT="0" marB="0"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60615200"/>
                  </a:ext>
                </a:extLst>
              </a:tr>
              <a:tr h="156915">
                <a:tc rowSpan="4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Bonne</a:t>
                      </a:r>
                      <a:r>
                        <a:rPr lang="fr-FR" sz="1600" baseline="0" dirty="0" smtClean="0">
                          <a:effectLst/>
                        </a:rPr>
                        <a:t> s</a:t>
                      </a:r>
                      <a:r>
                        <a:rPr lang="fr-FR" sz="1600" dirty="0" smtClean="0">
                          <a:effectLst/>
                        </a:rPr>
                        <a:t>écurité</a:t>
                      </a:r>
                      <a:r>
                        <a:rPr lang="fr-FR" sz="1600" baseline="0" dirty="0" smtClean="0">
                          <a:effectLst/>
                        </a:rPr>
                        <a:t> du vaccin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Le vaccin ne provoque pas d’effet secondaire grave. </a:t>
                      </a:r>
                      <a:r>
                        <a:rPr lang="fr-FR" sz="1400" dirty="0" smtClean="0">
                          <a:effectLst/>
                        </a:rPr>
                        <a:t>(</a:t>
                      </a:r>
                      <a:r>
                        <a:rPr lang="fr-FR" sz="1400" dirty="0" err="1" smtClean="0">
                          <a:effectLst/>
                        </a:rPr>
                        <a:t>Ref</a:t>
                      </a:r>
                      <a:r>
                        <a:rPr lang="fr-FR" sz="1400" dirty="0" smtClean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054573"/>
                  </a:ext>
                </a:extLst>
              </a:tr>
              <a:tr h="3922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La sécurité du vaccin est surveillée depuis plus de 10 ans dans le monde entier. Aucun effet secondaire grave n’a été </a:t>
                      </a:r>
                      <a:r>
                        <a:rPr lang="fr-FR" sz="1400" dirty="0" smtClean="0">
                          <a:effectLst/>
                        </a:rPr>
                        <a:t>  scientifiquement </a:t>
                      </a:r>
                      <a:r>
                        <a:rPr lang="fr-FR" sz="1400" dirty="0">
                          <a:effectLst/>
                        </a:rPr>
                        <a:t>confirmé.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6741886"/>
                  </a:ext>
                </a:extLst>
              </a:tr>
              <a:tr h="3382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Dans les pays qui vaccinent la plupart des adolescents, le risque d'un effet secondaire grave qui pourrait être dû au vaccin n'a pas augmenté.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8876754"/>
                  </a:ext>
                </a:extLst>
              </a:tr>
              <a:tr h="3828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Le vaccin peut avoir des effets secondaires graves dans des cas très rares, mais les bénéfices apportés sont bien plus importants.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10108225"/>
                  </a:ext>
                </a:extLst>
              </a:tr>
              <a:tr h="147989">
                <a:tc rowSpan="3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</a:rPr>
                        <a:t>Protection collective </a:t>
                      </a:r>
                      <a:r>
                        <a:rPr lang="en-GB" sz="1600" dirty="0" smtClean="0">
                          <a:effectLst/>
                        </a:rPr>
                        <a:t>par le </a:t>
                      </a:r>
                      <a:r>
                        <a:rPr lang="en-GB" sz="1600" dirty="0" err="1" smtClean="0">
                          <a:effectLst/>
                        </a:rPr>
                        <a:t>vaccin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Le vaccin ne protège que </a:t>
                      </a:r>
                      <a:r>
                        <a:rPr lang="fr-FR" sz="1400" dirty="0" smtClean="0">
                          <a:effectLst/>
                        </a:rPr>
                        <a:t>votre enfant. (</a:t>
                      </a:r>
                      <a:r>
                        <a:rPr lang="fr-FR" sz="1400" dirty="0" err="1" smtClean="0">
                          <a:effectLst/>
                        </a:rPr>
                        <a:t>Ref</a:t>
                      </a:r>
                      <a:r>
                        <a:rPr lang="fr-FR" sz="1400" dirty="0" smtClean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50123"/>
                  </a:ext>
                </a:extLst>
              </a:tr>
              <a:tr h="2438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En faisant vacciner votre enfant, vous pouvez éviter qu’il/elle transmette l’infection à d’autres personnes.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6728228"/>
                  </a:ext>
                </a:extLst>
              </a:tr>
              <a:tr h="25463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En vaccinant la majorité des adolescents, la maladie peut disparaître de la population.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3159390"/>
                  </a:ext>
                </a:extLst>
              </a:tr>
              <a:tr h="225507">
                <a:tc rowSpan="4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600" dirty="0">
                          <a:effectLst/>
                        </a:rPr>
                        <a:t>Couverture vaccinale chez les jeunes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Le nombre de jeunes vaccinés est insuffisant en France. (</a:t>
                      </a:r>
                      <a:r>
                        <a:rPr lang="fr-FR" sz="1400" dirty="0" err="1" smtClean="0">
                          <a:effectLst/>
                        </a:rPr>
                        <a:t>Ref</a:t>
                      </a:r>
                      <a:r>
                        <a:rPr lang="fr-FR" sz="1400" dirty="0" smtClean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602494"/>
                  </a:ext>
                </a:extLst>
              </a:tr>
              <a:tr h="22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Déjà 30% des jeunes de 15 ans sont vaccinés en France.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2739632"/>
                  </a:ext>
                </a:extLst>
              </a:tr>
              <a:tr h="2959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80% des jeunes de 15 ans sont vaccinés en France.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2023798"/>
                  </a:ext>
                </a:extLst>
              </a:tr>
              <a:tr h="303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fr-FR" sz="1400" dirty="0">
                          <a:effectLst/>
                        </a:rPr>
                        <a:t>Dans certains pays comme l’Angleterre et le Portugal, plus de 80% des jeunes sont vaccinés</a:t>
                      </a:r>
                      <a:r>
                        <a:rPr lang="fr-FR" sz="1400" dirty="0" smtClean="0">
                          <a:effectLst/>
                        </a:rPr>
                        <a:t>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739" marR="50739" marT="0" marB="0"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67786446"/>
                  </a:ext>
                </a:extLst>
              </a:tr>
            </a:tbl>
          </a:graphicData>
        </a:graphic>
      </p:graphicFrame>
      <p:sp>
        <p:nvSpPr>
          <p:cNvPr id="5" name="CustomShape 1">
            <a:extLst>
              <a:ext uri="{FF2B5EF4-FFF2-40B4-BE49-F238E27FC236}">
                <a16:creationId xmlns:a16="http://schemas.microsoft.com/office/drawing/2014/main" id="{3BACF106-3E51-DC7F-3000-2FCF2B408FF4}"/>
              </a:ext>
            </a:extLst>
          </p:cNvPr>
          <p:cNvSpPr/>
          <p:nvPr/>
        </p:nvSpPr>
        <p:spPr>
          <a:xfrm>
            <a:off x="0" y="198720"/>
            <a:ext cx="4498200" cy="718200"/>
          </a:xfrm>
          <a:prstGeom prst="rect">
            <a:avLst/>
          </a:prstGeom>
          <a:solidFill>
            <a:srgbClr val="0097A7"/>
          </a:solidFill>
          <a:ln>
            <a:solidFill>
              <a:srgbClr val="2F91B8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ConjointVac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Parents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836594" y="6541849"/>
            <a:ext cx="3355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Chyderiotis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S. et </a:t>
            </a:r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al.,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Patient 2024</a:t>
            </a:r>
            <a:endParaRPr lang="fr-FR" sz="1400" b="1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0305" y="1356016"/>
            <a:ext cx="11395648" cy="944525"/>
          </a:xfrm>
          <a:prstGeom prst="rect">
            <a:avLst/>
          </a:prstGeom>
          <a:noFill/>
          <a:ln w="28575">
            <a:solidFill>
              <a:srgbClr val="009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10305" y="2332897"/>
            <a:ext cx="11395648" cy="915745"/>
          </a:xfrm>
          <a:prstGeom prst="rect">
            <a:avLst/>
          </a:prstGeom>
          <a:noFill/>
          <a:ln w="28575">
            <a:solidFill>
              <a:srgbClr val="009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2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2393331219"/>
              </p:ext>
            </p:extLst>
          </p:nvPr>
        </p:nvGraphicFramePr>
        <p:xfrm>
          <a:off x="652673" y="783973"/>
          <a:ext cx="11161756" cy="571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 de texte 2"/>
          <p:cNvSpPr txBox="1">
            <a:spLocks noChangeArrowheads="1"/>
          </p:cNvSpPr>
          <p:nvPr/>
        </p:nvSpPr>
        <p:spPr bwMode="auto">
          <a:xfrm>
            <a:off x="9618059" y="1308998"/>
            <a:ext cx="544059" cy="394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67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</a:t>
            </a:r>
            <a:endParaRPr lang="fr-FR" altLang="fr-FR" sz="2400">
              <a:latin typeface="Arial" panose="020B0604020202020204" pitchFamily="34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9713686" y="1608289"/>
            <a:ext cx="37147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23751" y="1370498"/>
            <a:ext cx="544059" cy="394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fr-FR" altLang="fr-FR" sz="2400" dirty="0">
              <a:latin typeface="Arial" panose="020B060402020202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5172434" y="1683913"/>
            <a:ext cx="48387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5160480" y="1391620"/>
            <a:ext cx="72780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2976" y="96393"/>
            <a:ext cx="1147902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flipV="1">
            <a:off x="712976" y="393857"/>
            <a:ext cx="1147902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/>
          </a:p>
        </p:txBody>
      </p:sp>
      <p:sp>
        <p:nvSpPr>
          <p:cNvPr id="14" name="CustomShape 1">
            <a:extLst>
              <a:ext uri="{FF2B5EF4-FFF2-40B4-BE49-F238E27FC236}">
                <a16:creationId xmlns:a16="http://schemas.microsoft.com/office/drawing/2014/main" id="{3BACF106-3E51-DC7F-3000-2FCF2B408FF4}"/>
              </a:ext>
            </a:extLst>
          </p:cNvPr>
          <p:cNvSpPr/>
          <p:nvPr/>
        </p:nvSpPr>
        <p:spPr>
          <a:xfrm>
            <a:off x="0" y="198720"/>
            <a:ext cx="4498200" cy="718200"/>
          </a:xfrm>
          <a:prstGeom prst="rect">
            <a:avLst/>
          </a:prstGeom>
          <a:solidFill>
            <a:srgbClr val="0097A7"/>
          </a:solidFill>
          <a:ln>
            <a:solidFill>
              <a:srgbClr val="2F91B8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ConjointVac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(N=1291)</a:t>
            </a: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8E8FB9-395B-4456-807B-FF20A634B4C4}"/>
              </a:ext>
            </a:extLst>
          </p:cNvPr>
          <p:cNvSpPr txBox="1"/>
          <p:nvPr/>
        </p:nvSpPr>
        <p:spPr>
          <a:xfrm>
            <a:off x="5123751" y="142321"/>
            <a:ext cx="6731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Préférences sur la communication selon </a:t>
            </a:r>
            <a:r>
              <a:rPr lang="fr-FR" sz="2400" b="1" dirty="0" smtClean="0"/>
              <a:t>le niveau </a:t>
            </a:r>
            <a:r>
              <a:rPr lang="fr-FR" sz="2400" b="1" dirty="0"/>
              <a:t>de diplôme et </a:t>
            </a:r>
            <a:r>
              <a:rPr lang="fr-FR" sz="2400" b="1" dirty="0" smtClean="0"/>
              <a:t>de multi-</a:t>
            </a:r>
            <a:r>
              <a:rPr lang="fr-FR" sz="2400" b="1" dirty="0" err="1" smtClean="0"/>
              <a:t>lingualisme</a:t>
            </a:r>
            <a:r>
              <a:rPr lang="fr-FR" sz="2400" b="1" dirty="0" smtClean="0"/>
              <a:t> </a:t>
            </a:r>
            <a:endParaRPr lang="fr-FR" sz="24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8836594" y="6541849"/>
            <a:ext cx="3355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Chyderiotis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S. et </a:t>
            </a:r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al.,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Patient 2024</a:t>
            </a:r>
            <a:endParaRPr lang="fr-FR" sz="1400" b="1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116281" y="3031494"/>
            <a:ext cx="99871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093051" y="4946701"/>
            <a:ext cx="20104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C</a:t>
            </a:r>
            <a:r>
              <a:rPr lang="fr-FR" b="1" dirty="0" smtClean="0"/>
              <a:t>ancer dans 20 ans</a:t>
            </a:r>
            <a:endParaRPr lang="fr-FR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3146623" y="4946701"/>
            <a:ext cx="182716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Verrues génitales</a:t>
            </a:r>
          </a:p>
          <a:p>
            <a:endParaRPr lang="fr-FR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5049635" y="4946701"/>
            <a:ext cx="24947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Complications grossesse</a:t>
            </a:r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2565590" y="5296732"/>
            <a:ext cx="4771371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97A7"/>
                </a:solidFill>
              </a:rPr>
              <a:t>Maladie contre laquelle </a:t>
            </a:r>
            <a:r>
              <a:rPr lang="fr-FR" sz="2400" b="1" dirty="0" smtClean="0">
                <a:solidFill>
                  <a:srgbClr val="0097A7"/>
                </a:solidFill>
              </a:rPr>
              <a:t>l’on vaccine</a:t>
            </a:r>
          </a:p>
          <a:p>
            <a:r>
              <a:rPr lang="fr-FR" b="1" dirty="0" smtClean="0">
                <a:solidFill>
                  <a:srgbClr val="0097A7"/>
                </a:solidFill>
              </a:rPr>
              <a:t>(référence: maladie fébrile)</a:t>
            </a:r>
            <a:endParaRPr lang="fr-FR" b="1" dirty="0">
              <a:solidFill>
                <a:srgbClr val="0097A7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422061" y="1074175"/>
            <a:ext cx="4665541" cy="4537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1132328" y="1502451"/>
            <a:ext cx="1753376" cy="1481900"/>
          </a:xfrm>
          <a:prstGeom prst="ellipse">
            <a:avLst/>
          </a:prstGeom>
          <a:noFill/>
          <a:ln>
            <a:solidFill>
              <a:srgbClr val="009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7" name="Ellipse 26"/>
          <p:cNvSpPr/>
          <p:nvPr/>
        </p:nvSpPr>
        <p:spPr>
          <a:xfrm>
            <a:off x="2885704" y="2791116"/>
            <a:ext cx="1753376" cy="1481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8" name="Ellipse 27"/>
          <p:cNvSpPr/>
          <p:nvPr/>
        </p:nvSpPr>
        <p:spPr>
          <a:xfrm>
            <a:off x="5635348" y="1441690"/>
            <a:ext cx="1290461" cy="1261720"/>
          </a:xfrm>
          <a:prstGeom prst="ellipse">
            <a:avLst/>
          </a:prstGeom>
          <a:noFill/>
          <a:ln>
            <a:solidFill>
              <a:srgbClr val="009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50917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182242398"/>
              </p:ext>
            </p:extLst>
          </p:nvPr>
        </p:nvGraphicFramePr>
        <p:xfrm>
          <a:off x="693270" y="764988"/>
          <a:ext cx="11161756" cy="571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 de texte 2"/>
          <p:cNvSpPr txBox="1">
            <a:spLocks noChangeArrowheads="1"/>
          </p:cNvSpPr>
          <p:nvPr/>
        </p:nvSpPr>
        <p:spPr bwMode="auto">
          <a:xfrm>
            <a:off x="9618059" y="1308998"/>
            <a:ext cx="544059" cy="394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67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</a:t>
            </a:r>
            <a:endParaRPr lang="fr-FR" altLang="fr-FR" sz="2400">
              <a:latin typeface="Arial" panose="020B0604020202020204" pitchFamily="34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9713686" y="1608289"/>
            <a:ext cx="37147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23751" y="1370498"/>
            <a:ext cx="544059" cy="394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fr-FR" altLang="fr-FR" sz="2400" dirty="0">
              <a:latin typeface="Arial" panose="020B060402020202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5172434" y="1683913"/>
            <a:ext cx="48387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5160480" y="1391620"/>
            <a:ext cx="72780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2976" y="96393"/>
            <a:ext cx="1147902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flipV="1">
            <a:off x="712976" y="393857"/>
            <a:ext cx="1147902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/>
          </a:p>
        </p:txBody>
      </p:sp>
      <p:sp>
        <p:nvSpPr>
          <p:cNvPr id="14" name="CustomShape 1">
            <a:extLst>
              <a:ext uri="{FF2B5EF4-FFF2-40B4-BE49-F238E27FC236}">
                <a16:creationId xmlns:a16="http://schemas.microsoft.com/office/drawing/2014/main" id="{3BACF106-3E51-DC7F-3000-2FCF2B408FF4}"/>
              </a:ext>
            </a:extLst>
          </p:cNvPr>
          <p:cNvSpPr/>
          <p:nvPr/>
        </p:nvSpPr>
        <p:spPr>
          <a:xfrm>
            <a:off x="0" y="198720"/>
            <a:ext cx="4498200" cy="718200"/>
          </a:xfrm>
          <a:prstGeom prst="rect">
            <a:avLst/>
          </a:prstGeom>
          <a:solidFill>
            <a:srgbClr val="0097A7"/>
          </a:solidFill>
          <a:ln>
            <a:solidFill>
              <a:srgbClr val="2F91B8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ConjointVac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(N=1291)</a:t>
            </a: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8E8FB9-395B-4456-807B-FF20A634B4C4}"/>
              </a:ext>
            </a:extLst>
          </p:cNvPr>
          <p:cNvSpPr txBox="1"/>
          <p:nvPr/>
        </p:nvSpPr>
        <p:spPr>
          <a:xfrm>
            <a:off x="5123751" y="142321"/>
            <a:ext cx="6731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Préférences sur la communication selon </a:t>
            </a:r>
            <a:r>
              <a:rPr lang="fr-FR" sz="2400" b="1" dirty="0" smtClean="0"/>
              <a:t>le niveau </a:t>
            </a:r>
            <a:r>
              <a:rPr lang="fr-FR" sz="2400" b="1" dirty="0"/>
              <a:t>de diplôme et </a:t>
            </a:r>
            <a:r>
              <a:rPr lang="fr-FR" sz="2400" b="1" dirty="0" smtClean="0"/>
              <a:t>de multi-</a:t>
            </a:r>
            <a:r>
              <a:rPr lang="fr-FR" sz="2400" b="1" dirty="0" err="1" smtClean="0"/>
              <a:t>lingualisme</a:t>
            </a:r>
            <a:r>
              <a:rPr lang="fr-FR" sz="2400" b="1" dirty="0" smtClean="0"/>
              <a:t> </a:t>
            </a:r>
            <a:endParaRPr lang="fr-FR" sz="2400" b="1" dirty="0"/>
          </a:p>
        </p:txBody>
      </p:sp>
      <p:sp>
        <p:nvSpPr>
          <p:cNvPr id="16" name="Ellipse 15"/>
          <p:cNvSpPr/>
          <p:nvPr/>
        </p:nvSpPr>
        <p:spPr>
          <a:xfrm>
            <a:off x="5667809" y="1486053"/>
            <a:ext cx="1130155" cy="1481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18" name="ZoneTexte 17"/>
          <p:cNvSpPr txBox="1"/>
          <p:nvPr/>
        </p:nvSpPr>
        <p:spPr>
          <a:xfrm>
            <a:off x="8836594" y="6541849"/>
            <a:ext cx="3355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Chyderiotis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S. et </a:t>
            </a:r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al.,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Patient 2024</a:t>
            </a:r>
            <a:endParaRPr lang="fr-FR" sz="1400" b="1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173720" y="6063666"/>
            <a:ext cx="2749594" cy="5092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22" name="Rectangle 21"/>
          <p:cNvSpPr/>
          <p:nvPr/>
        </p:nvSpPr>
        <p:spPr>
          <a:xfrm>
            <a:off x="1222740" y="1019246"/>
            <a:ext cx="5901960" cy="4537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797964" y="4906935"/>
            <a:ext cx="282009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Meilleure réponse immunitaire avant 14 ans</a:t>
            </a:r>
            <a:endParaRPr lang="fr-FR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9548975" y="4907985"/>
            <a:ext cx="237513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 smtClean="0"/>
              <a:t>Avant relations sexuels</a:t>
            </a:r>
          </a:p>
          <a:p>
            <a:endParaRPr lang="fr-FR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2425259" y="4812503"/>
            <a:ext cx="438408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97A7"/>
                </a:solidFill>
              </a:rPr>
              <a:t>Age optimal de vaccination</a:t>
            </a:r>
          </a:p>
          <a:p>
            <a:pPr algn="ctr"/>
            <a:r>
              <a:rPr lang="fr-FR" b="1" dirty="0" smtClean="0">
                <a:solidFill>
                  <a:srgbClr val="0097A7"/>
                </a:solidFill>
              </a:rPr>
              <a:t>(référence: tout âge)</a:t>
            </a:r>
            <a:endParaRPr lang="fr-FR" b="1" dirty="0">
              <a:solidFill>
                <a:srgbClr val="0097A7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9829800" y="3069967"/>
            <a:ext cx="952500" cy="1227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cxnSp>
        <p:nvCxnSpPr>
          <p:cNvPr id="21" name="Connecteur droit 20"/>
          <p:cNvCxnSpPr/>
          <p:nvPr/>
        </p:nvCxnSpPr>
        <p:spPr>
          <a:xfrm>
            <a:off x="1080655" y="3006520"/>
            <a:ext cx="10782791" cy="249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19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>
            <a:extLst>
              <a:ext uri="{FF2B5EF4-FFF2-40B4-BE49-F238E27FC236}">
                <a16:creationId xmlns:a16="http://schemas.microsoft.com/office/drawing/2014/main" id="{3BACF106-3E51-DC7F-3000-2FCF2B408FF4}"/>
              </a:ext>
            </a:extLst>
          </p:cNvPr>
          <p:cNvSpPr/>
          <p:nvPr/>
        </p:nvSpPr>
        <p:spPr>
          <a:xfrm>
            <a:off x="0" y="198720"/>
            <a:ext cx="4498200" cy="718200"/>
          </a:xfrm>
          <a:prstGeom prst="rect">
            <a:avLst/>
          </a:prstGeom>
          <a:solidFill>
            <a:srgbClr val="0097A7"/>
          </a:solidFill>
          <a:ln>
            <a:solidFill>
              <a:srgbClr val="2F91B8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ConjointVac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Adolescents</a:t>
            </a: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73977" y="3666505"/>
            <a:ext cx="3707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/>
              <a:t>https://iresp.net/videos-prevhpv/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7025527" y="6066678"/>
            <a:ext cx="4156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Chyderiotis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S. et </a:t>
            </a:r>
            <a:r>
              <a:rPr lang="fr-FR" sz="1400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al., </a:t>
            </a:r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Vaccine 2021</a:t>
            </a:r>
          </a:p>
          <a:p>
            <a:r>
              <a:rPr lang="fr-FR" sz="1400" b="1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Chyderiotis S. et al., Soc Sci Med PH  2022</a:t>
            </a:r>
            <a:endParaRPr lang="fr-FR" sz="1400" b="1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44" y="1838510"/>
            <a:ext cx="5381625" cy="30384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768007" y="2001429"/>
            <a:ext cx="5059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1AF16"/>
                </a:solidFill>
              </a:rPr>
              <a:t>Vaccination contre les papillomavirus: comment en parler avec les adolescents ? </a:t>
            </a:r>
            <a:endParaRPr lang="fr-FR" sz="2400" b="1" dirty="0">
              <a:solidFill>
                <a:srgbClr val="01AF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3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645</Words>
  <Application>Microsoft Office PowerPoint</Application>
  <PresentationFormat>Grand écran</PresentationFormat>
  <Paragraphs>71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Questionnaire auto-administré en ligne, diffusée par le collège et une association nationale de parents  Présentation d’un série de scénarios imaginaires, une décision à prendre à chaque scénario</vt:lpstr>
      <vt:lpstr>Attributs et niveaux inclus dans les scénarios</vt:lpstr>
      <vt:lpstr>Présentation PowerPoint</vt:lpstr>
      <vt:lpstr>Présentation PowerPoint</vt:lpstr>
      <vt:lpstr>Présentation PowerPoint</vt:lpstr>
    </vt:vector>
  </TitlesOfParts>
  <Company>EHESP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Mueller, Judith</dc:creator>
  <cp:lastModifiedBy>Mueller, Judith</cp:lastModifiedBy>
  <cp:revision>16</cp:revision>
  <dcterms:created xsi:type="dcterms:W3CDTF">2025-01-07T20:51:16Z</dcterms:created>
  <dcterms:modified xsi:type="dcterms:W3CDTF">2025-01-08T08:04:47Z</dcterms:modified>
</cp:coreProperties>
</file>