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8" roundtripDataSignature="AMtx7mhWbuC7qxvhNnV2Wi7yO7kuuOIg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F4E3A3D-F664-4B9C-97E2-5F03BCA1E24A}">
  <a:tblStyle styleId="{6F4E3A3D-F664-4B9C-97E2-5F03BCA1E24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DFD"/>
          </a:solidFill>
        </a:fill>
      </a:tcStyle>
    </a:wholeTbl>
    <a:band1H>
      <a:tcTxStyle/>
      <a:tcStyle>
        <a:fill>
          <a:solidFill>
            <a:srgbClr val="CDD8FB"/>
          </a:solidFill>
        </a:fill>
      </a:tcStyle>
    </a:band1H>
    <a:band2H>
      <a:tcTxStyle/>
    </a:band2H>
    <a:band1V>
      <a:tcTxStyle/>
      <a:tcStyle>
        <a:fill>
          <a:solidFill>
            <a:srgbClr val="CDD8FB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58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:notes"/>
          <p:cNvSpPr/>
          <p:nvPr>
            <p:ph idx="2" type="sldImg"/>
          </p:nvPr>
        </p:nvSpPr>
        <p:spPr>
          <a:xfrm>
            <a:off x="217488" y="812800"/>
            <a:ext cx="7124700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016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1" name="Google Shape;81;p2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/>
          <p:nvPr>
            <p:ph idx="2" type="sldImg"/>
          </p:nvPr>
        </p:nvSpPr>
        <p:spPr>
          <a:xfrm>
            <a:off x="217488" y="812800"/>
            <a:ext cx="7124700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436563" y="1235075"/>
            <a:ext cx="5924550" cy="33321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79680" y="4752000"/>
            <a:ext cx="5437800" cy="38876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075" spcFirstLastPara="1" rIns="9107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b="0" lang="en-GB" sz="2000" strike="noStrike">
                <a:latin typeface="Arial"/>
                <a:ea typeface="Arial"/>
                <a:cs typeface="Arial"/>
                <a:sym typeface="Arial"/>
              </a:rPr>
              <a:t>Toutes les publications sont disponibles sur le site de l’IReSP, sur une page spécifiquement créée pour le projet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:notes"/>
          <p:cNvSpPr txBox="1"/>
          <p:nvPr/>
        </p:nvSpPr>
        <p:spPr>
          <a:xfrm>
            <a:off x="3850560" y="9378720"/>
            <a:ext cx="2945160" cy="49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075" spcFirstLastPara="1" rIns="9107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8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9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1" name="Google Shape;41;p2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5" name="Google Shape;45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2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2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2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4" name="Google Shape;5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2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8" name="Google Shape;58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/>
          <p:nvPr>
            <p:ph idx="1" type="subTitle"/>
          </p:nvPr>
        </p:nvSpPr>
        <p:spPr>
          <a:xfrm>
            <a:off x="507870" y="1620540"/>
            <a:ext cx="6447330" cy="2910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/>
          <p:nvPr>
            <p:ph idx="1" type="subTitle"/>
          </p:nvPr>
        </p:nvSpPr>
        <p:spPr>
          <a:xfrm>
            <a:off x="507870" y="1620540"/>
            <a:ext cx="6447330" cy="2910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/>
          <p:nvPr>
            <p:ph idx="1" type="subTitle"/>
          </p:nvPr>
        </p:nvSpPr>
        <p:spPr>
          <a:xfrm>
            <a:off x="507870" y="1620540"/>
            <a:ext cx="6447330" cy="2910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6" name="Google Shape;2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0" name="Google Shape;3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6.jpg"/><Relationship Id="rId6" Type="http://schemas.openxmlformats.org/officeDocument/2006/relationships/image" Target="../media/image10.jpg"/><Relationship Id="rId7" Type="http://schemas.openxmlformats.org/officeDocument/2006/relationships/image" Target="../media/image9.jpg"/><Relationship Id="rId8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hyperlink" Target="https://www.iresp.net/thematiques/programme-sip/hpv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/>
          <p:nvPr/>
        </p:nvSpPr>
        <p:spPr>
          <a:xfrm>
            <a:off x="209300" y="-97600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-GB" sz="4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4.1</a:t>
            </a:r>
            <a:endParaRPr b="1" i="0" sz="4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832975" y="328800"/>
            <a:ext cx="7241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GB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OUTIL D’AIDE À LA DÉCISION PARTAGÉE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1973575" y="4053850"/>
            <a:ext cx="68733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Les aides à la décision pour les patients complètent (et non remplacent) les conseils des cliniciens sur les options.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1"/>
          <p:cNvPicPr preferRelativeResize="0"/>
          <p:nvPr/>
        </p:nvPicPr>
        <p:blipFill rotWithShape="1">
          <a:blip r:embed="rId3">
            <a:alphaModFix/>
          </a:blip>
          <a:srcRect b="74877" l="0" r="0" t="0"/>
          <a:stretch/>
        </p:blipFill>
        <p:spPr>
          <a:xfrm>
            <a:off x="0" y="0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"/>
          <p:cNvSpPr txBox="1"/>
          <p:nvPr/>
        </p:nvSpPr>
        <p:spPr>
          <a:xfrm>
            <a:off x="748525" y="1946200"/>
            <a:ext cx="7677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727224" y="1929725"/>
            <a:ext cx="7845275" cy="1224900"/>
          </a:xfrm>
          <a:prstGeom prst="rect">
            <a:avLst/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 études et principaux résultats de la phase diagnostique </a:t>
            </a:r>
            <a:endParaRPr b="0" i="0" sz="32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684375" y="988625"/>
            <a:ext cx="769800" cy="15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600"/>
              <a:buFont typeface="Arial"/>
              <a:buNone/>
            </a:pPr>
            <a:r>
              <a:rPr b="1" i="0" lang="en-GB" sz="8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1" i="0" sz="8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1"/>
          <p:cNvPicPr preferRelativeResize="0"/>
          <p:nvPr/>
        </p:nvPicPr>
        <p:blipFill rotWithShape="1">
          <a:blip r:embed="rId3">
            <a:alphaModFix/>
          </a:blip>
          <a:srcRect b="5023" l="0" r="0" t="69853"/>
          <a:stretch/>
        </p:blipFill>
        <p:spPr>
          <a:xfrm>
            <a:off x="-5825" y="3833350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"/>
          <p:cNvSpPr txBox="1"/>
          <p:nvPr/>
        </p:nvSpPr>
        <p:spPr>
          <a:xfrm>
            <a:off x="737374" y="3526383"/>
            <a:ext cx="7233320" cy="1091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 Aurélie Gauchet</a:t>
            </a:r>
            <a:r>
              <a:rPr b="0" i="0" lang="en-GB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Psychologie de la Santé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Université Savoie Mont Blanc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ReSP.png" id="72" name="Google Shape;7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72935" y="190363"/>
            <a:ext cx="1413548" cy="6382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-aviesan.jpg" id="73" name="Google Shape;73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86307" y="380472"/>
            <a:ext cx="1184387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87425" y="4407934"/>
            <a:ext cx="1128755" cy="5904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-Plan-cancer-2014-2019_large.jpg" id="75" name="Google Shape;75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418270" y="4439690"/>
            <a:ext cx="885825" cy="477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"/>
          <p:cNvPicPr preferRelativeResize="0"/>
          <p:nvPr/>
        </p:nvPicPr>
        <p:blipFill rotWithShape="1">
          <a:blip r:embed="rId8">
            <a:alphaModFix/>
          </a:blip>
          <a:srcRect b="14920" l="7485" r="34552" t="27813"/>
          <a:stretch/>
        </p:blipFill>
        <p:spPr>
          <a:xfrm>
            <a:off x="5306813" y="377486"/>
            <a:ext cx="841739" cy="42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"/>
          <p:cNvSpPr txBox="1"/>
          <p:nvPr>
            <p:ph idx="12" type="sldNum"/>
          </p:nvPr>
        </p:nvSpPr>
        <p:spPr>
          <a:xfrm>
            <a:off x="0" y="4868863"/>
            <a:ext cx="54334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" name="Google Shape;234;p10"/>
          <p:cNvGraphicFramePr/>
          <p:nvPr/>
        </p:nvGraphicFramePr>
        <p:xfrm>
          <a:off x="0" y="41457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{6F4E3A3D-F664-4B9C-97E2-5F03BCA1E24A}</a:tableStyleId>
              </a:tblPr>
              <a:tblGrid>
                <a:gridCol w="1769075"/>
                <a:gridCol w="1119700"/>
                <a:gridCol w="1334175"/>
                <a:gridCol w="3821850"/>
                <a:gridCol w="1099200"/>
              </a:tblGrid>
              <a:tr h="462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Thèmes principaux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Sous-thème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Code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Verbatims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Occurence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</a:tr>
              <a:tr h="67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Connaissances concernant HPV et son vaccin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Sujet mal compris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Manque de connaissance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“On a l’impression qu’il y a un manque d’information"; “Je n’ai pas d’information".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102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63797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Vaccination anti-HPV</a:t>
                      </a:r>
                      <a:endParaRPr/>
                    </a:p>
                  </a:txBody>
                  <a:tcPr marT="0" marB="0" marR="51425" marL="51425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Barrières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Jeune âge des adolescents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“Je pense que la barrière c’est l’âge, demander de vacciner à l’âge de 11 ans est compliqué”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25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6712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Leviers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Besoin d’information ciblée et à jour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“Ce n’est pas seulement une campagne pour les parents [...] nous avons vraiment besoin que les jeunes soient intégrés.”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41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67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Acteurs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Médecin généraliste / spécialiste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Principale source d’information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“Je me réfère souvent au […] médecin de la famille ou au spécialiste, au gynécologue et parfois aussi à la sage-femme.“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52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67120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Vaccination dans les écoles</a:t>
                      </a:r>
                      <a:endParaRPr/>
                    </a:p>
                  </a:txBody>
                  <a:tcPr marT="0" marB="0" marR="51425" marL="51425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Acceptée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Consentement parental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“Il faut demander la permission aux parents"; "Je dis toujours que ce sont les parents qui sont légalement responsables."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8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11263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Freinée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Manque de ressources humaines, matérielles et financières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“Attention, l’école n’est pas un lieu de soin, donc on [les infirmières] vaccine, on est seules, il n’y a pas de docteur"; “Est-il possible d’imaginer que les salles de classe sont suffisament désinfectées?"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17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</a:tbl>
          </a:graphicData>
        </a:graphic>
      </p:graphicFrame>
      <p:sp>
        <p:nvSpPr>
          <p:cNvPr id="235" name="Google Shape;235;p10"/>
          <p:cNvSpPr txBox="1"/>
          <p:nvPr/>
        </p:nvSpPr>
        <p:spPr>
          <a:xfrm>
            <a:off x="1196758" y="0"/>
            <a:ext cx="72763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Analyses thématiques des focus groups avec les professionnels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"/>
          <p:cNvSpPr txBox="1"/>
          <p:nvPr/>
        </p:nvSpPr>
        <p:spPr>
          <a:xfrm>
            <a:off x="678724" y="221411"/>
            <a:ext cx="7482358" cy="40831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/>
          </a:p>
          <a:p>
            <a:pPr indent="0" lvl="0" marL="0" marR="0" rtl="0" algn="ctr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28625" lvl="0" marL="428625" marR="0" rtl="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résultats de ces </a:t>
            </a:r>
            <a:r>
              <a:rPr b="0" i="1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focus groups</a:t>
            </a: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donnent des informations sur quels éléments peuvent nuire ou aider à la vaccination anti-HPV.</a:t>
            </a:r>
            <a:endParaRPr/>
          </a:p>
          <a:p>
            <a:pPr indent="-428625" lvl="0" marL="428625" marR="0" rtl="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D’un côté, les parents et les professionnels de l’Éducation nationale pointent des </a:t>
            </a:r>
            <a:r>
              <a:rPr b="1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barrières à la vaccination </a:t>
            </a: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méfiance envers les vaccins anti-HPV, faible prévention dans les pratiques de soin, et manque de temps des professions médicales.</a:t>
            </a:r>
            <a:endParaRPr/>
          </a:p>
          <a:p>
            <a:pPr indent="-428625" lvl="0" marL="428625" marR="0" rtl="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D’un autre côté, parmi les </a:t>
            </a:r>
            <a:r>
              <a:rPr b="1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leviers </a:t>
            </a: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sont soulignés une information ciblée et à jour, l’idée d’une immunité collective et des outils pour une meilleure formation des médecins généralistes et des infirmières scolaires.</a:t>
            </a:r>
            <a:endParaRPr/>
          </a:p>
        </p:txBody>
      </p:sp>
      <p:pic>
        <p:nvPicPr>
          <p:cNvPr id="241" name="Google Shape;24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48478" y="4091940"/>
            <a:ext cx="1095522" cy="105156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11"/>
          <p:cNvSpPr txBox="1"/>
          <p:nvPr/>
        </p:nvSpPr>
        <p:spPr>
          <a:xfrm>
            <a:off x="62601" y="4373935"/>
            <a:ext cx="86116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Ailloud, J., Branchereau, M., Fall, E., Juneau, C., Partouche, H., Bonnay, S., ... &amp; PrevHPV study Group. (2023).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How can we improve the acceptability of vaccination against Human Papillomavirus (HPV) in France? An original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qualitative study with focus groups comprising parents and school staff, interviewed separately. </a:t>
            </a:r>
            <a:r>
              <a:rPr b="0" i="1" lang="en-GB" sz="12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Vaccine</a:t>
            </a:r>
            <a:r>
              <a:rPr b="0" i="0" lang="en-GB" sz="12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b="0" i="1" lang="en-GB" sz="12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41</a:t>
            </a:r>
            <a:r>
              <a:rPr b="0" i="0" lang="en-GB" sz="12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(31), 4594-4608.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>
            <p:ph idx="1" type="subTitle"/>
          </p:nvPr>
        </p:nvSpPr>
        <p:spPr>
          <a:xfrm>
            <a:off x="286439" y="1696560"/>
            <a:ext cx="8509218" cy="331886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GB"/>
              <a:t>Obj. : </a:t>
            </a:r>
            <a:r>
              <a:rPr i="1" lang="en-GB"/>
              <a:t>Identifier les connaissances, croyances, attitudes, préférences, leviers et barrières à la vaccination anti-HPV chez les adolescents (collèges), leurs parents, les professionnels des collèges et les médecins généralistes	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GB"/>
              <a:t> Prises de contact avec des </a:t>
            </a:r>
            <a:r>
              <a:rPr b="1" lang="en-GB"/>
              <a:t>réseaux de Médecins Généralistes </a:t>
            </a:r>
            <a:r>
              <a:rPr lang="en-GB"/>
              <a:t>dans 4 régions françaises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GB"/>
              <a:t> </a:t>
            </a:r>
            <a:r>
              <a:rPr b="1" lang="en-GB"/>
              <a:t>+ 80 collèges sollicités par courrier et par téléphone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⮚"/>
            </a:pPr>
            <a:r>
              <a:rPr lang="en-GB" sz="1500"/>
              <a:t> </a:t>
            </a:r>
            <a:r>
              <a:rPr b="1" lang="en-GB" sz="1500"/>
              <a:t>27 établissements volontaires</a:t>
            </a:r>
            <a:r>
              <a:rPr lang="en-GB" sz="1500"/>
              <a:t> pour diffuser les questionnaires et/ou participer aux focus groups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GB"/>
              <a:t> Sollicitations des associations de parents d’élèves et syndicats 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       d’enseignants et d’infirmiers (janv. 21)</a:t>
            </a:r>
            <a:endParaRPr/>
          </a:p>
        </p:txBody>
      </p:sp>
      <p:sp>
        <p:nvSpPr>
          <p:cNvPr id="84" name="Google Shape;84;p2"/>
          <p:cNvSpPr txBox="1"/>
          <p:nvPr>
            <p:ph type="title"/>
          </p:nvPr>
        </p:nvSpPr>
        <p:spPr>
          <a:xfrm>
            <a:off x="286440" y="265077"/>
            <a:ext cx="6319931" cy="504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b="0" i="0" lang="en-GB" sz="2700" u="sng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Généralités</a:t>
            </a: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499114" y="944539"/>
            <a:ext cx="4384242" cy="388580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8488C4"/>
              </a:gs>
              <a:gs pos="52999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cap="flat" cmpd="sng" w="25400">
            <a:solidFill>
              <a:srgbClr val="3061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774700" y="1057516"/>
            <a:ext cx="1836428" cy="1581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"/>
          <p:cNvSpPr/>
          <p:nvPr/>
        </p:nvSpPr>
        <p:spPr>
          <a:xfrm>
            <a:off x="5230304" y="836064"/>
            <a:ext cx="283500" cy="1642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"/>
          <p:cNvSpPr txBox="1"/>
          <p:nvPr/>
        </p:nvSpPr>
        <p:spPr>
          <a:xfrm>
            <a:off x="5530937" y="769558"/>
            <a:ext cx="1579473" cy="3462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2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Interruptions dues à la pandémie de Covid-19</a:t>
            </a:r>
            <a:endParaRPr/>
          </a:p>
        </p:txBody>
      </p:sp>
      <p:sp>
        <p:nvSpPr>
          <p:cNvPr id="89" name="Google Shape;89;p2"/>
          <p:cNvSpPr txBox="1"/>
          <p:nvPr/>
        </p:nvSpPr>
        <p:spPr>
          <a:xfrm>
            <a:off x="155458" y="1307979"/>
            <a:ext cx="490141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05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Janv.20	 		 Janv.21	  Avril 21		Déc. 21</a:t>
            </a:r>
            <a:endParaRPr b="0" i="0" sz="105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3166324" y="1057516"/>
            <a:ext cx="1469153" cy="15812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"/>
          <p:cNvSpPr/>
          <p:nvPr/>
        </p:nvSpPr>
        <p:spPr>
          <a:xfrm>
            <a:off x="5230304" y="1295706"/>
            <a:ext cx="262534" cy="16429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5516268" y="1206862"/>
            <a:ext cx="1513678" cy="3462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2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Analyse et valorisation des résultats</a:t>
            </a:r>
            <a:endParaRPr/>
          </a:p>
        </p:txBody>
      </p:sp>
      <p:sp>
        <p:nvSpPr>
          <p:cNvPr id="93" name="Google Shape;93;p2"/>
          <p:cNvSpPr txBox="1"/>
          <p:nvPr/>
        </p:nvSpPr>
        <p:spPr>
          <a:xfrm>
            <a:off x="8511896" y="4845719"/>
            <a:ext cx="512190" cy="204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2"/>
          <p:cNvSpPr/>
          <p:nvPr/>
        </p:nvSpPr>
        <p:spPr>
          <a:xfrm rot="5400000">
            <a:off x="1717302" y="-414187"/>
            <a:ext cx="230833" cy="2667209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22225">
            <a:solidFill>
              <a:srgbClr val="083C9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426554" y="687275"/>
            <a:ext cx="2900846" cy="2308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9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Recueil de données</a:t>
            </a:r>
            <a:endParaRPr/>
          </a:p>
        </p:txBody>
      </p:sp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48478" y="4091940"/>
            <a:ext cx="1095522" cy="1051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Google Shape;102;p3"/>
          <p:cNvGraphicFramePr/>
          <p:nvPr/>
        </p:nvGraphicFramePr>
        <p:xfrm>
          <a:off x="119914" y="95667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{6F4E3A3D-F664-4B9C-97E2-5F03BCA1E24A}</a:tableStyleId>
              </a:tblPr>
              <a:tblGrid>
                <a:gridCol w="5525325"/>
                <a:gridCol w="1595825"/>
                <a:gridCol w="1554650"/>
              </a:tblGrid>
              <a:tr h="26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575" marL="6857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/>
                        <a:t>Objectifs initiaux</a:t>
                      </a:r>
                      <a:endParaRPr/>
                    </a:p>
                  </a:txBody>
                  <a:tcPr marT="34300" marB="34300" marR="68575" marL="6857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/>
                        <a:t>Effectifs atteints</a:t>
                      </a:r>
                      <a:endParaRPr/>
                    </a:p>
                  </a:txBody>
                  <a:tcPr marT="34300" marB="34300" marR="68575" marL="68575">
                    <a:solidFill>
                      <a:schemeClr val="accent5"/>
                    </a:solidFill>
                  </a:tcPr>
                </a:tc>
              </a:tr>
              <a:tr h="274325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1/ Entretiens individuels semi-directifs</a:t>
                      </a:r>
                      <a:endParaRPr b="1" sz="1100" u="none" cap="none" strike="noStrike"/>
                    </a:p>
                  </a:txBody>
                  <a:tcPr marT="34300" marB="34300" marR="68575" marL="68575">
                    <a:solidFill>
                      <a:srgbClr val="A5A5A5"/>
                    </a:solidFill>
                  </a:tcPr>
                </a:tc>
                <a:tc hMerge="1"/>
                <a:tc hMerge="1"/>
              </a:tr>
              <a:tr h="26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100" u="none" cap="none" strike="noStrike"/>
                        <a:t>- Médecins Généralistes</a:t>
                      </a:r>
                      <a:endParaRPr/>
                    </a:p>
                  </a:txBody>
                  <a:tcPr marT="34300" marB="34300" marR="68575" marL="68575">
                    <a:solidFill>
                      <a:srgbClr val="E8EF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25 à 30</a:t>
                      </a:r>
                      <a:endParaRPr b="0" sz="1100" u="none" cap="none" strike="noStrike"/>
                    </a:p>
                  </a:txBody>
                  <a:tcPr marT="34300" marB="3430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26</a:t>
                      </a:r>
                      <a:endParaRPr b="0" sz="1100" u="none" cap="none" strike="noStrike"/>
                    </a:p>
                  </a:txBody>
                  <a:tcPr marT="34300" marB="34300" marR="68575" marL="68575" anchor="ctr"/>
                </a:tc>
              </a:tr>
              <a:tr h="480050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2/ Questionnaires auto-administrés sur les connaissances, représentations, attitudes et obstacles perçus vis-à-vis des infections HPV et de la vaccination anti-HPV</a:t>
                      </a:r>
                      <a:endParaRPr b="1" sz="1100" u="none" cap="none" strike="noStrike"/>
                    </a:p>
                  </a:txBody>
                  <a:tcPr marT="34300" marB="34300" marR="68575" marL="68575">
                    <a:solidFill>
                      <a:srgbClr val="BFBFBF"/>
                    </a:solidFill>
                  </a:tcPr>
                </a:tc>
                <a:tc hMerge="1"/>
                <a:tc hMerge="1"/>
              </a:tr>
              <a:tr h="27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Adolescents scolarisés en classes de 4</a:t>
                      </a:r>
                      <a:r>
                        <a:rPr b="0" baseline="3000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ème</a:t>
                      </a:r>
                      <a:r>
                        <a:rPr b="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ou 3</a:t>
                      </a:r>
                      <a:r>
                        <a:rPr b="0" baseline="3000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ème</a:t>
                      </a:r>
                      <a:r>
                        <a:rPr b="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100" u="none" cap="none" strike="noStrike"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1 000</a:t>
                      </a:r>
                      <a:endParaRPr/>
                    </a:p>
                  </a:txBody>
                  <a:tcPr marT="34300" marB="3430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827</a:t>
                      </a:r>
                      <a:endParaRPr/>
                    </a:p>
                  </a:txBody>
                  <a:tcPr marT="34300" marB="34300" marR="68575" marL="68575" anchor="ctr"/>
                </a:tc>
              </a:tr>
              <a:tr h="26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- Professionnels de l’Éducation Nationale</a:t>
                      </a:r>
                      <a:endParaRPr/>
                    </a:p>
                  </a:txBody>
                  <a:tcPr marT="34300" marB="34300" marR="68575" marL="68575">
                    <a:solidFill>
                      <a:srgbClr val="CDDC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300</a:t>
                      </a:r>
                      <a:endParaRPr/>
                    </a:p>
                  </a:txBody>
                  <a:tcPr marT="34300" marB="3430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287</a:t>
                      </a:r>
                      <a:endParaRPr/>
                    </a:p>
                  </a:txBody>
                  <a:tcPr marT="34300" marB="34300" marR="68575" marL="68575" anchor="ctr"/>
                </a:tc>
              </a:tr>
              <a:tr h="27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Étudiants en santé</a:t>
                      </a:r>
                      <a:endParaRPr sz="1100" u="none" cap="none" strike="noStrike"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1 000</a:t>
                      </a:r>
                      <a:endParaRPr/>
                    </a:p>
                  </a:txBody>
                  <a:tcPr marT="34300" marB="3430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732</a:t>
                      </a:r>
                      <a:endParaRPr/>
                    </a:p>
                  </a:txBody>
                  <a:tcPr marT="34300" marB="34300" marR="68575" marL="68575" anchor="ctr"/>
                </a:tc>
              </a:tr>
              <a:tr h="457200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3/ Enquêtes de type conjoint </a:t>
                      </a:r>
                      <a:r>
                        <a:rPr b="0" i="0" lang="en-GB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(évaluation des éléments de communication qui favoriseraient ou défavoriseraient l’adhésion à la vaccination des adolescents et de leurs parents)</a:t>
                      </a:r>
                      <a:endParaRPr sz="1100" u="none" cap="none" strike="noStrike"/>
                    </a:p>
                  </a:txBody>
                  <a:tcPr marT="34300" marB="34300" marR="68575" marL="68575">
                    <a:solidFill>
                      <a:srgbClr val="BFBFBF"/>
                    </a:solidFill>
                  </a:tcPr>
                </a:tc>
                <a:tc hMerge="1"/>
                <a:tc hMerge="1"/>
              </a:tr>
              <a:tr h="27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Adolescents scolarisés en classes de 4</a:t>
                      </a:r>
                      <a:r>
                        <a:rPr b="0" baseline="3000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ème</a:t>
                      </a:r>
                      <a:r>
                        <a:rPr b="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ou 3</a:t>
                      </a:r>
                      <a:r>
                        <a:rPr b="0" baseline="3000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ème</a:t>
                      </a:r>
                      <a:r>
                        <a:rPr b="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100" u="none" cap="none" strike="noStrike"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1 000</a:t>
                      </a:r>
                      <a:endParaRPr/>
                    </a:p>
                  </a:txBody>
                  <a:tcPr marT="34300" marB="3430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1 458</a:t>
                      </a:r>
                      <a:endParaRPr/>
                    </a:p>
                  </a:txBody>
                  <a:tcPr marT="34300" marB="34300" marR="68575" marL="68575" anchor="ctr"/>
                </a:tc>
              </a:tr>
              <a:tr h="27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Parents d’adolescents scolarisés en collège</a:t>
                      </a:r>
                      <a:endParaRPr sz="1100" u="none" cap="none" strike="noStrike"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1 000</a:t>
                      </a:r>
                      <a:endParaRPr/>
                    </a:p>
                  </a:txBody>
                  <a:tcPr marT="34300" marB="3430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1 291</a:t>
                      </a:r>
                      <a:endParaRPr/>
                    </a:p>
                  </a:txBody>
                  <a:tcPr marT="34300" marB="34300" marR="68575" marL="68575" anchor="ctr"/>
                </a:tc>
              </a:tr>
              <a:tr h="274325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4/ Focus groups </a:t>
                      </a:r>
                      <a:r>
                        <a:rPr b="0" i="0" lang="en-GB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(entretiens de groupe)</a:t>
                      </a:r>
                      <a:endParaRPr b="0" sz="1100" u="none" cap="none" strike="noStrike"/>
                    </a:p>
                  </a:txBody>
                  <a:tcPr marT="34300" marB="34300" marR="68575" marL="68575">
                    <a:solidFill>
                      <a:srgbClr val="A5A5A5"/>
                    </a:solidFill>
                  </a:tcPr>
                </a:tc>
                <a:tc hMerge="1"/>
                <a:tc hMerge="1"/>
              </a:tr>
              <a:tr h="30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- Parents d’élèves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5</a:t>
                      </a:r>
                      <a:endParaRPr/>
                    </a:p>
                  </a:txBody>
                  <a:tcPr marT="34300" marB="3430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4</a:t>
                      </a:r>
                      <a:endParaRPr/>
                    </a:p>
                  </a:txBody>
                  <a:tcPr marT="34300" marB="34300" marR="68575" marL="68575" anchor="ctr"/>
                </a:tc>
              </a:tr>
              <a:tr h="28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- Professionnels de l’Éducation Nationale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5</a:t>
                      </a:r>
                      <a:endParaRPr/>
                    </a:p>
                  </a:txBody>
                  <a:tcPr marT="34300" marB="3430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cap="none" strike="noStrike"/>
                        <a:t>3</a:t>
                      </a:r>
                      <a:endParaRPr/>
                    </a:p>
                  </a:txBody>
                  <a:tcPr marT="34300" marB="34300" marR="68575" marL="68575" anchor="ctr"/>
                </a:tc>
              </a:tr>
            </a:tbl>
          </a:graphicData>
        </a:graphic>
      </p:graphicFrame>
      <p:sp>
        <p:nvSpPr>
          <p:cNvPr id="103" name="Google Shape;103;p3"/>
          <p:cNvSpPr txBox="1"/>
          <p:nvPr>
            <p:ph type="title"/>
          </p:nvPr>
        </p:nvSpPr>
        <p:spPr>
          <a:xfrm>
            <a:off x="251727" y="250544"/>
            <a:ext cx="6447330" cy="41873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b="0" i="0" lang="en-GB" sz="2700" u="sng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Bilan quantitatif des investigations</a:t>
            </a:r>
            <a:endParaRPr/>
          </a:p>
        </p:txBody>
      </p:sp>
      <p:sp>
        <p:nvSpPr>
          <p:cNvPr id="104" name="Google Shape;104;p3"/>
          <p:cNvSpPr txBox="1"/>
          <p:nvPr/>
        </p:nvSpPr>
        <p:spPr>
          <a:xfrm>
            <a:off x="8511896" y="4845719"/>
            <a:ext cx="512190" cy="204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75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b="0" i="0" sz="75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idx="4294967295" type="subTitle"/>
          </p:nvPr>
        </p:nvSpPr>
        <p:spPr>
          <a:xfrm>
            <a:off x="193944" y="201797"/>
            <a:ext cx="7005069" cy="3697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70" marR="0" rtl="0" algn="ctr">
              <a:lnSpc>
                <a:spcPct val="100000"/>
              </a:lnSpc>
              <a:spcBef>
                <a:spcPts val="751"/>
              </a:spcBef>
              <a:spcAft>
                <a:spcPts val="0"/>
              </a:spcAft>
              <a:buClr>
                <a:schemeClr val="dk2"/>
              </a:buClr>
              <a:buSzPts val="1920"/>
              <a:buFont typeface="Arial"/>
              <a:buNone/>
            </a:pPr>
            <a:r>
              <a:rPr b="0" i="0" lang="en-GB" sz="2400" u="sng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Présentation du projet et de ses résultats</a:t>
            </a:r>
            <a:endParaRPr b="0" i="0" sz="2400" u="sng" cap="none" strike="noStrik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47775" y="1685585"/>
            <a:ext cx="4835660" cy="3077238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2" name="Google Shape;112;p4"/>
          <p:cNvSpPr txBox="1"/>
          <p:nvPr/>
        </p:nvSpPr>
        <p:spPr>
          <a:xfrm>
            <a:off x="8511896" y="4845719"/>
            <a:ext cx="512190" cy="204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825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b="0" i="0" sz="825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193944" y="864783"/>
            <a:ext cx="6749781" cy="7489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3" lvl="0" marL="21458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⮚"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Sur le site de l’IReSP : </a:t>
            </a:r>
            <a:endParaRPr/>
          </a:p>
          <a:p>
            <a:pPr indent="0" lvl="0" marL="270" marR="0" rtl="0" algn="ctr">
              <a:lnSpc>
                <a:spcPct val="100000"/>
              </a:lnSpc>
              <a:spcBef>
                <a:spcPts val="751"/>
              </a:spcBef>
              <a:spcAft>
                <a:spcPts val="0"/>
              </a:spcAft>
              <a:buNone/>
            </a:pPr>
            <a:r>
              <a:rPr b="0" i="0" lang="en-GB" sz="1800" u="sng" cap="none" strike="noStrike">
                <a:solidFill>
                  <a:srgbClr val="6B9F25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https://www.iresp.net/thematiques/programme-sip/hpv/</a:t>
            </a:r>
            <a:endParaRPr b="0" i="0" sz="1500" u="none" cap="none" strike="noStrik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/>
          <p:nvPr/>
        </p:nvSpPr>
        <p:spPr>
          <a:xfrm>
            <a:off x="0" y="149040"/>
            <a:ext cx="3373650" cy="538650"/>
          </a:xfrm>
          <a:prstGeom prst="rect">
            <a:avLst/>
          </a:prstGeom>
          <a:solidFill>
            <a:schemeClr val="accent5"/>
          </a:solidFill>
          <a:ln cap="flat" cmpd="sng" w="9525">
            <a:solidFill>
              <a:srgbClr val="2F91B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5"/>
          <p:cNvSpPr/>
          <p:nvPr/>
        </p:nvSpPr>
        <p:spPr>
          <a:xfrm>
            <a:off x="498960" y="251910"/>
            <a:ext cx="2586330" cy="34182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Etude Quantitative Ados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5"/>
          <p:cNvSpPr/>
          <p:nvPr/>
        </p:nvSpPr>
        <p:spPr>
          <a:xfrm>
            <a:off x="1459080" y="3742200"/>
            <a:ext cx="1076220" cy="27324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357 garçons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5"/>
          <p:cNvSpPr/>
          <p:nvPr/>
        </p:nvSpPr>
        <p:spPr>
          <a:xfrm>
            <a:off x="1549260" y="4304610"/>
            <a:ext cx="810000" cy="27324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461 filles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3086100" y="4029210"/>
            <a:ext cx="2582820" cy="50652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baseline="-2500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= 818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Age moyen = 13.76, SD = 0.77  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5"/>
          <p:cNvSpPr/>
          <p:nvPr/>
        </p:nvSpPr>
        <p:spPr>
          <a:xfrm>
            <a:off x="3086100" y="3780000"/>
            <a:ext cx="2637630" cy="27324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Élève de 3</a:t>
            </a:r>
            <a:r>
              <a:rPr b="0" baseline="3000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eme </a:t>
            </a: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 4</a:t>
            </a:r>
            <a:r>
              <a:rPr b="0" baseline="3000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eme </a:t>
            </a: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13 écoles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810000" y="871290"/>
            <a:ext cx="6548040" cy="47844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Phase diagnostique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Objectif</a:t>
            </a: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: Etudier les attitudes et les intentions envers le vaccin HPV chez les jeunes 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1080000" y="1620000"/>
            <a:ext cx="2429730" cy="48573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Niveau de connaissance sur les HPV et vaccin HPV</a:t>
            </a:r>
            <a:endParaRPr/>
          </a:p>
        </p:txBody>
      </p:sp>
      <p:sp>
        <p:nvSpPr>
          <p:cNvPr id="126" name="Google Shape;126;p5"/>
          <p:cNvSpPr/>
          <p:nvPr/>
        </p:nvSpPr>
        <p:spPr>
          <a:xfrm>
            <a:off x="1134000" y="2386800"/>
            <a:ext cx="2159730" cy="63693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Antécédents psychologiques sur les vaccins en général</a:t>
            </a:r>
            <a:endParaRPr/>
          </a:p>
        </p:txBody>
      </p:sp>
      <p:sp>
        <p:nvSpPr>
          <p:cNvPr id="127" name="Google Shape;127;p5"/>
          <p:cNvSpPr/>
          <p:nvPr/>
        </p:nvSpPr>
        <p:spPr>
          <a:xfrm>
            <a:off x="3780000" y="2106000"/>
            <a:ext cx="1673730" cy="44712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Attitudes envers le vaccin HPV</a:t>
            </a:r>
            <a:endParaRPr/>
          </a:p>
        </p:txBody>
      </p:sp>
      <p:sp>
        <p:nvSpPr>
          <p:cNvPr id="128" name="Google Shape;128;p5"/>
          <p:cNvSpPr/>
          <p:nvPr/>
        </p:nvSpPr>
        <p:spPr>
          <a:xfrm>
            <a:off x="6318000" y="2052000"/>
            <a:ext cx="1241730" cy="63693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Intentions de vaccination HPV</a:t>
            </a:r>
            <a:endParaRPr/>
          </a:p>
        </p:txBody>
      </p:sp>
      <p:cxnSp>
        <p:nvCxnSpPr>
          <p:cNvPr id="129" name="Google Shape;129;p5"/>
          <p:cNvCxnSpPr/>
          <p:nvPr/>
        </p:nvCxnSpPr>
        <p:spPr>
          <a:xfrm>
            <a:off x="3510000" y="1836000"/>
            <a:ext cx="594000" cy="270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0" name="Google Shape;130;p5"/>
          <p:cNvCxnSpPr/>
          <p:nvPr/>
        </p:nvCxnSpPr>
        <p:spPr>
          <a:xfrm flipH="1" rot="10800000">
            <a:off x="3294000" y="2553390"/>
            <a:ext cx="594000" cy="36261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1" name="Google Shape;131;p5"/>
          <p:cNvCxnSpPr>
            <a:endCxn id="128" idx="1"/>
          </p:cNvCxnSpPr>
          <p:nvPr/>
        </p:nvCxnSpPr>
        <p:spPr>
          <a:xfrm>
            <a:off x="5454000" y="2321865"/>
            <a:ext cx="864000" cy="48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2" name="Google Shape;132;p5"/>
          <p:cNvCxnSpPr/>
          <p:nvPr/>
        </p:nvCxnSpPr>
        <p:spPr>
          <a:xfrm>
            <a:off x="3510000" y="1836000"/>
            <a:ext cx="2808000" cy="432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3" name="Google Shape;133;p5"/>
          <p:cNvCxnSpPr/>
          <p:nvPr/>
        </p:nvCxnSpPr>
        <p:spPr>
          <a:xfrm flipH="1" rot="10800000">
            <a:off x="3294000" y="2430000"/>
            <a:ext cx="3024000" cy="486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34" name="Google Shape;13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48478" y="4091940"/>
            <a:ext cx="1095522" cy="1051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/>
          <p:nvPr/>
        </p:nvSpPr>
        <p:spPr>
          <a:xfrm>
            <a:off x="2799360" y="1223910"/>
            <a:ext cx="68877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painless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6"/>
          <p:cNvSpPr/>
          <p:nvPr/>
        </p:nvSpPr>
        <p:spPr>
          <a:xfrm>
            <a:off x="3497850" y="1212570"/>
            <a:ext cx="55512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useful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6"/>
          <p:cNvSpPr/>
          <p:nvPr/>
        </p:nvSpPr>
        <p:spPr>
          <a:xfrm>
            <a:off x="4065930" y="1223910"/>
            <a:ext cx="84078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reassuring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"/>
          <p:cNvSpPr/>
          <p:nvPr/>
        </p:nvSpPr>
        <p:spPr>
          <a:xfrm>
            <a:off x="4877820" y="1233360"/>
            <a:ext cx="82350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protective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6"/>
          <p:cNvSpPr/>
          <p:nvPr/>
        </p:nvSpPr>
        <p:spPr>
          <a:xfrm>
            <a:off x="5731560" y="1233360"/>
            <a:ext cx="149229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be recommended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6"/>
          <p:cNvSpPr/>
          <p:nvPr/>
        </p:nvSpPr>
        <p:spPr>
          <a:xfrm>
            <a:off x="4063230" y="2461320"/>
            <a:ext cx="1330290" cy="636120"/>
          </a:xfrm>
          <a:prstGeom prst="ellipse">
            <a:avLst/>
          </a:prstGeom>
          <a:solidFill>
            <a:srgbClr val="D9D9D9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HPV vaccine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Attitudes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"/>
          <p:cNvSpPr/>
          <p:nvPr/>
        </p:nvSpPr>
        <p:spPr>
          <a:xfrm>
            <a:off x="1652670" y="1719630"/>
            <a:ext cx="1594620" cy="735210"/>
          </a:xfrm>
          <a:prstGeom prst="ellipse">
            <a:avLst/>
          </a:prstGeom>
          <a:solidFill>
            <a:srgbClr val="D8D8D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HPV Knowledge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6"/>
          <p:cNvSpPr/>
          <p:nvPr/>
        </p:nvSpPr>
        <p:spPr>
          <a:xfrm>
            <a:off x="2351160" y="3140910"/>
            <a:ext cx="1791180" cy="874800"/>
          </a:xfrm>
          <a:prstGeom prst="ellipse">
            <a:avLst/>
          </a:prstGeom>
          <a:solidFill>
            <a:srgbClr val="D9D9D9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Vaccination Psychological Antecedents (5C)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6"/>
          <p:cNvSpPr/>
          <p:nvPr/>
        </p:nvSpPr>
        <p:spPr>
          <a:xfrm>
            <a:off x="937980" y="3178170"/>
            <a:ext cx="92772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Confidence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6"/>
          <p:cNvSpPr/>
          <p:nvPr/>
        </p:nvSpPr>
        <p:spPr>
          <a:xfrm>
            <a:off x="944460" y="3461130"/>
            <a:ext cx="91746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Constraints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"/>
          <p:cNvSpPr/>
          <p:nvPr/>
        </p:nvSpPr>
        <p:spPr>
          <a:xfrm>
            <a:off x="949320" y="4059990"/>
            <a:ext cx="108081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Complacency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6"/>
          <p:cNvSpPr/>
          <p:nvPr/>
        </p:nvSpPr>
        <p:spPr>
          <a:xfrm>
            <a:off x="931770" y="4366980"/>
            <a:ext cx="185004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Collective responsability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6"/>
          <p:cNvSpPr/>
          <p:nvPr/>
        </p:nvSpPr>
        <p:spPr>
          <a:xfrm>
            <a:off x="943650" y="3752460"/>
            <a:ext cx="928800" cy="27324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Calculation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"/>
          <p:cNvSpPr/>
          <p:nvPr/>
        </p:nvSpPr>
        <p:spPr>
          <a:xfrm>
            <a:off x="3247830" y="2087640"/>
            <a:ext cx="1009530" cy="4665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26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6"/>
          <p:cNvSpPr/>
          <p:nvPr/>
        </p:nvSpPr>
        <p:spPr>
          <a:xfrm>
            <a:off x="6576390" y="2491830"/>
            <a:ext cx="1369980" cy="478980"/>
          </a:xfrm>
          <a:prstGeom prst="rect">
            <a:avLst/>
          </a:prstGeom>
          <a:solidFill>
            <a:srgbClr val="D9D9D9"/>
          </a:solidFill>
          <a:ln cap="flat" cmpd="sng" w="126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HPV Vaccination 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Intention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6"/>
          <p:cNvSpPr/>
          <p:nvPr/>
        </p:nvSpPr>
        <p:spPr>
          <a:xfrm flipH="1" rot="10800000">
            <a:off x="5394060" y="2733750"/>
            <a:ext cx="1196640" cy="4509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26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6"/>
          <p:cNvSpPr/>
          <p:nvPr/>
        </p:nvSpPr>
        <p:spPr>
          <a:xfrm flipH="1" rot="10800000">
            <a:off x="4143150" y="2733750"/>
            <a:ext cx="2447550" cy="84375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26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"/>
          <p:cNvSpPr/>
          <p:nvPr/>
        </p:nvSpPr>
        <p:spPr>
          <a:xfrm flipH="1" rot="10800000">
            <a:off x="4143150" y="3004290"/>
            <a:ext cx="114480" cy="5729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26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6"/>
          <p:cNvSpPr/>
          <p:nvPr/>
        </p:nvSpPr>
        <p:spPr>
          <a:xfrm>
            <a:off x="3247830" y="2087640"/>
            <a:ext cx="3342870" cy="64611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26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6"/>
          <p:cNvSpPr/>
          <p:nvPr/>
        </p:nvSpPr>
        <p:spPr>
          <a:xfrm>
            <a:off x="264060" y="3178440"/>
            <a:ext cx="463050" cy="25569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e7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275400" y="3453840"/>
            <a:ext cx="442530" cy="26595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e8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6"/>
          <p:cNvSpPr/>
          <p:nvPr/>
        </p:nvSpPr>
        <p:spPr>
          <a:xfrm>
            <a:off x="264060" y="3740850"/>
            <a:ext cx="463050" cy="27243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e9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6"/>
          <p:cNvSpPr/>
          <p:nvPr/>
        </p:nvSpPr>
        <p:spPr>
          <a:xfrm>
            <a:off x="183600" y="4016250"/>
            <a:ext cx="543240" cy="30213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e10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6"/>
          <p:cNvSpPr/>
          <p:nvPr/>
        </p:nvSpPr>
        <p:spPr>
          <a:xfrm>
            <a:off x="183600" y="4348890"/>
            <a:ext cx="534330" cy="26487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e11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"/>
          <p:cNvSpPr/>
          <p:nvPr/>
        </p:nvSpPr>
        <p:spPr>
          <a:xfrm>
            <a:off x="2811780" y="814590"/>
            <a:ext cx="479520" cy="24813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e2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6"/>
          <p:cNvSpPr/>
          <p:nvPr/>
        </p:nvSpPr>
        <p:spPr>
          <a:xfrm>
            <a:off x="3580740" y="780300"/>
            <a:ext cx="456300" cy="30537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e3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6"/>
          <p:cNvSpPr/>
          <p:nvPr/>
        </p:nvSpPr>
        <p:spPr>
          <a:xfrm>
            <a:off x="4303800" y="791640"/>
            <a:ext cx="465210" cy="28242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e4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"/>
          <p:cNvSpPr/>
          <p:nvPr/>
        </p:nvSpPr>
        <p:spPr>
          <a:xfrm>
            <a:off x="5038200" y="791640"/>
            <a:ext cx="479790" cy="29403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e5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6"/>
          <p:cNvSpPr/>
          <p:nvPr/>
        </p:nvSpPr>
        <p:spPr>
          <a:xfrm>
            <a:off x="5887620" y="803250"/>
            <a:ext cx="525420" cy="28242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e6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6"/>
          <p:cNvSpPr/>
          <p:nvPr/>
        </p:nvSpPr>
        <p:spPr>
          <a:xfrm>
            <a:off x="3051810" y="1063260"/>
            <a:ext cx="540" cy="19845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6"/>
          <p:cNvSpPr/>
          <p:nvPr/>
        </p:nvSpPr>
        <p:spPr>
          <a:xfrm flipH="1">
            <a:off x="3775140" y="1086210"/>
            <a:ext cx="33210" cy="1258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6"/>
          <p:cNvSpPr/>
          <p:nvPr/>
        </p:nvSpPr>
        <p:spPr>
          <a:xfrm>
            <a:off x="4536540" y="1074870"/>
            <a:ext cx="42120" cy="1409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6"/>
          <p:cNvSpPr/>
          <p:nvPr/>
        </p:nvSpPr>
        <p:spPr>
          <a:xfrm>
            <a:off x="5278230" y="1086210"/>
            <a:ext cx="11070" cy="14661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6"/>
          <p:cNvSpPr/>
          <p:nvPr/>
        </p:nvSpPr>
        <p:spPr>
          <a:xfrm>
            <a:off x="6150330" y="1086210"/>
            <a:ext cx="540" cy="15255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6"/>
          <p:cNvSpPr/>
          <p:nvPr/>
        </p:nvSpPr>
        <p:spPr>
          <a:xfrm>
            <a:off x="727380" y="3306690"/>
            <a:ext cx="205740" cy="945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6"/>
          <p:cNvSpPr/>
          <p:nvPr/>
        </p:nvSpPr>
        <p:spPr>
          <a:xfrm>
            <a:off x="718470" y="3587220"/>
            <a:ext cx="220860" cy="11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727380" y="3877200"/>
            <a:ext cx="211950" cy="1323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6"/>
          <p:cNvSpPr/>
          <p:nvPr/>
        </p:nvSpPr>
        <p:spPr>
          <a:xfrm>
            <a:off x="727380" y="4167450"/>
            <a:ext cx="211950" cy="3051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6"/>
          <p:cNvSpPr/>
          <p:nvPr/>
        </p:nvSpPr>
        <p:spPr>
          <a:xfrm flipH="1" rot="10800000">
            <a:off x="718470" y="4459050"/>
            <a:ext cx="225990" cy="216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6"/>
          <p:cNvSpPr/>
          <p:nvPr/>
        </p:nvSpPr>
        <p:spPr>
          <a:xfrm>
            <a:off x="4345380" y="2088450"/>
            <a:ext cx="577530" cy="22329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e12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6"/>
          <p:cNvSpPr/>
          <p:nvPr/>
        </p:nvSpPr>
        <p:spPr>
          <a:xfrm>
            <a:off x="4634280" y="2312280"/>
            <a:ext cx="93690" cy="14877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6"/>
          <p:cNvSpPr/>
          <p:nvPr/>
        </p:nvSpPr>
        <p:spPr>
          <a:xfrm>
            <a:off x="6651990" y="2065500"/>
            <a:ext cx="554850" cy="24894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e13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6"/>
          <p:cNvSpPr/>
          <p:nvPr/>
        </p:nvSpPr>
        <p:spPr>
          <a:xfrm>
            <a:off x="6929550" y="2314710"/>
            <a:ext cx="24570" cy="1517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0" y="149040"/>
            <a:ext cx="3373650" cy="538650"/>
          </a:xfrm>
          <a:prstGeom prst="rect">
            <a:avLst/>
          </a:prstGeom>
          <a:solidFill>
            <a:schemeClr val="accent5"/>
          </a:solidFill>
          <a:ln cap="flat" cmpd="sng" w="9525">
            <a:solidFill>
              <a:srgbClr val="2F91B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324810" y="223560"/>
            <a:ext cx="884250" cy="34182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Modèle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6"/>
          <p:cNvSpPr/>
          <p:nvPr/>
        </p:nvSpPr>
        <p:spPr>
          <a:xfrm>
            <a:off x="5179140" y="2281230"/>
            <a:ext cx="494370" cy="20439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0.04, ns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6"/>
          <p:cNvSpPr/>
          <p:nvPr/>
        </p:nvSpPr>
        <p:spPr>
          <a:xfrm>
            <a:off x="5190480" y="3199770"/>
            <a:ext cx="392850" cy="20439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0.12*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6"/>
          <p:cNvSpPr/>
          <p:nvPr/>
        </p:nvSpPr>
        <p:spPr>
          <a:xfrm>
            <a:off x="3410910" y="2300400"/>
            <a:ext cx="507060" cy="20439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0.25***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6"/>
          <p:cNvSpPr/>
          <p:nvPr/>
        </p:nvSpPr>
        <p:spPr>
          <a:xfrm>
            <a:off x="3855330" y="3121740"/>
            <a:ext cx="507060" cy="20439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0.31***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6"/>
          <p:cNvSpPr/>
          <p:nvPr/>
        </p:nvSpPr>
        <p:spPr>
          <a:xfrm>
            <a:off x="5392710" y="2594430"/>
            <a:ext cx="507060" cy="20439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0.54***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6"/>
          <p:cNvSpPr/>
          <p:nvPr/>
        </p:nvSpPr>
        <p:spPr>
          <a:xfrm>
            <a:off x="2519910" y="2854440"/>
            <a:ext cx="507060" cy="20439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0.43***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6"/>
          <p:cNvSpPr/>
          <p:nvPr/>
        </p:nvSpPr>
        <p:spPr>
          <a:xfrm>
            <a:off x="3240000" y="4752000"/>
            <a:ext cx="4049730" cy="25731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Invariance du modèle pour les garçons et les filles</a:t>
            </a:r>
            <a:endParaRPr/>
          </a:p>
        </p:txBody>
      </p:sp>
      <p:sp>
        <p:nvSpPr>
          <p:cNvPr id="191" name="Google Shape;191;p6"/>
          <p:cNvSpPr/>
          <p:nvPr/>
        </p:nvSpPr>
        <p:spPr>
          <a:xfrm>
            <a:off x="6651990" y="3013740"/>
            <a:ext cx="853740" cy="27999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baseline="30000" i="0" lang="en-GB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=0.27</a:t>
            </a:r>
            <a:endParaRPr/>
          </a:p>
        </p:txBody>
      </p:sp>
      <p:cxnSp>
        <p:nvCxnSpPr>
          <p:cNvPr id="192" name="Google Shape;192;p6"/>
          <p:cNvCxnSpPr/>
          <p:nvPr/>
        </p:nvCxnSpPr>
        <p:spPr>
          <a:xfrm rot="10800000">
            <a:off x="1865970" y="3294000"/>
            <a:ext cx="485190" cy="324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3" name="Google Shape;193;p6"/>
          <p:cNvCxnSpPr/>
          <p:nvPr/>
        </p:nvCxnSpPr>
        <p:spPr>
          <a:xfrm flipH="1">
            <a:off x="1862190" y="3618000"/>
            <a:ext cx="488970" cy="27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4" name="Google Shape;194;p6"/>
          <p:cNvCxnSpPr/>
          <p:nvPr/>
        </p:nvCxnSpPr>
        <p:spPr>
          <a:xfrm flipH="1">
            <a:off x="1872720" y="3618000"/>
            <a:ext cx="478440" cy="270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5" name="Google Shape;195;p6"/>
          <p:cNvCxnSpPr/>
          <p:nvPr/>
        </p:nvCxnSpPr>
        <p:spPr>
          <a:xfrm flipH="1">
            <a:off x="2030400" y="3618000"/>
            <a:ext cx="320760" cy="594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6" name="Google Shape;196;p6"/>
          <p:cNvCxnSpPr/>
          <p:nvPr/>
        </p:nvCxnSpPr>
        <p:spPr>
          <a:xfrm>
            <a:off x="2351160" y="3618000"/>
            <a:ext cx="24840" cy="74898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7" name="Google Shape;197;p6"/>
          <p:cNvCxnSpPr/>
          <p:nvPr/>
        </p:nvCxnSpPr>
        <p:spPr>
          <a:xfrm rot="10800000">
            <a:off x="3240000" y="1497420"/>
            <a:ext cx="1488240" cy="963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8" name="Google Shape;198;p6"/>
          <p:cNvCxnSpPr/>
          <p:nvPr/>
        </p:nvCxnSpPr>
        <p:spPr>
          <a:xfrm rot="10800000">
            <a:off x="3780000" y="1486080"/>
            <a:ext cx="854280" cy="97524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9" name="Google Shape;199;p6"/>
          <p:cNvCxnSpPr/>
          <p:nvPr/>
        </p:nvCxnSpPr>
        <p:spPr>
          <a:xfrm rot="10800000">
            <a:off x="4428000" y="1497420"/>
            <a:ext cx="206280" cy="963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00" name="Google Shape;200;p6"/>
          <p:cNvCxnSpPr/>
          <p:nvPr/>
        </p:nvCxnSpPr>
        <p:spPr>
          <a:xfrm flipH="1" rot="10800000">
            <a:off x="4634280" y="1458000"/>
            <a:ext cx="765720" cy="100332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01" name="Google Shape;201;p6"/>
          <p:cNvCxnSpPr/>
          <p:nvPr/>
        </p:nvCxnSpPr>
        <p:spPr>
          <a:xfrm flipH="1" rot="10800000">
            <a:off x="4634280" y="1506870"/>
            <a:ext cx="1575720" cy="95445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02" name="Google Shape;202;p6"/>
          <p:cNvCxnSpPr/>
          <p:nvPr/>
        </p:nvCxnSpPr>
        <p:spPr>
          <a:xfrm flipH="1">
            <a:off x="1865970" y="2808000"/>
            <a:ext cx="2197260" cy="486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203" name="Google Shape;20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48478" y="4091940"/>
            <a:ext cx="1095522" cy="1051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7"/>
          <p:cNvSpPr/>
          <p:nvPr/>
        </p:nvSpPr>
        <p:spPr>
          <a:xfrm>
            <a:off x="0" y="157680"/>
            <a:ext cx="3373650" cy="538650"/>
          </a:xfrm>
          <a:prstGeom prst="rect">
            <a:avLst/>
          </a:prstGeom>
          <a:solidFill>
            <a:schemeClr val="accent5"/>
          </a:solidFill>
          <a:ln cap="flat" cmpd="sng" w="9525">
            <a:solidFill>
              <a:srgbClr val="2F91B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7"/>
          <p:cNvSpPr/>
          <p:nvPr/>
        </p:nvSpPr>
        <p:spPr>
          <a:xfrm>
            <a:off x="136080" y="232200"/>
            <a:ext cx="1262520" cy="341820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7"/>
          <p:cNvSpPr/>
          <p:nvPr/>
        </p:nvSpPr>
        <p:spPr>
          <a:xfrm>
            <a:off x="1217160" y="792578"/>
            <a:ext cx="5964570" cy="2187386"/>
          </a:xfrm>
          <a:prstGeom prst="rect">
            <a:avLst/>
          </a:prstGeom>
          <a:noFill/>
          <a:ln>
            <a:noFill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Les garçons ont moins de connaissance que les filles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Pas de différence entre garçon et fille sur leurs attitudes envers vaccin HPV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Les garçons sont plus nombreux dans le stade pré-contemplatif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Les filles sont plus nombreuses à vouloir se faire vacciner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Pour améliorer les intentions vaccinales, il faut améliorer les attitudes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augmentant les connaissances et la confiance générale dans les vaccins.</a:t>
            </a:r>
            <a:endParaRPr/>
          </a:p>
        </p:txBody>
      </p:sp>
      <p:sp>
        <p:nvSpPr>
          <p:cNvPr id="211" name="Google Shape;211;p7"/>
          <p:cNvSpPr/>
          <p:nvPr/>
        </p:nvSpPr>
        <p:spPr>
          <a:xfrm>
            <a:off x="329014" y="3194936"/>
            <a:ext cx="2429730" cy="80973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Améliorer les connaissances des autres conséquences des infections HPV </a:t>
            </a:r>
            <a:endParaRPr/>
          </a:p>
        </p:txBody>
      </p:sp>
      <p:sp>
        <p:nvSpPr>
          <p:cNvPr id="212" name="Google Shape;212;p7"/>
          <p:cNvSpPr/>
          <p:nvPr/>
        </p:nvSpPr>
        <p:spPr>
          <a:xfrm>
            <a:off x="2954178" y="3207374"/>
            <a:ext cx="1943730" cy="107055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Présenter le vaccin comme utile, non-douloureux et rassurant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Garçon = utile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Fille = rassurant</a:t>
            </a:r>
            <a:endParaRPr/>
          </a:p>
        </p:txBody>
      </p:sp>
      <p:sp>
        <p:nvSpPr>
          <p:cNvPr id="213" name="Google Shape;213;p7"/>
          <p:cNvSpPr/>
          <p:nvPr/>
        </p:nvSpPr>
        <p:spPr>
          <a:xfrm>
            <a:off x="5022000" y="3281336"/>
            <a:ext cx="2159730" cy="63693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3750" lIns="67500" spcFirstLastPara="1" rIns="67500" wrap="square" tIns="33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Aider les jeunes à se sentir capable d’en parler à leurs parents</a:t>
            </a:r>
            <a:endParaRPr/>
          </a:p>
        </p:txBody>
      </p:sp>
      <p:pic>
        <p:nvPicPr>
          <p:cNvPr id="214" name="Google Shape;21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48478" y="4091940"/>
            <a:ext cx="1095522" cy="105156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7"/>
          <p:cNvSpPr txBox="1"/>
          <p:nvPr/>
        </p:nvSpPr>
        <p:spPr>
          <a:xfrm>
            <a:off x="277586" y="4404836"/>
            <a:ext cx="794640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Juneau, C., Fall, E., Bros, J., Le Duc-Banaszuk, A. S., Michel, M., Bruel, S., ... &amp; Gauchet, A.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(2024). Do boys have the same intentions to get the HPV vaccine as girls? Knowledge, attitudes,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and intentions in France. </a:t>
            </a:r>
            <a:r>
              <a:rPr b="0" i="1" lang="en-GB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Vaccine</a:t>
            </a:r>
            <a:r>
              <a:rPr b="0" i="0" lang="en-GB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b="0" i="1" lang="en-GB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r>
              <a:rPr b="0" i="0" lang="en-GB" sz="1400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(10), 2628-2636.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8"/>
          <p:cNvSpPr txBox="1"/>
          <p:nvPr/>
        </p:nvSpPr>
        <p:spPr>
          <a:xfrm>
            <a:off x="746568" y="872901"/>
            <a:ext cx="6892724" cy="32736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28625" lvl="0" marL="428625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Entre mars 2020 et mars 2021, nous avons mis en place une étude qualitative avec approche inductive et conduit des </a:t>
            </a:r>
            <a:r>
              <a:rPr b="0" i="1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focus groups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semi-directifs, avant d’utiliser une analyse thématique de contenu.</a:t>
            </a:r>
            <a:endParaRPr/>
          </a:p>
          <a:p>
            <a:pPr indent="-428625" lvl="0" marL="428625" marR="0" rtl="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Trois </a:t>
            </a:r>
            <a:r>
              <a:rPr b="0" i="1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focus groups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furent organisés avec des professionnels de l’Éducation nationale (n=14) et quatre avec des parents (n=15). </a:t>
            </a:r>
            <a:endParaRPr/>
          </a:p>
          <a:p>
            <a:pPr indent="-428625" lvl="0" marL="428625" marR="0" rtl="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Chaque </a:t>
            </a:r>
            <a:r>
              <a:rPr b="0" i="1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focus group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était mené par deux membres du groupe d’étude PrevHPV, associant psychologue et sociologue.</a:t>
            </a:r>
            <a:endParaRPr/>
          </a:p>
          <a:p>
            <a:pPr indent="-428625" lvl="0" marL="428625" marR="0" rtl="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▪"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 </a:t>
            </a:r>
            <a:r>
              <a:rPr b="0" i="1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focus groups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cessaient quand les participants n’avaient plus de commentaires et leur durée dépendait également du nombre de participants (entre 50 minutes et 2 heures).</a:t>
            </a:r>
            <a:endParaRPr/>
          </a:p>
        </p:txBody>
      </p:sp>
      <p:sp>
        <p:nvSpPr>
          <p:cNvPr id="221" name="Google Shape;221;p8"/>
          <p:cNvSpPr txBox="1"/>
          <p:nvPr/>
        </p:nvSpPr>
        <p:spPr>
          <a:xfrm>
            <a:off x="3958542" y="425370"/>
            <a:ext cx="144943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Méthode</a:t>
            </a:r>
            <a:endParaRPr/>
          </a:p>
        </p:txBody>
      </p:sp>
      <p:sp>
        <p:nvSpPr>
          <p:cNvPr id="222" name="Google Shape;222;p8"/>
          <p:cNvSpPr/>
          <p:nvPr/>
        </p:nvSpPr>
        <p:spPr>
          <a:xfrm>
            <a:off x="0" y="149040"/>
            <a:ext cx="3373650" cy="538650"/>
          </a:xfrm>
          <a:prstGeom prst="rect">
            <a:avLst/>
          </a:prstGeom>
          <a:solidFill>
            <a:schemeClr val="accent5"/>
          </a:solidFill>
          <a:ln cap="flat" cmpd="sng" w="9525">
            <a:solidFill>
              <a:srgbClr val="2F91B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Focus Groups</a:t>
            </a:r>
            <a:endParaRPr/>
          </a:p>
        </p:txBody>
      </p:sp>
      <p:pic>
        <p:nvPicPr>
          <p:cNvPr id="223" name="Google Shape;22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48478" y="4091940"/>
            <a:ext cx="1095522" cy="1051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9"/>
          <p:cNvGraphicFramePr/>
          <p:nvPr/>
        </p:nvGraphicFramePr>
        <p:xfrm>
          <a:off x="203200" y="455335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{6F4E3A3D-F664-4B9C-97E2-5F03BCA1E24A}</a:tableStyleId>
              </a:tblPr>
              <a:tblGrid>
                <a:gridCol w="1706450"/>
                <a:gridCol w="1082825"/>
                <a:gridCol w="1320225"/>
                <a:gridCol w="3666350"/>
                <a:gridCol w="105317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Thèmes principaux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Sous-thème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Code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Verbatims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Occurences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>
                    <a:solidFill>
                      <a:schemeClr val="accent5"/>
                    </a:solidFill>
                  </a:tcPr>
                </a:tc>
              </a:tr>
              <a:tr h="64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Connaissances concernant HPV et son vaccin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Sujet mal compris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Manque de connaissance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“Je ne me sens pas suffisamment informée pour répondre".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53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8698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Vaccination anti-HPV</a:t>
                      </a:r>
                      <a:endParaRPr/>
                    </a:p>
                  </a:txBody>
                  <a:tcPr marT="0" marB="0" marR="51425" marL="51425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Barrières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Jeune âge des adolescents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"A 11 ans ils ne sont pas concernés, pourquoi maintenant ?"; “Non, parce qu’à cet âge je ne pense pas qu’ils soient assez matures."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25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69487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Leviers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Besoin d’information ciblée et à jour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“On a besoin d’avoir quelque chose d’assez concrêt, qui parle aux gens qui ne sont pas du monde médical”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33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677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Acteurs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Médecin généraliste / spécialiste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Principale source d’information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“C’est le gynécologue qui m’a donné la prescription et je suis allée chez le généraliste pour la vaccination."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57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4293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Vaccination dans les écoles</a:t>
                      </a:r>
                      <a:endParaRPr/>
                    </a:p>
                  </a:txBody>
                  <a:tcPr marT="0" marB="0" marR="51425" marL="51425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Acceptée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Consentement parental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“Pourquoi pas au collège, si nous avons l’accord des parents"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8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  <a:tr h="8130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Freinée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Craintes de la réaction des parents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1400" u="none" cap="none" strike="noStrike"/>
                        <a:t>“Les parents en France sont tellement remontés contre l’école, […], ils voient l’école comme un ennemi”.</a:t>
                      </a:r>
                      <a:endParaRPr i="1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6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</a:tr>
            </a:tbl>
          </a:graphicData>
        </a:graphic>
      </p:graphicFrame>
      <p:sp>
        <p:nvSpPr>
          <p:cNvPr id="229" name="Google Shape;229;p9"/>
          <p:cNvSpPr txBox="1"/>
          <p:nvPr/>
        </p:nvSpPr>
        <p:spPr>
          <a:xfrm>
            <a:off x="2040038" y="45247"/>
            <a:ext cx="646843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Analyses thématiques des focus groups avec les parents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