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948" r:id="rId3"/>
    <p:sldId id="276" r:id="rId4"/>
    <p:sldId id="268" r:id="rId5"/>
    <p:sldId id="944" r:id="rId6"/>
    <p:sldId id="945" r:id="rId7"/>
    <p:sldId id="997" r:id="rId8"/>
    <p:sldId id="995" r:id="rId9"/>
    <p:sldId id="932" r:id="rId10"/>
    <p:sldId id="996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LLY Nathalie" initials="TN" lastIdx="1" clrIdx="0">
    <p:extLst>
      <p:ext uri="{19B8F6BF-5375-455C-9EA6-DF929625EA0E}">
        <p15:presenceInfo xmlns:p15="http://schemas.microsoft.com/office/powerpoint/2012/main" userId="S-1-5-21-2141010622-1332239004-1031210941-312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82970" autoAdjust="0"/>
  </p:normalViewPr>
  <p:slideViewPr>
    <p:cSldViewPr snapToGrid="0">
      <p:cViewPr varScale="1">
        <p:scale>
          <a:sx n="89" d="100"/>
          <a:sy n="89" d="100"/>
        </p:scale>
        <p:origin x="564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mueller\13_JEMueller\Recherche_Expertise\IReSP%20HPV%20co-construction\CoConstruction1\Copie%20de%20Taux%20de%20couverture_DOD_2107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Pourcentage de jeunes</a:t>
            </a:r>
            <a:r>
              <a:rPr lang="fr-FR" sz="2000" b="1" baseline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filles de 15 ans vaccinées (2017) </a:t>
            </a:r>
          </a:p>
          <a:p>
            <a:pPr>
              <a:defRPr/>
            </a:pPr>
            <a:endParaRPr lang="fr-FR" dirty="0"/>
          </a:p>
        </c:rich>
      </c:tx>
      <c:layout>
        <c:manualLayout>
          <c:xMode val="edge"/>
          <c:yMode val="edge"/>
          <c:x val="0.17128589126236218"/>
          <c:y val="4.22090202796506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80-496E-8568-1EE80EE10B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'CV EU'!$A$1:$A$11</c:f>
              <c:strCache>
                <c:ptCount val="11"/>
                <c:pt idx="0">
                  <c:v>Portugal</c:v>
                </c:pt>
                <c:pt idx="1">
                  <c:v>Royaume-Uni</c:v>
                </c:pt>
                <c:pt idx="2">
                  <c:v>Norvège</c:v>
                </c:pt>
                <c:pt idx="3">
                  <c:v>Espagne</c:v>
                </c:pt>
                <c:pt idx="4">
                  <c:v>Suède</c:v>
                </c:pt>
                <c:pt idx="5">
                  <c:v>Italie</c:v>
                </c:pt>
                <c:pt idx="6">
                  <c:v>Danemark</c:v>
                </c:pt>
                <c:pt idx="7">
                  <c:v>Suisse</c:v>
                </c:pt>
                <c:pt idx="8">
                  <c:v>Allemagne</c:v>
                </c:pt>
                <c:pt idx="9">
                  <c:v>Grèce</c:v>
                </c:pt>
                <c:pt idx="10">
                  <c:v>France </c:v>
                </c:pt>
              </c:strCache>
            </c:strRef>
          </c:cat>
          <c:val>
            <c:numRef>
              <c:f>'CV EU'!$B$1:$B$11</c:f>
              <c:numCache>
                <c:formatCode>0%</c:formatCode>
                <c:ptCount val="11"/>
                <c:pt idx="0">
                  <c:v>0.92</c:v>
                </c:pt>
                <c:pt idx="1">
                  <c:v>0.86</c:v>
                </c:pt>
                <c:pt idx="2">
                  <c:v>0.81</c:v>
                </c:pt>
                <c:pt idx="3">
                  <c:v>0.78</c:v>
                </c:pt>
                <c:pt idx="4">
                  <c:v>0.78</c:v>
                </c:pt>
                <c:pt idx="5">
                  <c:v>0.62</c:v>
                </c:pt>
                <c:pt idx="6">
                  <c:v>0.57999999999999996</c:v>
                </c:pt>
                <c:pt idx="7">
                  <c:v>0.56000000000000005</c:v>
                </c:pt>
                <c:pt idx="8">
                  <c:v>0.31</c:v>
                </c:pt>
                <c:pt idx="9">
                  <c:v>0.27</c:v>
                </c:pt>
                <c:pt idx="1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80-496E-8568-1EE80EE10B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37220096"/>
        <c:axId val="437220928"/>
      </c:barChart>
      <c:catAx>
        <c:axId val="437220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220928"/>
        <c:crosses val="autoZero"/>
        <c:auto val="1"/>
        <c:lblAlgn val="ctr"/>
        <c:lblOffset val="100"/>
        <c:noMultiLvlLbl val="0"/>
      </c:catAx>
      <c:valAx>
        <c:axId val="437220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722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30d5bea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30d5bea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1205 communes</a:t>
            </a:r>
            <a:r>
              <a:rPr lang="fr-FR" baseline="0" dirty="0"/>
              <a:t> éligibles dans 14 académies, échantillonnage aléatoire de 351 communes, recrutement de 91</a:t>
            </a:r>
          </a:p>
          <a:p>
            <a:pPr marL="158750" indent="0">
              <a:buNone/>
            </a:pPr>
            <a:r>
              <a:rPr lang="fr-FR" baseline="0" dirty="0"/>
              <a:t>Analyse sur la dose sur 91 avec 0 pour les désistements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23207B-41EE-417E-9E3A-C79548517157}" type="slidenum">
              <a:rPr lang="fr-FR" sz="1400" b="0" strike="noStrike" spc="-1" smtClean="0">
                <a:latin typeface="Times New Roman"/>
              </a:rPr>
              <a:pPr algn="r"/>
              <a:t>10</a:t>
            </a:fld>
            <a:endParaRPr lang="fr-FR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3452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540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30d5bea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30d5bea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731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5077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Avril 2019 :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Validation du protocole du projet complet et du financement par le comité d’évaluation scientifique</a:t>
            </a:r>
          </a:p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Création du consortium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PrevHPV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Convention de 3 ans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08/2019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08/2022) pour concevoir, mettre en place et analyser les résultats du projet</a:t>
            </a:r>
          </a:p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Comité de pilotage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constitué des 8 équipes (Réunions mensuelles)</a:t>
            </a:r>
          </a:p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Comité de suivi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(1x/an) composé de :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IReSP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Inserm, ITMO Cancer, ITMO Santé Publique, DGESCO, ARS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INCa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DGS, Santé publique France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908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Avril 2019 :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Validation du protocole du projet complet et du financement par le comité d’évaluation scientifique</a:t>
            </a:r>
          </a:p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Création du consortium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PrevHPV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et Convention de 3 ans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08/2019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– 08/2022) pour concevoir, mettre en place et analyser les résultats du projet</a:t>
            </a:r>
          </a:p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Comité de pilotage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constitué des 8 équipes (Réunions mensuelles)</a:t>
            </a:r>
          </a:p>
          <a:p>
            <a:pPr marL="158750" indent="0" algn="just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</a:pP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Comité de suivi 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(1x/an) composé de :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IReSP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Inserm, ITMO Cancer, ITMO Santé Publique, DGESCO, ARS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INCa</a:t>
            </a:r>
            <a:r>
              <a:rPr lang="fr-FR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DGS, Santé publique France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453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829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23207B-41EE-417E-9E3A-C79548517157}" type="slidenum">
              <a:rPr lang="fr-FR" sz="1400" b="0" strike="noStrike" spc="-1" smtClean="0">
                <a:latin typeface="Times New Roman"/>
              </a:rPr>
              <a:pPr algn="r"/>
              <a:t>8</a:t>
            </a:fld>
            <a:endParaRPr lang="fr-FR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902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fr-FR" dirty="0"/>
              <a:t>Sur la base de la littérature et des résultats de la phase diagnostique, </a:t>
            </a:r>
            <a:r>
              <a:rPr lang="fr-FR" dirty="0" err="1"/>
              <a:t>co</a:t>
            </a:r>
            <a:r>
              <a:rPr lang="fr-FR" dirty="0"/>
              <a:t>-construction avec les parties prenantes</a:t>
            </a:r>
            <a:r>
              <a:rPr lang="fr-FR" baseline="0" dirty="0"/>
              <a:t> de 3 composantes et en tenant compte du contexte</a:t>
            </a:r>
          </a:p>
          <a:p>
            <a:pPr marL="158750" indent="0">
              <a:buNone/>
            </a:pPr>
            <a:r>
              <a:rPr lang="fr-FR" baseline="0" dirty="0"/>
              <a:t>3 groupes de travail associant membres du consortium et parties prenantes (ado, parents, prof de l’EN, centre de vaccination, MG) : construction des interventions et des outils</a:t>
            </a:r>
          </a:p>
          <a:p>
            <a:pPr marL="15875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323207B-41EE-417E-9E3A-C79548517157}" type="slidenum">
              <a:rPr lang="fr-FR" sz="1400" b="0" strike="noStrike" spc="-1" smtClean="0">
                <a:latin typeface="Times New Roman"/>
              </a:rPr>
              <a:pPr algn="r"/>
              <a:t>9</a:t>
            </a:fld>
            <a:endParaRPr lang="fr-FR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0586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0096C84F-5177-4E70-9500-36B6A2145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F7762CEB-8A39-43C9-B618-9B9221CD6675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D841A822-49A7-4D64-86E0-BF7E1761F990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240858BC-7953-4C90-A898-E8ABB034DA46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EF8C43DB-BAA2-4A68-A5FE-143F2EB67082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F3B7FDD3-842B-4849-BCDC-5714906372A2}"/>
              </a:ext>
            </a:extLst>
          </p:cNvPr>
          <p:cNvSpPr txBox="1">
            <a:spLocks/>
          </p:cNvSpPr>
          <p:nvPr userDrawn="1"/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2"/>
          <p:cNvSpPr>
            <a:spLocks noGrp="1"/>
          </p:cNvSpPr>
          <p:nvPr>
            <p:ph type="subTitle"/>
          </p:nvPr>
        </p:nvSpPr>
        <p:spPr>
          <a:xfrm>
            <a:off x="507870" y="1620540"/>
            <a:ext cx="6447330" cy="29103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2400" b="0" strike="noStrike" spc="-1">
              <a:latin typeface="Arial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151CBDAF-8625-4104-A6F8-FF34AC77B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2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936DF62-5799-4EF4-82CE-AF0DD4E61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68863"/>
            <a:ext cx="5433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AB81B-8AA3-4CFC-ABE7-C10F91AD3A33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6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09300" y="-97600"/>
            <a:ext cx="1153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latin typeface="Calibri"/>
                <a:ea typeface="Calibri"/>
                <a:cs typeface="Calibri"/>
                <a:sym typeface="Calibri"/>
              </a:rPr>
              <a:t>4.1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832975" y="328800"/>
            <a:ext cx="724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DÉFINITION OUTIL D’AIDE À LA DÉCISION PARTAGÉE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73575" y="4053850"/>
            <a:ext cx="6873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Les aides à la décision pour les patients complètent (et non remplacent) les conseils des cliniciens sur les options.</a:t>
            </a:r>
            <a:endParaRPr sz="120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74877"/>
          <a:stretch/>
        </p:blipFill>
        <p:spPr>
          <a:xfrm>
            <a:off x="-5825" y="25125"/>
            <a:ext cx="9144000" cy="12921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748525" y="1946200"/>
            <a:ext cx="767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727225" y="1382957"/>
            <a:ext cx="7778822" cy="1670122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b="1" dirty="0">
                <a:latin typeface="Calibri"/>
                <a:ea typeface="Calibri"/>
                <a:cs typeface="Calibri"/>
                <a:sym typeface="Calibri"/>
              </a:rPr>
              <a:t>Acceptabilité de la vaccination contre les papillomavirus chez les adolescents en France</a:t>
            </a: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t="69853" b="5024"/>
          <a:stretch/>
        </p:blipFill>
        <p:spPr>
          <a:xfrm>
            <a:off x="-5825" y="3833350"/>
            <a:ext cx="9144000" cy="129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BD85325-9B66-ED46-BA11-57E985F747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748" y="261108"/>
            <a:ext cx="1128755" cy="590426"/>
          </a:xfrm>
          <a:prstGeom prst="rect">
            <a:avLst/>
          </a:prstGeom>
        </p:spPr>
      </p:pic>
      <p:pic>
        <p:nvPicPr>
          <p:cNvPr id="17" name="Image 16" descr="Logo-Plan-cancer-2014-2019_large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185" y="4117714"/>
            <a:ext cx="1006359" cy="59549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F11A95-AB6D-41AC-B56F-BA22DA6F6C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85" t="27814" r="34552" b="14921"/>
          <a:stretch/>
        </p:blipFill>
        <p:spPr>
          <a:xfrm>
            <a:off x="5788083" y="377486"/>
            <a:ext cx="950521" cy="42779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23C2E6-090A-4825-886C-B1876E5CD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0261D7-65A3-4D91-A58C-8446D66DDD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 b="15820"/>
          <a:stretch/>
        </p:blipFill>
        <p:spPr bwMode="auto">
          <a:xfrm>
            <a:off x="3863410" y="273739"/>
            <a:ext cx="1465295" cy="5165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2CF7C6E0-6117-4E83-92A2-7FB625C1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526" y="506965"/>
            <a:ext cx="6447330" cy="418731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phase expérimentale </a:t>
            </a:r>
            <a:b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(sept 2021 – juin 2022)</a:t>
            </a:r>
          </a:p>
        </p:txBody>
      </p:sp>
      <p:sp>
        <p:nvSpPr>
          <p:cNvPr id="7" name="Google Shape;66;p14">
            <a:extLst>
              <a:ext uri="{FF2B5EF4-FFF2-40B4-BE49-F238E27FC236}">
                <a16:creationId xmlns:a16="http://schemas.microsoft.com/office/drawing/2014/main" id="{1ED7E25C-C8C9-4129-9A18-02F171763945}"/>
              </a:ext>
            </a:extLst>
          </p:cNvPr>
          <p:cNvSpPr/>
          <p:nvPr/>
        </p:nvSpPr>
        <p:spPr>
          <a:xfrm>
            <a:off x="0" y="489616"/>
            <a:ext cx="1724025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/>
              <a:t>PHASE 3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BD59A8-8EF3-43A9-AB65-FE7A63041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E98F4E7-E5C0-476B-A1BF-2CCBB66B050B}"/>
              </a:ext>
            </a:extLst>
          </p:cNvPr>
          <p:cNvSpPr txBox="1">
            <a:spLocks/>
          </p:cNvSpPr>
          <p:nvPr/>
        </p:nvSpPr>
        <p:spPr>
          <a:xfrm>
            <a:off x="190822" y="1333555"/>
            <a:ext cx="7491303" cy="64059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287419" indent="-452628" algn="l" defTabSz="1149675" rtl="0" eaLnBrk="1" latinLnBrk="0" hangingPunct="1">
              <a:lnSpc>
                <a:spcPct val="90000"/>
              </a:lnSpc>
              <a:spcBef>
                <a:spcPts val="1257"/>
              </a:spcBef>
              <a:buClr>
                <a:srgbClr val="F29206"/>
              </a:buClr>
              <a:buSzPct val="90000"/>
              <a:buFont typeface="Courier New" panose="02070309020205020404" pitchFamily="49" charset="0"/>
              <a:buChar char="o"/>
              <a:defRPr sz="3772" b="0" i="0" kern="1200">
                <a:solidFill>
                  <a:srgbClr val="2B2E7C"/>
                </a:solidFill>
                <a:latin typeface="Barlow Condensed" pitchFamily="2" charset="77"/>
                <a:ea typeface="+mn-ea"/>
                <a:cs typeface="+mn-cs"/>
              </a:defRPr>
            </a:lvl1pPr>
            <a:lvl2pPr marL="862256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3269" b="0" i="0" kern="1200">
                <a:solidFill>
                  <a:srgbClr val="898989"/>
                </a:solidFill>
                <a:latin typeface="Barlow Condensed" pitchFamily="2" charset="77"/>
                <a:ea typeface="+mn-ea"/>
                <a:cs typeface="+mn-cs"/>
              </a:defRPr>
            </a:lvl2pPr>
            <a:lvl3pPr marL="1437094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b="0" i="0" kern="1200">
                <a:solidFill>
                  <a:srgbClr val="898989"/>
                </a:solidFill>
                <a:latin typeface="Barlow Condensed" pitchFamily="2" charset="77"/>
                <a:ea typeface="+mn-ea"/>
                <a:cs typeface="+mn-cs"/>
              </a:defRPr>
            </a:lvl3pPr>
            <a:lvl4pPr marL="2011931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b="0" i="0" kern="1200">
                <a:solidFill>
                  <a:srgbClr val="898989"/>
                </a:solidFill>
                <a:latin typeface="Barlow Condensed" pitchFamily="2" charset="77"/>
                <a:ea typeface="+mn-ea"/>
                <a:cs typeface="+mn-cs"/>
              </a:defRPr>
            </a:lvl4pPr>
            <a:lvl5pPr marL="2586769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515" b="0" i="0" kern="1200">
                <a:solidFill>
                  <a:srgbClr val="898989"/>
                </a:solidFill>
                <a:latin typeface="Barlow Condensed" pitchFamily="2" charset="77"/>
                <a:ea typeface="+mn-ea"/>
                <a:cs typeface="+mn-cs"/>
              </a:defRPr>
            </a:lvl5pPr>
            <a:lvl6pPr marL="3161607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6444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1282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6119" indent="-287419" algn="l" defTabSz="1149675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Objectif.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Evaluer l’efficacité, l’efficience, et l’implémentation des 3 interventions (seules ou en association) </a:t>
            </a:r>
          </a:p>
          <a:p>
            <a:pPr marL="574837" lvl="1" indent="0">
              <a:buNone/>
            </a:pPr>
            <a:endParaRPr lang="fr-FR" sz="3600" dirty="0"/>
          </a:p>
          <a:p>
            <a:pPr marL="574837" lvl="1" indent="0">
              <a:buNone/>
            </a:pPr>
            <a:endParaRPr lang="fr-FR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7986" y="64552"/>
            <a:ext cx="1822142" cy="199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20548" t="30069" r="17036" b="20970"/>
          <a:stretch/>
        </p:blipFill>
        <p:spPr>
          <a:xfrm>
            <a:off x="3127596" y="2111832"/>
            <a:ext cx="5979381" cy="29336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0BA8F8B-2EC7-4B84-82AE-EB0D5A1005E3}"/>
              </a:ext>
            </a:extLst>
          </p:cNvPr>
          <p:cNvSpPr txBox="1"/>
          <p:nvPr/>
        </p:nvSpPr>
        <p:spPr>
          <a:xfrm>
            <a:off x="190821" y="2100025"/>
            <a:ext cx="293677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Méthode.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Essai pragmatique, contrôlé, randomisé en cluster (commune),                                   utilisant un design de plan factoriel incomplet</a:t>
            </a:r>
          </a:p>
          <a:p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Analyse. 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91 communes,                                                                                                en tenant compte ou non                                                                                                                                         de la dose d’intervention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53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481200"/>
            <a:ext cx="1700400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/>
              <a:t>MOOC 1</a:t>
            </a:r>
            <a:endParaRPr sz="20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8D1536-1414-4215-AE19-D6A2C266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8" y="4091940"/>
            <a:ext cx="1095522" cy="105156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DCA0DB7-771D-4A2E-B895-20F2887E89A9}"/>
              </a:ext>
            </a:extLst>
          </p:cNvPr>
          <p:cNvSpPr txBox="1"/>
          <p:nvPr/>
        </p:nvSpPr>
        <p:spPr>
          <a:xfrm>
            <a:off x="2002732" y="483073"/>
            <a:ext cx="7262591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 programme de recherche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PrevHPV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E575ED-99B4-4419-AB74-66C3C286F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69F0AE6-981D-489A-A283-FF4372ACF476}"/>
              </a:ext>
            </a:extLst>
          </p:cNvPr>
          <p:cNvSpPr txBox="1">
            <a:spLocks/>
          </p:cNvSpPr>
          <p:nvPr/>
        </p:nvSpPr>
        <p:spPr>
          <a:xfrm>
            <a:off x="209300" y="1692065"/>
            <a:ext cx="8934700" cy="58449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985"/>
              </a:spcBef>
              <a:buNone/>
            </a:pP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: Introduction. 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Contexte, équipes, organisation, phases et calendrier du projet.</a:t>
            </a:r>
          </a:p>
          <a:p>
            <a:pPr marL="0" indent="0">
              <a:spcBef>
                <a:spcPts val="0"/>
              </a:spcBef>
              <a:buNone/>
            </a:pPr>
            <a:endParaRPr lang="fr-FR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: La phase diagnostique. 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Méthodologie et principaux résultats.</a:t>
            </a:r>
            <a:endParaRPr lang="fr-FR" sz="17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: La phase expérimentale. 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Méthodologie et principaux résultats.</a:t>
            </a:r>
            <a:endParaRPr lang="fr-FR" sz="17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sz="2646" b="1" dirty="0"/>
              <a:t>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64" b="1" dirty="0">
                <a:solidFill>
                  <a:schemeClr val="accent1">
                    <a:lumMod val="75000"/>
                  </a:schemeClr>
                </a:solidFill>
              </a:rPr>
              <a:t>					   </a:t>
            </a:r>
            <a:endParaRPr lang="fr-FR" sz="1764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fr-FR" sz="2646" b="1" dirty="0"/>
          </a:p>
          <a:p>
            <a:pPr marL="0" indent="0">
              <a:spcBef>
                <a:spcPts val="0"/>
              </a:spcBef>
              <a:buNone/>
            </a:pPr>
            <a:endParaRPr lang="fr-FR" sz="2646" dirty="0"/>
          </a:p>
        </p:txBody>
      </p:sp>
    </p:spTree>
    <p:extLst>
      <p:ext uri="{BB962C8B-B14F-4D97-AF65-F5344CB8AC3E}">
        <p14:creationId xmlns:p14="http://schemas.microsoft.com/office/powerpoint/2010/main" val="906735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09300" y="-97600"/>
            <a:ext cx="11535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 b="1">
                <a:latin typeface="Calibri"/>
                <a:ea typeface="Calibri"/>
                <a:cs typeface="Calibri"/>
                <a:sym typeface="Calibri"/>
              </a:rPr>
              <a:t>4.1</a:t>
            </a:r>
            <a:endParaRPr sz="4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832975" y="328800"/>
            <a:ext cx="724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DÉFINITION OUTIL D’AIDE À LA DÉCISION PARTAGÉE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73575" y="4053850"/>
            <a:ext cx="6873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Les aides à la décision pour les patients complètent (et non remplacent) les conseils des cliniciens sur les options.</a:t>
            </a:r>
            <a:endParaRPr sz="1200"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74877"/>
          <a:stretch/>
        </p:blipFill>
        <p:spPr>
          <a:xfrm>
            <a:off x="0" y="0"/>
            <a:ext cx="9144000" cy="12921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748525" y="1946200"/>
            <a:ext cx="7677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>
            <a:off x="505610" y="1929725"/>
            <a:ext cx="8066890" cy="12249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3200" dirty="0">
                <a:latin typeface="Calibri"/>
                <a:ea typeface="Calibri"/>
                <a:cs typeface="Calibri"/>
                <a:sym typeface="Calibri"/>
              </a:rPr>
              <a:t>Introduction : contexte, équipes, organisation, phases et calendrier</a:t>
            </a:r>
            <a:endParaRPr lang="fr-FR"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t="69853" b="5024"/>
          <a:stretch/>
        </p:blipFill>
        <p:spPr>
          <a:xfrm>
            <a:off x="-5825" y="3833350"/>
            <a:ext cx="9144000" cy="12921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737374" y="3526383"/>
            <a:ext cx="7233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 Nathalie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Thilly</a:t>
            </a: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, Epidémiologie et Santé Publique</a:t>
            </a:r>
          </a:p>
          <a:p>
            <a:pPr>
              <a:lnSpc>
                <a:spcPct val="110000"/>
              </a:lnSpc>
            </a:pPr>
            <a:r>
              <a:rPr lang="fr-FR" sz="2000" dirty="0">
                <a:latin typeface="Calibri" panose="020F0502020204030204" pitchFamily="34" charset="0"/>
                <a:cs typeface="Calibri" panose="020F0502020204030204" pitchFamily="34" charset="0"/>
              </a:rPr>
              <a:t>UMR 1319 INSPIIRE, Inserm, Université de Lorraine, CHRU de Nancy</a:t>
            </a:r>
          </a:p>
        </p:txBody>
      </p:sp>
      <p:pic>
        <p:nvPicPr>
          <p:cNvPr id="13" name="Image 12" descr="IReSP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572935" y="190363"/>
            <a:ext cx="1413548" cy="638227"/>
          </a:xfrm>
          <a:prstGeom prst="rect">
            <a:avLst/>
          </a:prstGeom>
        </p:spPr>
      </p:pic>
      <p:pic>
        <p:nvPicPr>
          <p:cNvPr id="15" name="Image 14" descr="LOGO-aviesan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86307" y="380472"/>
            <a:ext cx="1184387" cy="4000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BD85325-9B66-ED46-BA11-57E985F747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425" y="4407934"/>
            <a:ext cx="1128755" cy="590426"/>
          </a:xfrm>
          <a:prstGeom prst="rect">
            <a:avLst/>
          </a:prstGeom>
        </p:spPr>
      </p:pic>
      <p:pic>
        <p:nvPicPr>
          <p:cNvPr id="17" name="Image 16" descr="Logo-Plan-cancer-2014-2019_large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18270" y="4439690"/>
            <a:ext cx="885825" cy="4773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F11A95-AB6D-41AC-B56F-BA22DA6F6C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85" t="27814" r="34552" b="14921"/>
          <a:stretch/>
        </p:blipFill>
        <p:spPr>
          <a:xfrm>
            <a:off x="5306813" y="377486"/>
            <a:ext cx="841739" cy="427792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FDABB9-E2D0-4D33-922D-4523D0958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7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481200"/>
            <a:ext cx="1700400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/>
              <a:t>CONTEXTE</a:t>
            </a:r>
            <a:endParaRPr sz="18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8D1536-1414-4215-AE19-D6A2C266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8" y="4091940"/>
            <a:ext cx="1095522" cy="10515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DCA0DB7-771D-4A2E-B895-20F2887E89A9}"/>
              </a:ext>
            </a:extLst>
          </p:cNvPr>
          <p:cNvSpPr txBox="1"/>
          <p:nvPr/>
        </p:nvSpPr>
        <p:spPr>
          <a:xfrm>
            <a:off x="99384" y="4155327"/>
            <a:ext cx="802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Juillet 2018 :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AMI pour la construction et la mise en œuvre d’un projet de recherche en SHS et en épidémiologie sur l’acceptabilité de la vaccination / HPV chez les jeunes en âge scolaire                                   </a:t>
            </a:r>
            <a:r>
              <a:rPr lang="fr-FR" sz="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                             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Coordonné par l’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IReSP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en collaboration avec l’Institut Thématique Santé Publique – Plan Cancer 2014-19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AADB8A-27DB-4332-840E-DD5730C4E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8DBCBED-C1E8-4972-A9A7-C63391A5C3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690584"/>
              </p:ext>
            </p:extLst>
          </p:nvPr>
        </p:nvGraphicFramePr>
        <p:xfrm>
          <a:off x="850200" y="702207"/>
          <a:ext cx="7896639" cy="339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4139662" y="114293"/>
            <a:ext cx="4885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latin typeface="Calibri" panose="020F0502020204030204" pitchFamily="34" charset="0"/>
                <a:cs typeface="Calibri" panose="020F0502020204030204" pitchFamily="34" charset="0"/>
              </a:rPr>
              <a:t>Source :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 Nguyen-Huu NH, Thilly N, </a:t>
            </a:r>
            <a:r>
              <a:rPr lang="fr-FR" i="1" dirty="0" err="1">
                <a:latin typeface="Calibri" panose="020F0502020204030204" pitchFamily="34" charset="0"/>
                <a:cs typeface="Calibri" panose="020F0502020204030204" pitchFamily="34" charset="0"/>
              </a:rPr>
              <a:t>Derrought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 et al. Vaccine 2020</a:t>
            </a:r>
            <a:r>
              <a:rPr lang="fr-FR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54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481200"/>
            <a:ext cx="1700400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/>
              <a:t>CONTEXTE</a:t>
            </a:r>
            <a:endParaRPr sz="20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8D1536-1414-4215-AE19-D6A2C266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8" y="20450"/>
            <a:ext cx="1095522" cy="10515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DCA0DB7-771D-4A2E-B895-20F2887E89A9}"/>
              </a:ext>
            </a:extLst>
          </p:cNvPr>
          <p:cNvSpPr txBox="1"/>
          <p:nvPr/>
        </p:nvSpPr>
        <p:spPr>
          <a:xfrm>
            <a:off x="2504678" y="702546"/>
            <a:ext cx="8020886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fr-FR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Sept 2018 :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8 équipes sélectionnées par l’AMI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AADB8A-27DB-4332-840E-DD5730C4E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E67CFA-8348-4DAD-86B5-7357A9C9E892}"/>
              </a:ext>
            </a:extLst>
          </p:cNvPr>
          <p:cNvSpPr txBox="1"/>
          <p:nvPr/>
        </p:nvSpPr>
        <p:spPr>
          <a:xfrm>
            <a:off x="2277091" y="294148"/>
            <a:ext cx="7262591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 consortium </a:t>
            </a:r>
            <a:r>
              <a:rPr lang="fr-FR" sz="2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plurisciplinaire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72B763A-76CD-4A2E-BD84-8322E0146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10290"/>
              </p:ext>
            </p:extLst>
          </p:nvPr>
        </p:nvGraphicFramePr>
        <p:xfrm>
          <a:off x="250969" y="1250103"/>
          <a:ext cx="8520314" cy="383108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260157">
                  <a:extLst>
                    <a:ext uri="{9D8B030D-6E8A-4147-A177-3AD203B41FA5}">
                      <a16:colId xmlns:a16="http://schemas.microsoft.com/office/drawing/2014/main" val="2888991110"/>
                    </a:ext>
                  </a:extLst>
                </a:gridCol>
                <a:gridCol w="4260157">
                  <a:extLst>
                    <a:ext uri="{9D8B030D-6E8A-4147-A177-3AD203B41FA5}">
                      <a16:colId xmlns:a16="http://schemas.microsoft.com/office/drawing/2014/main" val="2391975668"/>
                    </a:ext>
                  </a:extLst>
                </a:gridCol>
              </a:tblGrid>
              <a:tr h="1082998">
                <a:tc>
                  <a:txBody>
                    <a:bodyPr/>
                    <a:lstStyle/>
                    <a:p>
                      <a:pPr algn="just">
                        <a:lnSpc>
                          <a:spcPct val="80000"/>
                        </a:lnSpc>
                        <a:buClr>
                          <a:schemeClr val="accent1">
                            <a:lumMod val="75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1 </a:t>
                      </a:r>
                      <a:r>
                        <a:rPr lang="fr-FR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 N. Thilly </a:t>
                      </a:r>
                    </a:p>
                    <a:p>
                      <a:pPr algn="just">
                        <a:lnSpc>
                          <a:spcPct val="80000"/>
                        </a:lnSpc>
                        <a:buClr>
                          <a:schemeClr val="accent1">
                            <a:lumMod val="75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Coordination</a:t>
                      </a:r>
                      <a:r>
                        <a:rPr lang="fr-FR" sz="1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du projet</a:t>
                      </a:r>
                      <a:endParaRPr lang="fr-FR" sz="14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indent="0" algn="just">
                        <a:lnSpc>
                          <a:spcPct val="80000"/>
                        </a:lnSpc>
                        <a:buClr>
                          <a:schemeClr val="accent1">
                            <a:lumMod val="75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fr-F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 de Lorraine </a:t>
                      </a:r>
                    </a:p>
                    <a:p>
                      <a:pPr marL="0" indent="0" algn="just">
                        <a:lnSpc>
                          <a:spcPct val="80000"/>
                        </a:lnSpc>
                        <a:buClr>
                          <a:schemeClr val="accent1">
                            <a:lumMod val="75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fr-F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UMR 1319 INSPIIRE </a:t>
                      </a:r>
                    </a:p>
                    <a:p>
                      <a:pPr marL="0" indent="0" algn="just">
                        <a:lnSpc>
                          <a:spcPct val="80000"/>
                        </a:lnSpc>
                        <a:buClr>
                          <a:schemeClr val="accent1">
                            <a:lumMod val="75000"/>
                          </a:schemeClr>
                        </a:buClr>
                        <a:buFont typeface="Wingdings" pitchFamily="2" charset="2"/>
                        <a:buNone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Epidémiologie, Santé Publique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</a:txBody>
                  <a:tcPr marL="134445" marR="134445" marT="67223" marB="672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5 </a:t>
                      </a:r>
                      <a:r>
                        <a:rPr lang="fr-FR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 A. Gagneux-Brunon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 de St Etienne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EA GIMAP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Maladies</a:t>
                      </a:r>
                      <a:r>
                        <a:rPr lang="fr-FR" sz="14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infectieuses</a:t>
                      </a:r>
                      <a:endParaRPr lang="fr-FR" sz="14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88900" indent="0" algn="just">
                        <a:lnSpc>
                          <a:spcPct val="80000"/>
                        </a:lnSpc>
                        <a:buClr>
                          <a:schemeClr val="accent1">
                            <a:lumMod val="75000"/>
                          </a:schemeClr>
                        </a:buClr>
                        <a:buFont typeface="Wingdings" pitchFamily="2" charset="2"/>
                        <a:buNone/>
                      </a:pPr>
                      <a:endParaRPr lang="fr-FR" sz="8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marL="134445" marR="134445" marT="67223" marB="67223"/>
                </a:tc>
                <a:extLst>
                  <a:ext uri="{0D108BD9-81ED-4DB2-BD59-A6C34878D82A}">
                    <a16:rowId xmlns:a16="http://schemas.microsoft.com/office/drawing/2014/main" val="3644116889"/>
                  </a:ext>
                </a:extLst>
              </a:tr>
              <a:tr h="8958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2 </a:t>
                      </a:r>
                      <a:r>
                        <a:rPr lang="fr-FR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 S. </a:t>
                      </a:r>
                      <a:r>
                        <a:rPr lang="fr-FR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Gilberg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 Paris Cité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</a:t>
                      </a:r>
                      <a:r>
                        <a:rPr lang="fr-F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de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Saint-Etienne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D.U. 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Médecine Générale </a:t>
                      </a:r>
                    </a:p>
                  </a:txBody>
                  <a:tcPr marL="134445" marR="134445" marT="67223" marB="672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6 </a:t>
                      </a:r>
                      <a:r>
                        <a:rPr lang="fr-FR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 K. Chevreul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 Paris Cité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UMR 1123 ECEVE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Economie de la Santé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8890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marL="134445" marR="134445" marT="67223" marB="67223"/>
                </a:tc>
                <a:extLst>
                  <a:ext uri="{0D108BD9-81ED-4DB2-BD59-A6C34878D82A}">
                    <a16:rowId xmlns:a16="http://schemas.microsoft.com/office/drawing/2014/main" val="1720691796"/>
                  </a:ext>
                </a:extLst>
              </a:tr>
              <a:tr h="8958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3 </a:t>
                      </a:r>
                      <a:r>
                        <a:rPr lang="fr-FR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A. </a:t>
                      </a:r>
                      <a:r>
                        <a:rPr lang="fr-FR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Gauchet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Universités Grenoble–Alpes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et Savoie Mont Blanc 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Labo IU de </a:t>
                      </a: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Psychologie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de la Santé </a:t>
                      </a:r>
                    </a:p>
                  </a:txBody>
                  <a:tcPr marL="134445" marR="134445" marT="67223" marB="672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7 </a:t>
                      </a:r>
                      <a:r>
                        <a:rPr lang="fr-FR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Dr J. Mueller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Institut Pasteur Paris, EHESP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Epidémiologie vaccinale</a:t>
                      </a:r>
                      <a:endParaRPr lang="fr-FR" sz="14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8890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marL="134445" marR="134445" marT="67223" marB="67223"/>
                </a:tc>
                <a:extLst>
                  <a:ext uri="{0D108BD9-81ED-4DB2-BD59-A6C34878D82A}">
                    <a16:rowId xmlns:a16="http://schemas.microsoft.com/office/drawing/2014/main" val="472388786"/>
                  </a:ext>
                </a:extLst>
              </a:tr>
              <a:tr h="86006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4 </a:t>
                      </a:r>
                      <a:r>
                        <a:rPr lang="fr-FR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Dr AS. </a:t>
                      </a:r>
                      <a:r>
                        <a:rPr lang="fr-FR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Banaszuk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CRCDC des Pays de la Loire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Dépistage</a:t>
                      </a:r>
                      <a:endParaRPr lang="fr-FR" sz="14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marL="134445" marR="134445" marT="67223" marB="672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Equipe 8 </a:t>
                      </a:r>
                      <a:r>
                        <a:rPr lang="fr-FR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: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  <a:r>
                        <a:rPr lang="fr-FR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Pr B. Giraudeau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Université</a:t>
                      </a:r>
                      <a:r>
                        <a:rPr lang="fr-FR" sz="1400" baseline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de Tours</a:t>
                      </a:r>
                      <a:r>
                        <a:rPr lang="fr-FR" sz="14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/>
                        </a:rPr>
                        <a:t>Biostatistiques</a:t>
                      </a:r>
                      <a:endParaRPr lang="fr-FR" sz="1400" b="1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  <a:p>
                      <a:pPr marL="88900" marR="0" indent="0" algn="l" defTabSz="4572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/>
                      </a:endParaRPr>
                    </a:p>
                  </a:txBody>
                  <a:tcPr marL="134445" marR="134445" marT="67223" marB="67223"/>
                </a:tc>
                <a:extLst>
                  <a:ext uri="{0D108BD9-81ED-4DB2-BD59-A6C34878D82A}">
                    <a16:rowId xmlns:a16="http://schemas.microsoft.com/office/drawing/2014/main" val="939431204"/>
                  </a:ext>
                </a:extLst>
              </a:tr>
            </a:tbl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/>
          <a:srcRect l="25458" t="36273" r="61714" b="55492"/>
          <a:stretch/>
        </p:blipFill>
        <p:spPr>
          <a:xfrm>
            <a:off x="3013582" y="1337191"/>
            <a:ext cx="1519084" cy="65007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/>
          <a:srcRect l="42757" t="48269" r="44812" b="43722"/>
          <a:stretch/>
        </p:blipFill>
        <p:spPr>
          <a:xfrm>
            <a:off x="7084116" y="1337189"/>
            <a:ext cx="1641986" cy="623866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/>
          <a:srcRect l="27608" t="59334" r="52791" b="32658"/>
          <a:stretch/>
        </p:blipFill>
        <p:spPr>
          <a:xfrm>
            <a:off x="2462980" y="3338052"/>
            <a:ext cx="2084436" cy="62136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l="29192" t="49538" r="55094" b="43326"/>
          <a:stretch/>
        </p:blipFill>
        <p:spPr>
          <a:xfrm>
            <a:off x="7137915" y="3318388"/>
            <a:ext cx="1607407" cy="54788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/>
          <a:srcRect l="20836" t="27811" r="67657" b="64039"/>
          <a:stretch/>
        </p:blipFill>
        <p:spPr>
          <a:xfrm>
            <a:off x="2890684" y="4316348"/>
            <a:ext cx="1620451" cy="552516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0"/>
          <a:stretch/>
        </p:blipFill>
        <p:spPr bwMode="auto">
          <a:xfrm>
            <a:off x="7149388" y="4327460"/>
            <a:ext cx="1576714" cy="6012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0"/>
          <a:srcRect l="34211" t="44450" r="52819" b="48609"/>
          <a:stretch/>
        </p:blipFill>
        <p:spPr>
          <a:xfrm>
            <a:off x="7137915" y="2474782"/>
            <a:ext cx="1589162" cy="6000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0"/>
          <a:srcRect l="34211" t="44450" r="52819" b="48609"/>
          <a:stretch/>
        </p:blipFill>
        <p:spPr>
          <a:xfrm>
            <a:off x="2898375" y="2475567"/>
            <a:ext cx="1589162" cy="6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28D1536-1414-4215-AE19-D6A2C266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8" y="20450"/>
            <a:ext cx="1095522" cy="105156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AADB8A-27DB-4332-840E-DD5730C4E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3E67CFA-8348-4DAD-86B5-7357A9C9E892}"/>
              </a:ext>
            </a:extLst>
          </p:cNvPr>
          <p:cNvSpPr txBox="1"/>
          <p:nvPr/>
        </p:nvSpPr>
        <p:spPr>
          <a:xfrm>
            <a:off x="2674618" y="126212"/>
            <a:ext cx="7262591" cy="496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 consortium </a:t>
            </a:r>
            <a:r>
              <a:rPr lang="fr-FR" sz="32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PrevHPV</a:t>
            </a:r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fr-FR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l="64816" t="19688" r="8912" b="40150"/>
          <a:stretch/>
        </p:blipFill>
        <p:spPr>
          <a:xfrm>
            <a:off x="1924039" y="464739"/>
            <a:ext cx="6075405" cy="470689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l="39913" t="41347" r="43516" b="31508"/>
          <a:stretch/>
        </p:blipFill>
        <p:spPr>
          <a:xfrm>
            <a:off x="7235693" y="1421731"/>
            <a:ext cx="818321" cy="967960"/>
          </a:xfrm>
          <a:prstGeom prst="rect">
            <a:avLst/>
          </a:prstGeom>
        </p:spPr>
      </p:pic>
      <p:pic>
        <p:nvPicPr>
          <p:cNvPr id="21" name="Image 20"/>
          <p:cNvPicPr/>
          <p:nvPr/>
        </p:nvPicPr>
        <p:blipFill rotWithShape="1">
          <a:blip r:embed="rId6"/>
          <a:srcRect l="23230" t="15625" r="45106" b="24593"/>
          <a:stretch/>
        </p:blipFill>
        <p:spPr bwMode="auto">
          <a:xfrm>
            <a:off x="7069546" y="3128725"/>
            <a:ext cx="810788" cy="942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7"/>
          <a:srcRect l="30932" t="13466" r="50927" b="53426"/>
          <a:stretch/>
        </p:blipFill>
        <p:spPr>
          <a:xfrm>
            <a:off x="6619642" y="2281764"/>
            <a:ext cx="805130" cy="84104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8"/>
          <a:srcRect l="23761" t="29391" r="53967" b="38708"/>
          <a:stretch/>
        </p:blipFill>
        <p:spPr>
          <a:xfrm>
            <a:off x="6287424" y="3130713"/>
            <a:ext cx="763784" cy="928038"/>
          </a:xfrm>
          <a:prstGeom prst="rect">
            <a:avLst/>
          </a:prstGeom>
        </p:spPr>
      </p:pic>
      <p:pic>
        <p:nvPicPr>
          <p:cNvPr id="24" name="Image 23"/>
          <p:cNvPicPr/>
          <p:nvPr/>
        </p:nvPicPr>
        <p:blipFill rotWithShape="1">
          <a:blip r:embed="rId9"/>
          <a:srcRect l="24554" t="12774" r="47255" b="39616"/>
          <a:stretch/>
        </p:blipFill>
        <p:spPr bwMode="auto">
          <a:xfrm>
            <a:off x="4012566" y="3069764"/>
            <a:ext cx="755386" cy="9257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0"/>
          <a:srcRect l="28446" t="25423" r="45740" b="26947"/>
          <a:stretch/>
        </p:blipFill>
        <p:spPr>
          <a:xfrm>
            <a:off x="3110068" y="2234492"/>
            <a:ext cx="720828" cy="94745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1"/>
          <a:srcRect l="18837" t="19033" r="44236" b="26596"/>
          <a:stretch/>
        </p:blipFill>
        <p:spPr>
          <a:xfrm>
            <a:off x="4545151" y="1348884"/>
            <a:ext cx="672492" cy="89415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2"/>
          <a:srcRect l="26162" t="21754" r="52978" b="35278"/>
          <a:stretch/>
        </p:blipFill>
        <p:spPr>
          <a:xfrm>
            <a:off x="5232715" y="1348883"/>
            <a:ext cx="693026" cy="897300"/>
          </a:xfrm>
          <a:prstGeom prst="rect">
            <a:avLst/>
          </a:prstGeom>
        </p:spPr>
      </p:pic>
      <p:pic>
        <p:nvPicPr>
          <p:cNvPr id="29" name="Image 28"/>
          <p:cNvPicPr/>
          <p:nvPr/>
        </p:nvPicPr>
        <p:blipFill rotWithShape="1">
          <a:blip r:embed="rId13"/>
          <a:srcRect l="66298" t="50462" r="19296" b="17212"/>
          <a:stretch/>
        </p:blipFill>
        <p:spPr bwMode="auto">
          <a:xfrm>
            <a:off x="4598759" y="2235756"/>
            <a:ext cx="686829" cy="849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4"/>
          <a:srcRect l="31153" t="35663" r="55445" b="37625"/>
          <a:stretch/>
        </p:blipFill>
        <p:spPr>
          <a:xfrm>
            <a:off x="5299172" y="2246512"/>
            <a:ext cx="698053" cy="8358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5"/>
          <a:srcRect l="41584" t="34151" r="42342" b="41535"/>
          <a:stretch/>
        </p:blipFill>
        <p:spPr>
          <a:xfrm>
            <a:off x="6504428" y="1438746"/>
            <a:ext cx="729684" cy="9509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825" y="1498221"/>
            <a:ext cx="299224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COMITE DE SUIVI :</a:t>
            </a: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Santé Publique</a:t>
            </a:r>
          </a:p>
          <a:p>
            <a:pPr>
              <a:lnSpc>
                <a:spcPct val="130000"/>
              </a:lnSpc>
            </a:pP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IReSP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INSERM</a:t>
            </a: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Cancer</a:t>
            </a:r>
          </a:p>
          <a:p>
            <a:pPr>
              <a:lnSpc>
                <a:spcPct val="130000"/>
              </a:lnSpc>
            </a:pP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INCa</a:t>
            </a:r>
            <a:endParaRPr lang="fr-F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Santé Publique Fr</a:t>
            </a: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DGS</a:t>
            </a:r>
          </a:p>
          <a:p>
            <a:pPr>
              <a:lnSpc>
                <a:spcPct val="130000"/>
              </a:lnSpc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DGESCO</a:t>
            </a:r>
          </a:p>
          <a:p>
            <a:pPr marL="342900" indent="-342900">
              <a:lnSpc>
                <a:spcPct val="110000"/>
              </a:lnSpc>
              <a:buFont typeface="Courier New" panose="02070309020205020404" pitchFamily="49" charset="0"/>
              <a:buChar char="o"/>
            </a:pPr>
            <a:endParaRPr lang="fr-FR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11062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481200"/>
            <a:ext cx="1700400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/>
              <a:t>PHASES de </a:t>
            </a:r>
            <a:r>
              <a:rPr lang="en-GB" sz="2000" b="1" dirty="0" err="1"/>
              <a:t>PrevHPV</a:t>
            </a:r>
            <a:endParaRPr sz="20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28D1536-1414-4215-AE19-D6A2C2662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478" y="4091940"/>
            <a:ext cx="1095522" cy="105156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DCA0DB7-771D-4A2E-B895-20F2887E89A9}"/>
              </a:ext>
            </a:extLst>
          </p:cNvPr>
          <p:cNvSpPr txBox="1"/>
          <p:nvPr/>
        </p:nvSpPr>
        <p:spPr>
          <a:xfrm>
            <a:off x="2002732" y="483073"/>
            <a:ext cx="7262591" cy="44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 programme de recherche en 3 phases</a:t>
            </a:r>
            <a:endParaRPr lang="fr-FR" sz="2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E575ED-99B4-4419-AB74-66C3C286F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69F0AE6-981D-489A-A283-FF4372ACF476}"/>
              </a:ext>
            </a:extLst>
          </p:cNvPr>
          <p:cNvSpPr txBox="1">
            <a:spLocks/>
          </p:cNvSpPr>
          <p:nvPr/>
        </p:nvSpPr>
        <p:spPr>
          <a:xfrm>
            <a:off x="209300" y="1251000"/>
            <a:ext cx="8934700" cy="58449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985"/>
              </a:spcBef>
              <a:buNone/>
            </a:pP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 1 : le diagnostic. 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Connaissances, croyances, attitudes, préférences, leviers et barrières à la vaccination anti-HPV chez les collégiens, leurs parents, les professionnels des collèges et les médecins généralistes</a:t>
            </a:r>
          </a:p>
          <a:p>
            <a:pPr marL="0" indent="0">
              <a:spcBef>
                <a:spcPts val="0"/>
              </a:spcBef>
              <a:buNone/>
            </a:pPr>
            <a:endParaRPr lang="fr-FR" sz="2400" dirty="0"/>
          </a:p>
          <a:p>
            <a:pPr marL="0" indent="0">
              <a:spcBef>
                <a:spcPts val="0"/>
              </a:spcBef>
              <a:buNone/>
            </a:pP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Sept. 19	 			   	  	   Fév. 21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 2 : la </a:t>
            </a:r>
            <a:r>
              <a:rPr lang="fr-FR" b="1" dirty="0" err="1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-construction. 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Avec les parties prenantes, des 3 composantes de l’intervention (1. Education, Motivation, Mobilisation; 2. Facilitation d’accès; 3. Formation des médecins)</a:t>
            </a:r>
            <a:r>
              <a:rPr lang="fr-FR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200" dirty="0"/>
          </a:p>
          <a:p>
            <a:pPr marL="0" indent="0">
              <a:spcBef>
                <a:spcPts val="0"/>
              </a:spcBef>
              <a:buNone/>
            </a:pPr>
            <a:r>
              <a:rPr lang="fr-FR" sz="1764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Déc. 19							 Juin 21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 3 : l’expérimentation. </a:t>
            </a:r>
            <a:r>
              <a:rPr lang="fr-FR" sz="1700" dirty="0">
                <a:latin typeface="Calibri" panose="020F0502020204030204" pitchFamily="34" charset="0"/>
                <a:cs typeface="Calibri" panose="020F0502020204030204" pitchFamily="34" charset="0"/>
              </a:rPr>
              <a:t>Mettre en œuvre les 3 composantes et évaluer leur efficacité,               leur efficience et leur implémentation</a:t>
            </a:r>
            <a:r>
              <a:rPr lang="fr-FR" sz="17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646" b="1" dirty="0"/>
              <a:t>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1764" b="1" dirty="0">
                <a:solidFill>
                  <a:schemeClr val="accent1">
                    <a:lumMod val="75000"/>
                  </a:schemeClr>
                </a:solidFill>
              </a:rPr>
              <a:t>					       </a:t>
            </a:r>
            <a:r>
              <a:rPr lang="fr-FR" sz="1764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		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Sept. 21</a:t>
            </a:r>
            <a:r>
              <a:rPr lang="fr-FR" sz="1764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 Juin  22</a:t>
            </a:r>
          </a:p>
          <a:p>
            <a:pPr marL="0" indent="0">
              <a:spcBef>
                <a:spcPts val="0"/>
              </a:spcBef>
              <a:buNone/>
            </a:pPr>
            <a:endParaRPr lang="fr-FR" sz="2646" b="1" dirty="0"/>
          </a:p>
          <a:p>
            <a:pPr marL="0" indent="0">
              <a:spcBef>
                <a:spcPts val="0"/>
              </a:spcBef>
              <a:buNone/>
            </a:pPr>
            <a:endParaRPr lang="fr-FR" sz="2646" dirty="0"/>
          </a:p>
        </p:txBody>
      </p:sp>
      <p:sp>
        <p:nvSpPr>
          <p:cNvPr id="12" name="Flèche droite 4">
            <a:extLst>
              <a:ext uri="{FF2B5EF4-FFF2-40B4-BE49-F238E27FC236}">
                <a16:creationId xmlns:a16="http://schemas.microsoft.com/office/drawing/2014/main" id="{9D71D8BA-4531-420B-8E13-1BFB3300AA3E}"/>
              </a:ext>
            </a:extLst>
          </p:cNvPr>
          <p:cNvSpPr/>
          <p:nvPr/>
        </p:nvSpPr>
        <p:spPr>
          <a:xfrm>
            <a:off x="319161" y="2075570"/>
            <a:ext cx="3816660" cy="389106"/>
          </a:xfrm>
          <a:prstGeom prst="righ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 droite 5">
            <a:extLst>
              <a:ext uri="{FF2B5EF4-FFF2-40B4-BE49-F238E27FC236}">
                <a16:creationId xmlns:a16="http://schemas.microsoft.com/office/drawing/2014/main" id="{FAB58008-C1CF-442C-A1FC-53E21FF0F71A}"/>
              </a:ext>
            </a:extLst>
          </p:cNvPr>
          <p:cNvSpPr/>
          <p:nvPr/>
        </p:nvSpPr>
        <p:spPr>
          <a:xfrm>
            <a:off x="784441" y="3189067"/>
            <a:ext cx="4097613" cy="415384"/>
          </a:xfrm>
          <a:prstGeom prst="righ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lèche droite 6">
            <a:extLst>
              <a:ext uri="{FF2B5EF4-FFF2-40B4-BE49-F238E27FC236}">
                <a16:creationId xmlns:a16="http://schemas.microsoft.com/office/drawing/2014/main" id="{A816A6D4-72CD-41A8-A8F0-1D007161EA31}"/>
              </a:ext>
            </a:extLst>
          </p:cNvPr>
          <p:cNvSpPr/>
          <p:nvPr/>
        </p:nvSpPr>
        <p:spPr>
          <a:xfrm>
            <a:off x="5308899" y="4419369"/>
            <a:ext cx="2684217" cy="394369"/>
          </a:xfrm>
          <a:prstGeom prst="rightArrow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D7F65E3-6064-4540-8B0B-C2CA4946092C}"/>
              </a:ext>
            </a:extLst>
          </p:cNvPr>
          <p:cNvSpPr txBox="1"/>
          <p:nvPr/>
        </p:nvSpPr>
        <p:spPr>
          <a:xfrm>
            <a:off x="283361" y="4514844"/>
            <a:ext cx="9601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i="1" kern="1200" baseline="30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lang="fr-FR" sz="1300" i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Bocquier et al. </a:t>
            </a:r>
            <a:r>
              <a:rPr lang="fr-FR" sz="1300" i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</a:t>
            </a:r>
            <a:r>
              <a:rPr lang="fr-FR" sz="1300" i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sz="1300" i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</a:t>
            </a:r>
            <a:r>
              <a:rPr lang="fr-FR" sz="1300" i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2023 </a:t>
            </a:r>
          </a:p>
          <a:p>
            <a:r>
              <a:rPr lang="fr-FR" sz="1300" i="1" kern="1200" baseline="300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lang="fr-FR" sz="1300" i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Bocquier et al. BMJ Open 2022   </a:t>
            </a:r>
          </a:p>
        </p:txBody>
      </p:sp>
    </p:spTree>
    <p:extLst>
      <p:ext uri="{BB962C8B-B14F-4D97-AF65-F5344CB8AC3E}">
        <p14:creationId xmlns:p14="http://schemas.microsoft.com/office/powerpoint/2010/main" val="294043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2CF7C6E0-6117-4E83-92A2-7FB625C1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409" y="500482"/>
            <a:ext cx="6447330" cy="418731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phase diagnostique 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(sept 2019 – </a:t>
            </a:r>
            <a:r>
              <a:rPr lang="fr-F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fev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2021)</a:t>
            </a:r>
          </a:p>
        </p:txBody>
      </p:sp>
      <p:sp>
        <p:nvSpPr>
          <p:cNvPr id="7" name="Google Shape;66;p14">
            <a:extLst>
              <a:ext uri="{FF2B5EF4-FFF2-40B4-BE49-F238E27FC236}">
                <a16:creationId xmlns:a16="http://schemas.microsoft.com/office/drawing/2014/main" id="{1ED7E25C-C8C9-4129-9A18-02F171763945}"/>
              </a:ext>
            </a:extLst>
          </p:cNvPr>
          <p:cNvSpPr/>
          <p:nvPr/>
        </p:nvSpPr>
        <p:spPr>
          <a:xfrm>
            <a:off x="0" y="489616"/>
            <a:ext cx="1746668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/>
              <a:t>METHODO-LOGIE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BD59A8-8EF3-43A9-AB65-FE7A63041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3" name="Google Shape;66;p14">
            <a:extLst>
              <a:ext uri="{FF2B5EF4-FFF2-40B4-BE49-F238E27FC236}">
                <a16:creationId xmlns:a16="http://schemas.microsoft.com/office/drawing/2014/main" id="{18B91D6E-FFA6-47BF-85AB-7E891385734D}"/>
              </a:ext>
            </a:extLst>
          </p:cNvPr>
          <p:cNvSpPr/>
          <p:nvPr/>
        </p:nvSpPr>
        <p:spPr>
          <a:xfrm>
            <a:off x="0" y="489616"/>
            <a:ext cx="1746668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/>
              <a:t>PHASE 1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8D3BE61-1D34-490C-A1AA-AEAB352A992C}"/>
              </a:ext>
            </a:extLst>
          </p:cNvPr>
          <p:cNvGrpSpPr/>
          <p:nvPr/>
        </p:nvGrpSpPr>
        <p:grpSpPr>
          <a:xfrm>
            <a:off x="223745" y="2485762"/>
            <a:ext cx="2138109" cy="2425170"/>
            <a:chOff x="2839142" y="496950"/>
            <a:chExt cx="2281230" cy="2622103"/>
          </a:xfrm>
        </p:grpSpPr>
        <p:sp>
          <p:nvSpPr>
            <p:cNvPr id="25" name="Hexagone 24">
              <a:extLst>
                <a:ext uri="{FF2B5EF4-FFF2-40B4-BE49-F238E27FC236}">
                  <a16:creationId xmlns:a16="http://schemas.microsoft.com/office/drawing/2014/main" id="{C7EECE35-EB05-48F2-B153-39BB873EBD6D}"/>
                </a:ext>
              </a:extLst>
            </p:cNvPr>
            <p:cNvSpPr/>
            <p:nvPr/>
          </p:nvSpPr>
          <p:spPr>
            <a:xfrm rot="5400000">
              <a:off x="2668705" y="667387"/>
              <a:ext cx="2622103" cy="22812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97A7">
                <a:shade val="50000"/>
                <a:hueOff val="150656"/>
                <a:satOff val="-35772"/>
                <a:lumOff val="26458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6" name="Hexagone 4">
              <a:extLst>
                <a:ext uri="{FF2B5EF4-FFF2-40B4-BE49-F238E27FC236}">
                  <a16:creationId xmlns:a16="http://schemas.microsoft.com/office/drawing/2014/main" id="{E4B5F0C1-AC81-4599-AAD8-1EB4BB3FDBAD}"/>
                </a:ext>
              </a:extLst>
            </p:cNvPr>
            <p:cNvSpPr txBox="1"/>
            <p:nvPr/>
          </p:nvSpPr>
          <p:spPr>
            <a:xfrm>
              <a:off x="2957414" y="905572"/>
              <a:ext cx="2078636" cy="18048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1600" b="1" kern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Entretiens</a:t>
              </a:r>
              <a:r>
                <a:rPr lang="en-US" sz="16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individuels</a:t>
              </a:r>
              <a:r>
                <a:rPr lang="en-US" sz="1600" b="1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semi-</a:t>
              </a:r>
              <a:r>
                <a:rPr lang="en-US" sz="1600" b="1" kern="1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directifs</a:t>
              </a:r>
              <a:endParaRPr lang="en-US" sz="16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800" b="1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Cible</a:t>
              </a:r>
              <a:r>
                <a:rPr lang="en-US" sz="1600" kern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: Med. </a:t>
              </a:r>
              <a:r>
                <a:rPr lang="en-US" sz="1600" kern="120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Généralistes</a:t>
              </a:r>
              <a:endParaRPr lang="en-US" sz="1600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 = 26</a:t>
              </a:r>
            </a:p>
          </p:txBody>
        </p:sp>
      </p:grpSp>
      <p:sp>
        <p:nvSpPr>
          <p:cNvPr id="27" name="Hexagone 26">
            <a:extLst>
              <a:ext uri="{FF2B5EF4-FFF2-40B4-BE49-F238E27FC236}">
                <a16:creationId xmlns:a16="http://schemas.microsoft.com/office/drawing/2014/main" id="{50A8E7BB-491D-4568-AC59-F20E79D713D3}"/>
              </a:ext>
            </a:extLst>
          </p:cNvPr>
          <p:cNvSpPr/>
          <p:nvPr/>
        </p:nvSpPr>
        <p:spPr>
          <a:xfrm rot="5400000">
            <a:off x="2246170" y="2424847"/>
            <a:ext cx="2405974" cy="2177596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97A7">
              <a:shade val="5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Hexagone 4">
            <a:extLst>
              <a:ext uri="{FF2B5EF4-FFF2-40B4-BE49-F238E27FC236}">
                <a16:creationId xmlns:a16="http://schemas.microsoft.com/office/drawing/2014/main" id="{8CF8CA38-CE9E-4583-BB0B-0B0014F829A3}"/>
              </a:ext>
            </a:extLst>
          </p:cNvPr>
          <p:cNvSpPr txBox="1"/>
          <p:nvPr/>
        </p:nvSpPr>
        <p:spPr>
          <a:xfrm>
            <a:off x="2246666" y="2971477"/>
            <a:ext cx="2372770" cy="11826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Questionnaires auto-    </a:t>
            </a:r>
            <a:r>
              <a:rPr lang="en-US" sz="1600" b="1" kern="12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administrés</a:t>
            </a:r>
            <a:r>
              <a:rPr lang="en-US" sz="1600" b="1" kern="1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600" kern="12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1600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Cibles :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1600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Adolescents, n = 827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1600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Prof. de l’EN, n = 287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buNone/>
            </a:pPr>
            <a:r>
              <a:rPr lang="fr-FR" sz="1600" kern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Etudiants santé, n = 732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kern="1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9917639-42F9-4AAB-BD72-91B604D384E6}"/>
              </a:ext>
            </a:extLst>
          </p:cNvPr>
          <p:cNvGrpSpPr/>
          <p:nvPr/>
        </p:nvGrpSpPr>
        <p:grpSpPr>
          <a:xfrm>
            <a:off x="6732467" y="2327424"/>
            <a:ext cx="2212258" cy="2342191"/>
            <a:chOff x="2930881" y="2964068"/>
            <a:chExt cx="2281230" cy="2622103"/>
          </a:xfrm>
        </p:grpSpPr>
        <p:sp>
          <p:nvSpPr>
            <p:cNvPr id="30" name="Hexagone 29">
              <a:extLst>
                <a:ext uri="{FF2B5EF4-FFF2-40B4-BE49-F238E27FC236}">
                  <a16:creationId xmlns:a16="http://schemas.microsoft.com/office/drawing/2014/main" id="{3E13D97E-E0AE-4498-A41F-F45CDC2F301A}"/>
                </a:ext>
              </a:extLst>
            </p:cNvPr>
            <p:cNvSpPr/>
            <p:nvPr/>
          </p:nvSpPr>
          <p:spPr>
            <a:xfrm rot="5400000">
              <a:off x="2760444" y="3134505"/>
              <a:ext cx="2622103" cy="228123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97A7">
                <a:shade val="50000"/>
                <a:hueOff val="301312"/>
                <a:satOff val="-71543"/>
                <a:lumOff val="52915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Hexagone 4">
              <a:extLst>
                <a:ext uri="{FF2B5EF4-FFF2-40B4-BE49-F238E27FC236}">
                  <a16:creationId xmlns:a16="http://schemas.microsoft.com/office/drawing/2014/main" id="{878E174E-DA86-48D3-81DA-93A64008C6F5}"/>
                </a:ext>
              </a:extLst>
            </p:cNvPr>
            <p:cNvSpPr txBox="1"/>
            <p:nvPr/>
          </p:nvSpPr>
          <p:spPr>
            <a:xfrm>
              <a:off x="2956226" y="3372679"/>
              <a:ext cx="2230534" cy="1804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noProof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Enquêtes</a:t>
              </a:r>
              <a:r>
                <a:rPr lang="en-US" sz="1600" b="1" kern="1200" noProof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type Conjoint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1600" kern="1200" dirty="0" err="1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Cibles</a:t>
              </a:r>
              <a:r>
                <a:rPr lang="en-US" sz="1600" kern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: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1600" kern="1200" noProof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Adolescents,  n = 1 458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en-US" sz="1600" kern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Parents,  n = 1 291</a:t>
              </a:r>
              <a:endParaRPr lang="fr-FR" sz="1600" kern="1200" noProof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16E14ABA-53DF-419D-B816-916E8C573B82}"/>
              </a:ext>
            </a:extLst>
          </p:cNvPr>
          <p:cNvGrpSpPr/>
          <p:nvPr/>
        </p:nvGrpSpPr>
        <p:grpSpPr>
          <a:xfrm>
            <a:off x="4454807" y="2398205"/>
            <a:ext cx="2288203" cy="2453597"/>
            <a:chOff x="5241447" y="2964070"/>
            <a:chExt cx="2362712" cy="2622103"/>
          </a:xfrm>
        </p:grpSpPr>
        <p:sp>
          <p:nvSpPr>
            <p:cNvPr id="33" name="Hexagone 32">
              <a:extLst>
                <a:ext uri="{FF2B5EF4-FFF2-40B4-BE49-F238E27FC236}">
                  <a16:creationId xmlns:a16="http://schemas.microsoft.com/office/drawing/2014/main" id="{00CFBA03-090F-4112-9DFD-758454819304}"/>
                </a:ext>
              </a:extLst>
            </p:cNvPr>
            <p:cNvSpPr/>
            <p:nvPr/>
          </p:nvSpPr>
          <p:spPr>
            <a:xfrm rot="5400000">
              <a:off x="5152493" y="3134507"/>
              <a:ext cx="2622103" cy="2281229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97A7">
                <a:shade val="50000"/>
                <a:hueOff val="150656"/>
                <a:satOff val="-35772"/>
                <a:lumOff val="26458"/>
                <a:alphaOff val="0"/>
              </a:srgbClr>
            </a:solidFill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Hexagone 4">
              <a:extLst>
                <a:ext uri="{FF2B5EF4-FFF2-40B4-BE49-F238E27FC236}">
                  <a16:creationId xmlns:a16="http://schemas.microsoft.com/office/drawing/2014/main" id="{3F8D9F8B-6CCD-4B06-9C7F-BB148F98DA12}"/>
                </a:ext>
              </a:extLst>
            </p:cNvPr>
            <p:cNvSpPr txBox="1"/>
            <p:nvPr/>
          </p:nvSpPr>
          <p:spPr>
            <a:xfrm>
              <a:off x="5241447" y="3372680"/>
              <a:ext cx="2214199" cy="18048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noProof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Focus groupes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fr-FR" sz="1600" kern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Cibles :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fr-FR" sz="1600" kern="1200" noProof="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Parents,  n = 4 FG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fr-FR" sz="1600" kern="12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Prof. de l’EN,  n = 3 FG </a:t>
              </a:r>
              <a:endParaRPr lang="fr-FR" sz="1600" kern="1200" noProof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06E3D42F-ED0E-4FA1-B4F6-451FE6A66A7C}"/>
              </a:ext>
            </a:extLst>
          </p:cNvPr>
          <p:cNvSpPr txBox="1">
            <a:spLocks/>
          </p:cNvSpPr>
          <p:nvPr/>
        </p:nvSpPr>
        <p:spPr>
          <a:xfrm>
            <a:off x="209300" y="1437368"/>
            <a:ext cx="8934700" cy="10502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" pitchFamily="2" charset="2"/>
              <a:buChar char="Ø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985"/>
              </a:spcBef>
              <a:buNone/>
            </a:pPr>
            <a:r>
              <a:rPr lang="fr-FR" sz="2000" b="1" dirty="0">
                <a:solidFill>
                  <a:srgbClr val="2B2E7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Objectif.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Evaluer les connaissances, croyances, attitudes, préférences /  </a:t>
            </a:r>
            <a:r>
              <a:rPr lang="fr-FR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communi-cation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leviers et barrières à la vaccination anti-HPV dans différentes populations 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10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2">
            <a:extLst>
              <a:ext uri="{FF2B5EF4-FFF2-40B4-BE49-F238E27FC236}">
                <a16:creationId xmlns:a16="http://schemas.microsoft.com/office/drawing/2014/main" id="{2CF7C6E0-6117-4E83-92A2-7FB625C1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365" y="500482"/>
            <a:ext cx="5803751" cy="418731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fr-FR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co-construction des interventions 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</a:t>
            </a:r>
            <a:r>
              <a:rPr lang="fr-FR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2019 – juin 2021)</a:t>
            </a:r>
          </a:p>
        </p:txBody>
      </p:sp>
      <p:sp>
        <p:nvSpPr>
          <p:cNvPr id="7" name="Google Shape;66;p14">
            <a:extLst>
              <a:ext uri="{FF2B5EF4-FFF2-40B4-BE49-F238E27FC236}">
                <a16:creationId xmlns:a16="http://schemas.microsoft.com/office/drawing/2014/main" id="{1ED7E25C-C8C9-4129-9A18-02F171763945}"/>
              </a:ext>
            </a:extLst>
          </p:cNvPr>
          <p:cNvSpPr/>
          <p:nvPr/>
        </p:nvSpPr>
        <p:spPr>
          <a:xfrm>
            <a:off x="0" y="489616"/>
            <a:ext cx="1746668" cy="76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dirty="0"/>
              <a:t>PHASE 2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BD59A8-8EF3-43A9-AB65-FE7A63041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0AB81B-8AA3-4CFC-ABE7-C10F91AD3A3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8FB256-3CD2-4777-8CA6-0C1E53006B1A}"/>
              </a:ext>
            </a:extLst>
          </p:cNvPr>
          <p:cNvSpPr txBox="1"/>
          <p:nvPr/>
        </p:nvSpPr>
        <p:spPr>
          <a:xfrm>
            <a:off x="521777" y="1283138"/>
            <a:ext cx="5244476" cy="864000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Education, Motivation, Mobilisation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15C4E4-E1CA-4807-8B61-E4104FD78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1207" t="43560" r="9162" b="24008"/>
          <a:stretch/>
        </p:blipFill>
        <p:spPr>
          <a:xfrm flipH="1">
            <a:off x="114625" y="1372688"/>
            <a:ext cx="1060294" cy="6524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D5D2B4B-48B4-4467-BF04-8D9637A88B47}"/>
              </a:ext>
            </a:extLst>
          </p:cNvPr>
          <p:cNvSpPr txBox="1"/>
          <p:nvPr/>
        </p:nvSpPr>
        <p:spPr>
          <a:xfrm>
            <a:off x="4261993" y="1300549"/>
            <a:ext cx="4767705" cy="8172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fr-F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cible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: adolescents (et leurs parents)</a:t>
            </a:r>
          </a:p>
          <a:p>
            <a:r>
              <a:rPr lang="fr-F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: augmenter la demande de vaccination</a:t>
            </a:r>
          </a:p>
          <a:p>
            <a:endParaRPr lang="fr-F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FC465F-55EC-433C-86D1-8AA61FB807C2}"/>
              </a:ext>
            </a:extLst>
          </p:cNvPr>
          <p:cNvSpPr txBox="1"/>
          <p:nvPr/>
        </p:nvSpPr>
        <p:spPr>
          <a:xfrm>
            <a:off x="521766" y="2653227"/>
            <a:ext cx="5244479" cy="864000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endParaRPr lang="fr-FR" sz="11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Facilitation d’accès</a:t>
            </a:r>
          </a:p>
          <a:p>
            <a:endParaRPr lang="fr-FR" sz="2400" b="1" dirty="0">
              <a:solidFill>
                <a:schemeClr val="dk1"/>
              </a:solidFill>
              <a:latin typeface="Barlow Condensed" panose="020B060402020202020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88DBDEC-C8BE-4079-A016-F0A2DFCFB150}"/>
              </a:ext>
            </a:extLst>
          </p:cNvPr>
          <p:cNvSpPr txBox="1"/>
          <p:nvPr/>
        </p:nvSpPr>
        <p:spPr>
          <a:xfrm>
            <a:off x="4272875" y="2655018"/>
            <a:ext cx="4756823" cy="8512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fr-F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cible </a:t>
            </a:r>
            <a:r>
              <a:rPr lang="fr-FR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adolescents</a:t>
            </a:r>
          </a:p>
          <a:p>
            <a:r>
              <a:rPr lang="fr-F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</a:t>
            </a:r>
            <a:r>
              <a:rPr lang="fr-FR" sz="1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faciliter l’accessibilité à la vaccination</a:t>
            </a:r>
          </a:p>
          <a:p>
            <a:endParaRPr lang="fr-FR" sz="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8667FA-D89E-4FE6-87F8-A151798A4CC0}"/>
              </a:ext>
            </a:extLst>
          </p:cNvPr>
          <p:cNvSpPr txBox="1"/>
          <p:nvPr/>
        </p:nvSpPr>
        <p:spPr>
          <a:xfrm>
            <a:off x="505437" y="3929493"/>
            <a:ext cx="5223047" cy="864000"/>
          </a:xfrm>
          <a:prstGeom prst="flowChartOnlineStorage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fr-FR" sz="20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des médecins généralistes (MG) et OAD</a:t>
            </a:r>
          </a:p>
          <a:p>
            <a:endParaRPr lang="fr-FR" sz="2400" b="1" dirty="0">
              <a:solidFill>
                <a:schemeClr val="dk1"/>
              </a:solidFill>
              <a:latin typeface="Barlow Condensed" panose="020B060402020202020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406E011-68B0-4806-90E8-4F4104B59AE1}"/>
              </a:ext>
            </a:extLst>
          </p:cNvPr>
          <p:cNvSpPr txBox="1"/>
          <p:nvPr/>
        </p:nvSpPr>
        <p:spPr>
          <a:xfrm>
            <a:off x="4300090" y="3937525"/>
            <a:ext cx="4691171" cy="851297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fr-F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Population cible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: médecins généralistes</a:t>
            </a:r>
          </a:p>
          <a:p>
            <a:r>
              <a:rPr lang="fr-FR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 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: améliorer l’offre de </a:t>
            </a:r>
            <a:r>
              <a:rPr lang="fr-FR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vaccination</a:t>
            </a:r>
          </a:p>
          <a:p>
            <a:endParaRPr lang="fr-FR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316E6B7-1F06-4367-94D0-31D7E6975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67439" t="36834" r="18375" b="37471"/>
          <a:stretch/>
        </p:blipFill>
        <p:spPr>
          <a:xfrm flipH="1">
            <a:off x="209298" y="2683784"/>
            <a:ext cx="965619" cy="8307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CEDCF0-FBD2-4223-BC84-38E164CED5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361" t="32205" r="85790" b="49045"/>
          <a:stretch/>
        </p:blipFill>
        <p:spPr>
          <a:xfrm>
            <a:off x="315380" y="3938467"/>
            <a:ext cx="753454" cy="8785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0832" y="2179395"/>
            <a:ext cx="7944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Responsable :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A. Gagneux-Brunon, </a:t>
            </a:r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Co-construction :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adolescents, parents et professionnels de l’EN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43340" y="3525725"/>
            <a:ext cx="84863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Responsable :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AS. </a:t>
            </a:r>
            <a:r>
              <a:rPr lang="fr-FR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Banaszuk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Co-construction :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parents d’ado., prof. de l’EN, prof. de centres de vaccination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3174" y="4767825"/>
            <a:ext cx="78740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Responsable :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S. Gilberg, </a:t>
            </a:r>
            <a:r>
              <a:rPr lang="fr-FR" sz="1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Co-construction :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médecins généralistes, adolescents et parents</a:t>
            </a:r>
          </a:p>
        </p:txBody>
      </p:sp>
    </p:spTree>
    <p:extLst>
      <p:ext uri="{BB962C8B-B14F-4D97-AF65-F5344CB8AC3E}">
        <p14:creationId xmlns:p14="http://schemas.microsoft.com/office/powerpoint/2010/main" val="69119570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3451</TotalTime>
  <Words>1144</Words>
  <Application>Microsoft Office PowerPoint</Application>
  <PresentationFormat>Affichage à l'écran (16:9)</PresentationFormat>
  <Paragraphs>148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Barlow Condensed</vt:lpstr>
      <vt:lpstr>Calibri</vt:lpstr>
      <vt:lpstr>Courier New</vt:lpstr>
      <vt:lpstr>Times New Roman</vt:lpstr>
      <vt:lpstr>Wingdings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phase diagnostique (sept 2019 – fev 2021)</vt:lpstr>
      <vt:lpstr>La co-construction des interventions (déc 2019 – juin 2021)</vt:lpstr>
      <vt:lpstr>La phase expérimentale  (sept 2021 – juin 2022)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 Bocquier</dc:creator>
  <cp:lastModifiedBy>THILLY Nathalie</cp:lastModifiedBy>
  <cp:revision>337</cp:revision>
  <dcterms:modified xsi:type="dcterms:W3CDTF">2024-11-22T08:18:47Z</dcterms:modified>
</cp:coreProperties>
</file>